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20"/>
  </p:notesMasterIdLst>
  <p:sldIdLst>
    <p:sldId id="571" r:id="rId2"/>
    <p:sldId id="583" r:id="rId3"/>
    <p:sldId id="595" r:id="rId4"/>
    <p:sldId id="596" r:id="rId5"/>
    <p:sldId id="566" r:id="rId6"/>
    <p:sldId id="606" r:id="rId7"/>
    <p:sldId id="553" r:id="rId8"/>
    <p:sldId id="608" r:id="rId9"/>
    <p:sldId id="554" r:id="rId10"/>
    <p:sldId id="557" r:id="rId11"/>
    <p:sldId id="556" r:id="rId12"/>
    <p:sldId id="589" r:id="rId13"/>
    <p:sldId id="603" r:id="rId14"/>
    <p:sldId id="592" r:id="rId15"/>
    <p:sldId id="602" r:id="rId16"/>
    <p:sldId id="599" r:id="rId17"/>
    <p:sldId id="609" r:id="rId18"/>
    <p:sldId id="573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5607F"/>
    <a:srgbClr val="3E6F94"/>
    <a:srgbClr val="447AA2"/>
    <a:srgbClr val="40739A"/>
    <a:srgbClr val="FF0000"/>
    <a:srgbClr val="FFFFFF"/>
    <a:srgbClr val="6B9CC1"/>
    <a:srgbClr val="E6B9B8"/>
    <a:srgbClr val="689A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2" autoAdjust="0"/>
    <p:restoredTop sz="94660" autoAdjust="0"/>
  </p:normalViewPr>
  <p:slideViewPr>
    <p:cSldViewPr>
      <p:cViewPr varScale="1">
        <p:scale>
          <a:sx n="87" d="100"/>
          <a:sy n="87" d="100"/>
        </p:scale>
        <p:origin x="-90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_Mihai_Dascalu\Bilant\Bilant_2017\Evaluare_12luni2017\Bilant_Politia_Romana_2017\Date_statistice\grafic_12%20luni%2020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_Mihai_Dascalu\Bilant\Bilant_2017\Evaluare_12luni2017\Bilant_Politia_Romana_2017\Date_statistice\grafic_12%20luni%20201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_Mihai_Dascalu\Bilant\Bilant_2017\Evaluare_12luni2017\Bilant_Politia_Romana_2017\Date_statistice\grafic_12%20luni%202017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_Mihai_Dascalu\Bilant\Bilant_2017\Evaluare_12luni2017\Bilant_Politia_Romana_2017\Date_statistice\Risc_rutier_1990_2017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_Mihai_Dascalu\Bilant\Bilant_2017\Evaluare_12luni2017\Bilant_Politia_Romana_2017\Date_statistice\grafic_12%20luni%2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o-RO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9368078990126233"/>
          <c:w val="0.87500035468539705"/>
          <c:h val="0.75285901762280227"/>
        </c:manualLayout>
      </c:layout>
      <c:pie3DChart>
        <c:varyColors val="1"/>
        <c:ser>
          <c:idx val="0"/>
          <c:order val="0"/>
          <c:explosion val="25"/>
          <c:dPt>
            <c:idx val="0"/>
            <c:explosion val="0"/>
            <c:spPr>
              <a:solidFill>
                <a:schemeClr val="accent2">
                  <a:lumMod val="60000"/>
                  <a:lumOff val="40000"/>
                  <a:alpha val="71000"/>
                </a:schemeClr>
              </a:solidFill>
            </c:spPr>
          </c:dPt>
          <c:dPt>
            <c:idx val="1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Lbls>
            <c:dLbl>
              <c:idx val="0"/>
              <c:layout>
                <c:manualLayout>
                  <c:x val="-1.9279815632802084E-2"/>
                  <c:y val="-0.13557141294838138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err="1">
                        <a:solidFill>
                          <a:schemeClr val="tx1"/>
                        </a:solidFill>
                      </a:rPr>
                      <a:t>A</a:t>
                    </a:r>
                    <a:r>
                      <a:rPr lang="en-US" sz="1200" dirty="0" err="1">
                        <a:solidFill>
                          <a:schemeClr val="tx1"/>
                        </a:solidFill>
                      </a:rPr>
                      <a:t>sigurat</a:t>
                    </a:r>
                    <a:r>
                      <a:rPr lang="en-US" sz="1200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en-US" sz="1400" dirty="0">
                        <a:solidFill>
                          <a:srgbClr val="C00000"/>
                        </a:solidFill>
                      </a:rPr>
                      <a:t>31,7%</a:t>
                    </a:r>
                    <a:endParaRPr lang="en-US" sz="1200" dirty="0">
                      <a:solidFill>
                        <a:srgbClr val="C00000"/>
                      </a:solidFill>
                    </a:endParaRPr>
                  </a:p>
                </c:rich>
              </c:tx>
              <c:showCatName val="1"/>
              <c:showPercent val="1"/>
            </c:dLbl>
            <c:dLbl>
              <c:idx val="1"/>
              <c:delete val="1"/>
            </c:dLbl>
            <c:numFmt formatCode="0.0%" sourceLinked="0"/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o-RO"/>
              </a:p>
            </c:txPr>
            <c:showCatName val="1"/>
            <c:showPercent val="1"/>
            <c:showLeaderLines val="1"/>
          </c:dLbls>
          <c:cat>
            <c:strRef>
              <c:f>Sheet1!$E$18:$E$19</c:f>
              <c:strCache>
                <c:ptCount val="2"/>
                <c:pt idx="0">
                  <c:v>Asigurat</c:v>
                </c:pt>
                <c:pt idx="1">
                  <c:v>Total</c:v>
                </c:pt>
              </c:strCache>
            </c:strRef>
          </c:cat>
          <c:val>
            <c:numRef>
              <c:f>Sheet1!$F$18:$F$19</c:f>
              <c:numCache>
                <c:formatCode>General</c:formatCode>
                <c:ptCount val="2"/>
                <c:pt idx="0">
                  <c:v>107</c:v>
                </c:pt>
                <c:pt idx="1">
                  <c:v>231</c:v>
                </c:pt>
              </c:numCache>
            </c:numRef>
          </c:val>
        </c:ser>
      </c:pie3DChart>
    </c:plotArea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o-RO"/>
  <c:chart>
    <c:autoTitleDeleted val="1"/>
    <c:view3D>
      <c:rAngAx val="1"/>
    </c:view3D>
    <c:floor>
      <c:spPr>
        <a:solidFill>
          <a:schemeClr val="bg1">
            <a:lumMod val="75000"/>
          </a:schemeClr>
        </a:solidFill>
      </c:spPr>
    </c:floor>
    <c:plotArea>
      <c:layout>
        <c:manualLayout>
          <c:layoutTarget val="inner"/>
          <c:xMode val="edge"/>
          <c:yMode val="edge"/>
          <c:x val="0.10082743366278012"/>
          <c:y val="2.7132275132275223E-2"/>
          <c:w val="0.87741193330062262"/>
          <c:h val="0.88403549556305461"/>
        </c:manualLayout>
      </c:layout>
      <c:bar3DChart>
        <c:barDir val="col"/>
        <c:grouping val="clustered"/>
        <c:ser>
          <c:idx val="0"/>
          <c:order val="0"/>
          <c:tx>
            <c:strRef>
              <c:f>'evolutie 5 ani'!$A$2</c:f>
              <c:strCache>
                <c:ptCount val="1"/>
                <c:pt idx="0">
                  <c:v>SESIZATE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dPt>
            <c:idx val="9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cat>
            <c:numRef>
              <c:f>'evolutie 5 ani'!$B$1:$K$1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'evolutie 5 ani'!$B$2:$K$2</c:f>
              <c:numCache>
                <c:formatCode>#,##0</c:formatCode>
                <c:ptCount val="10"/>
                <c:pt idx="0">
                  <c:v>632999.80000000005</c:v>
                </c:pt>
                <c:pt idx="1">
                  <c:v>704683.03</c:v>
                </c:pt>
                <c:pt idx="2">
                  <c:v>712850</c:v>
                </c:pt>
                <c:pt idx="3">
                  <c:v>733356</c:v>
                </c:pt>
                <c:pt idx="4">
                  <c:v>691848</c:v>
                </c:pt>
                <c:pt idx="5">
                  <c:v>659832</c:v>
                </c:pt>
                <c:pt idx="6">
                  <c:v>643452</c:v>
                </c:pt>
                <c:pt idx="7">
                  <c:v>627202</c:v>
                </c:pt>
                <c:pt idx="8">
                  <c:v>579683</c:v>
                </c:pt>
                <c:pt idx="9">
                  <c:v>544299</c:v>
                </c:pt>
              </c:numCache>
            </c:numRef>
          </c:val>
        </c:ser>
        <c:shape val="cylinder"/>
        <c:axId val="93731072"/>
        <c:axId val="88956928"/>
        <c:axId val="0"/>
      </c:bar3DChart>
      <c:catAx>
        <c:axId val="937310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50" b="1"/>
            </a:pPr>
            <a:endParaRPr lang="ro-RO"/>
          </a:p>
        </c:txPr>
        <c:crossAx val="88956928"/>
        <c:crosses val="autoZero"/>
        <c:auto val="1"/>
        <c:lblAlgn val="ctr"/>
        <c:lblOffset val="100"/>
      </c:catAx>
      <c:valAx>
        <c:axId val="88956928"/>
        <c:scaling>
          <c:orientation val="minMax"/>
          <c:min val="200000"/>
        </c:scaling>
        <c:axPos val="l"/>
        <c:numFmt formatCode="#,##0" sourceLinked="1"/>
        <c:tickLblPos val="nextTo"/>
        <c:txPr>
          <a:bodyPr/>
          <a:lstStyle/>
          <a:p>
            <a:pPr>
              <a:defRPr sz="1050" b="1"/>
            </a:pPr>
            <a:endParaRPr lang="ro-RO"/>
          </a:p>
        </c:txPr>
        <c:crossAx val="93731072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o-RO"/>
  <c:chart>
    <c:autoTitleDeleted val="1"/>
    <c:view3D>
      <c:rAngAx val="1"/>
    </c:view3D>
    <c:floor>
      <c:spPr>
        <a:solidFill>
          <a:schemeClr val="bg1">
            <a:lumMod val="75000"/>
          </a:schemeClr>
        </a:solidFill>
      </c:spPr>
    </c:floor>
    <c:plotArea>
      <c:layout>
        <c:manualLayout>
          <c:layoutTarget val="inner"/>
          <c:xMode val="edge"/>
          <c:yMode val="edge"/>
          <c:x val="0.13235629921259842"/>
          <c:y val="3.4305555555555554E-2"/>
          <c:w val="0.84264370078740169"/>
          <c:h val="0.85464530475357547"/>
        </c:manualLayout>
      </c:layout>
      <c:bar3DChart>
        <c:barDir val="col"/>
        <c:grouping val="clustered"/>
        <c:ser>
          <c:idx val="0"/>
          <c:order val="0"/>
          <c:tx>
            <c:strRef>
              <c:f>'evolutie 5 ani'!$BI$2</c:f>
              <c:strCache>
                <c:ptCount val="1"/>
                <c:pt idx="0">
                  <c:v>STRADALE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dPt>
            <c:idx val="9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cat>
            <c:numRef>
              <c:f>'evolutie 5 ani'!$BJ$1:$BS$1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'evolutie 5 ani'!$BJ$2:$BS$2</c:f>
              <c:numCache>
                <c:formatCode>#,##0</c:formatCode>
                <c:ptCount val="10"/>
                <c:pt idx="0">
                  <c:v>42337</c:v>
                </c:pt>
                <c:pt idx="1">
                  <c:v>45641</c:v>
                </c:pt>
                <c:pt idx="2">
                  <c:v>47278</c:v>
                </c:pt>
                <c:pt idx="3">
                  <c:v>47438</c:v>
                </c:pt>
                <c:pt idx="4">
                  <c:v>50106</c:v>
                </c:pt>
                <c:pt idx="5">
                  <c:v>40752</c:v>
                </c:pt>
                <c:pt idx="6">
                  <c:v>37723</c:v>
                </c:pt>
                <c:pt idx="7">
                  <c:v>36786</c:v>
                </c:pt>
                <c:pt idx="8">
                  <c:v>33375</c:v>
                </c:pt>
                <c:pt idx="9">
                  <c:v>32313</c:v>
                </c:pt>
              </c:numCache>
            </c:numRef>
          </c:val>
        </c:ser>
        <c:shape val="cylinder"/>
        <c:axId val="96699520"/>
        <c:axId val="96701056"/>
        <c:axId val="0"/>
      </c:bar3DChart>
      <c:catAx>
        <c:axId val="966995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50" b="1"/>
            </a:pPr>
            <a:endParaRPr lang="ro-RO"/>
          </a:p>
        </c:txPr>
        <c:crossAx val="96701056"/>
        <c:crosses val="autoZero"/>
        <c:auto val="1"/>
        <c:lblAlgn val="ctr"/>
        <c:lblOffset val="100"/>
      </c:catAx>
      <c:valAx>
        <c:axId val="96701056"/>
        <c:scaling>
          <c:orientation val="minMax"/>
          <c:min val="20000"/>
        </c:scaling>
        <c:axPos val="l"/>
        <c:numFmt formatCode="#,##0" sourceLinked="1"/>
        <c:tickLblPos val="nextTo"/>
        <c:txPr>
          <a:bodyPr/>
          <a:lstStyle/>
          <a:p>
            <a:pPr>
              <a:defRPr sz="1050" b="1"/>
            </a:pPr>
            <a:endParaRPr lang="ro-RO"/>
          </a:p>
        </c:txPr>
        <c:crossAx val="96699520"/>
        <c:crosses val="autoZero"/>
        <c:crossBetween val="between"/>
      </c:valAx>
    </c:plotArea>
    <c:plotVisOnly val="1"/>
  </c:chart>
  <c:spPr>
    <a:noFill/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o-RO"/>
  <c:chart>
    <c:autoTitleDeleted val="1"/>
    <c:view3D>
      <c:rAngAx val="1"/>
    </c:view3D>
    <c:floor>
      <c:spPr>
        <a:solidFill>
          <a:schemeClr val="bg1">
            <a:lumMod val="75000"/>
          </a:schemeClr>
        </a:solidFill>
      </c:spPr>
    </c:floor>
    <c:plotArea>
      <c:layout>
        <c:manualLayout>
          <c:layoutTarget val="inner"/>
          <c:xMode val="edge"/>
          <c:yMode val="edge"/>
          <c:x val="0.19707758395152375"/>
          <c:y val="5.3416666666666765E-2"/>
          <c:w val="0.84755653698269251"/>
          <c:h val="0.84538604549431318"/>
        </c:manualLayout>
      </c:layout>
      <c:bar3DChart>
        <c:barDir val="col"/>
        <c:grouping val="clustered"/>
        <c:ser>
          <c:idx val="0"/>
          <c:order val="0"/>
          <c:tx>
            <c:strRef>
              <c:f>'evolutie 5 ani'!$CF$26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dPt>
            <c:idx val="9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cat>
            <c:numRef>
              <c:f>'evolutie 5 ani'!$CG$25:$CP$25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'evolutie 5 ani'!$CG$26:$CP$26</c:f>
              <c:numCache>
                <c:formatCode>#,##0</c:formatCode>
                <c:ptCount val="10"/>
                <c:pt idx="0">
                  <c:v>208287</c:v>
                </c:pt>
                <c:pt idx="1">
                  <c:v>225923</c:v>
                </c:pt>
                <c:pt idx="2">
                  <c:v>228136</c:v>
                </c:pt>
                <c:pt idx="3">
                  <c:v>246259</c:v>
                </c:pt>
                <c:pt idx="4">
                  <c:v>245455</c:v>
                </c:pt>
                <c:pt idx="5">
                  <c:v>232081</c:v>
                </c:pt>
                <c:pt idx="6">
                  <c:v>221115</c:v>
                </c:pt>
                <c:pt idx="7">
                  <c:v>224305</c:v>
                </c:pt>
                <c:pt idx="8">
                  <c:v>209913</c:v>
                </c:pt>
                <c:pt idx="9">
                  <c:v>195527</c:v>
                </c:pt>
              </c:numCache>
            </c:numRef>
          </c:val>
        </c:ser>
        <c:shape val="cylinder"/>
        <c:axId val="98711424"/>
        <c:axId val="98712960"/>
        <c:axId val="0"/>
      </c:bar3DChart>
      <c:catAx>
        <c:axId val="987114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50" b="1"/>
            </a:pPr>
            <a:endParaRPr lang="ro-RO"/>
          </a:p>
        </c:txPr>
        <c:crossAx val="98712960"/>
        <c:crosses val="autoZero"/>
        <c:auto val="1"/>
        <c:lblAlgn val="ctr"/>
        <c:lblOffset val="100"/>
      </c:catAx>
      <c:valAx>
        <c:axId val="98712960"/>
        <c:scaling>
          <c:orientation val="minMax"/>
          <c:min val="165000"/>
        </c:scaling>
        <c:axPos val="l"/>
        <c:numFmt formatCode="#,##0" sourceLinked="1"/>
        <c:tickLblPos val="nextTo"/>
        <c:txPr>
          <a:bodyPr/>
          <a:lstStyle/>
          <a:p>
            <a:pPr>
              <a:defRPr sz="1050" b="1"/>
            </a:pPr>
            <a:endParaRPr lang="ro-RO"/>
          </a:p>
        </c:txPr>
        <c:crossAx val="98711424"/>
        <c:crosses val="autoZero"/>
        <c:crossBetween val="between"/>
      </c:valAx>
    </c:plotArea>
    <c:plotVisOnly val="1"/>
  </c:chart>
  <c:spPr>
    <a:noFill/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autoTitleDeleted val="1"/>
    <c:view3D>
      <c:rAngAx val="1"/>
    </c:view3D>
    <c:floor>
      <c:spPr>
        <a:solidFill>
          <a:schemeClr val="bg2">
            <a:lumMod val="50000"/>
          </a:schemeClr>
        </a:solidFill>
      </c:spPr>
    </c:floor>
    <c:plotArea>
      <c:layout>
        <c:manualLayout>
          <c:layoutTarget val="inner"/>
          <c:xMode val="edge"/>
          <c:yMode val="edge"/>
          <c:x val="2.2774327122153434E-2"/>
          <c:y val="1.3371707846863983E-2"/>
          <c:w val="0.95445134575569357"/>
          <c:h val="0.8035619513078105"/>
        </c:manualLayout>
      </c:layout>
      <c:bar3DChart>
        <c:barDir val="col"/>
        <c:grouping val="clustered"/>
        <c:ser>
          <c:idx val="0"/>
          <c:order val="0"/>
          <c:tx>
            <c:strRef>
              <c:f>Sheet1!$A$14</c:f>
              <c:strCache>
                <c:ptCount val="1"/>
                <c:pt idx="0">
                  <c:v>persoane decedate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dPt>
            <c:idx val="0"/>
            <c:spPr>
              <a:solidFill>
                <a:srgbClr val="FF0000"/>
              </a:solidFill>
            </c:spPr>
          </c:dPt>
          <c:dPt>
            <c:idx val="18"/>
            <c:spPr>
              <a:solidFill>
                <a:srgbClr val="FF0000"/>
              </a:solidFill>
            </c:spPr>
          </c:dPt>
          <c:dPt>
            <c:idx val="27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25"/>
              <c:layout>
                <c:manualLayout>
                  <c:x val="7.0393374741201026E-2"/>
                  <c:y val="-3.6781609195402298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1</a:t>
                    </a:r>
                    <a:r>
                      <a:rPr lang="en-US"/>
                      <a:t>.</a:t>
                    </a:r>
                    <a:r>
                      <a:rPr lang="ro-RO"/>
                      <a:t>946</a:t>
                    </a:r>
                    <a:endParaRPr lang="en-US"/>
                  </a:p>
                </c:rich>
              </c:tx>
              <c:showVal val="1"/>
            </c:dLbl>
            <c:delete val="1"/>
            <c:txPr>
              <a:bodyPr/>
              <a:lstStyle/>
              <a:p>
                <a:pPr>
                  <a:defRPr sz="1200" b="1"/>
                </a:pPr>
                <a:endParaRPr lang="ro-RO"/>
              </a:p>
            </c:txPr>
          </c:dLbls>
          <c:cat>
            <c:numRef>
              <c:f>Sheet1!$B$13:$AC$13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Sheet1!$B$14:$AC$14</c:f>
              <c:numCache>
                <c:formatCode>General</c:formatCode>
                <c:ptCount val="28"/>
                <c:pt idx="0">
                  <c:v>3782</c:v>
                </c:pt>
                <c:pt idx="1">
                  <c:v>3078</c:v>
                </c:pt>
                <c:pt idx="2">
                  <c:v>2816</c:v>
                </c:pt>
                <c:pt idx="3">
                  <c:v>2826</c:v>
                </c:pt>
                <c:pt idx="4">
                  <c:v>2877</c:v>
                </c:pt>
                <c:pt idx="5">
                  <c:v>2863</c:v>
                </c:pt>
                <c:pt idx="6">
                  <c:v>2845</c:v>
                </c:pt>
                <c:pt idx="7">
                  <c:v>2863</c:v>
                </c:pt>
                <c:pt idx="8">
                  <c:v>2778</c:v>
                </c:pt>
                <c:pt idx="9">
                  <c:v>2473</c:v>
                </c:pt>
                <c:pt idx="10">
                  <c:v>2474</c:v>
                </c:pt>
                <c:pt idx="11">
                  <c:v>2451</c:v>
                </c:pt>
                <c:pt idx="12">
                  <c:v>2411</c:v>
                </c:pt>
                <c:pt idx="13">
                  <c:v>2229</c:v>
                </c:pt>
                <c:pt idx="14">
                  <c:v>2444</c:v>
                </c:pt>
                <c:pt idx="15">
                  <c:v>2629</c:v>
                </c:pt>
                <c:pt idx="16">
                  <c:v>2587</c:v>
                </c:pt>
                <c:pt idx="17">
                  <c:v>2800</c:v>
                </c:pt>
                <c:pt idx="18" formatCode="#,##0">
                  <c:v>3065</c:v>
                </c:pt>
                <c:pt idx="19" formatCode="#,##0">
                  <c:v>2797</c:v>
                </c:pt>
                <c:pt idx="20" formatCode="#,##0">
                  <c:v>2377</c:v>
                </c:pt>
                <c:pt idx="21" formatCode="#,##0">
                  <c:v>2018</c:v>
                </c:pt>
                <c:pt idx="22" formatCode="#,##0">
                  <c:v>2042</c:v>
                </c:pt>
                <c:pt idx="23" formatCode="#,##0">
                  <c:v>1861</c:v>
                </c:pt>
                <c:pt idx="24" formatCode="#,##0">
                  <c:v>1818</c:v>
                </c:pt>
                <c:pt idx="25" formatCode="#,##0">
                  <c:v>1892</c:v>
                </c:pt>
                <c:pt idx="26">
                  <c:v>1912</c:v>
                </c:pt>
                <c:pt idx="27" formatCode="#,##0">
                  <c:v>1946</c:v>
                </c:pt>
              </c:numCache>
            </c:numRef>
          </c:val>
        </c:ser>
        <c:gapWidth val="75"/>
        <c:shape val="cylinder"/>
        <c:axId val="98721152"/>
        <c:axId val="98727424"/>
        <c:axId val="0"/>
      </c:bar3DChart>
      <c:catAx>
        <c:axId val="9872115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2700000"/>
          <a:lstStyle/>
          <a:p>
            <a:pPr>
              <a:defRPr sz="900" b="1" i="0"/>
            </a:pPr>
            <a:endParaRPr lang="ro-RO"/>
          </a:p>
        </c:txPr>
        <c:crossAx val="98727424"/>
        <c:crosses val="autoZero"/>
        <c:auto val="1"/>
        <c:lblAlgn val="ctr"/>
        <c:lblOffset val="100"/>
        <c:tickLblSkip val="1"/>
      </c:catAx>
      <c:valAx>
        <c:axId val="98727424"/>
        <c:scaling>
          <c:orientation val="minMax"/>
          <c:min val="1000"/>
        </c:scaling>
        <c:delete val="1"/>
        <c:axPos val="l"/>
        <c:numFmt formatCode="General" sourceLinked="1"/>
        <c:majorTickMark val="none"/>
        <c:tickLblPos val="none"/>
        <c:crossAx val="98721152"/>
        <c:crosses val="autoZero"/>
        <c:crossBetween val="between"/>
      </c:valAx>
      <c:spPr>
        <a:ln>
          <a:noFill/>
        </a:ln>
      </c:spPr>
    </c:plotArea>
    <c:plotVisOnly val="1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o-RO"/>
  <c:chart>
    <c:autoTitleDeleted val="1"/>
    <c:view3D>
      <c:rAngAx val="1"/>
    </c:view3D>
    <c:floor>
      <c:spPr>
        <a:solidFill>
          <a:schemeClr val="bg1">
            <a:lumMod val="75000"/>
          </a:schemeClr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Transporturi!$B$13</c:f>
              <c:strCache>
                <c:ptCount val="1"/>
                <c:pt idx="0">
                  <c:v>Sesizate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dPt>
            <c:idx val="7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cat>
            <c:numRef>
              <c:f>Transporturi!$C$12:$J$12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Transporturi!$C$13:$J$13</c:f>
              <c:numCache>
                <c:formatCode>#,##0</c:formatCode>
                <c:ptCount val="8"/>
                <c:pt idx="0">
                  <c:v>12190</c:v>
                </c:pt>
                <c:pt idx="1">
                  <c:v>16189</c:v>
                </c:pt>
                <c:pt idx="2">
                  <c:v>10043</c:v>
                </c:pt>
                <c:pt idx="3">
                  <c:v>10359</c:v>
                </c:pt>
                <c:pt idx="4">
                  <c:v>7716</c:v>
                </c:pt>
                <c:pt idx="5">
                  <c:v>6953</c:v>
                </c:pt>
                <c:pt idx="6">
                  <c:v>5743</c:v>
                </c:pt>
                <c:pt idx="7">
                  <c:v>4818</c:v>
                </c:pt>
              </c:numCache>
            </c:numRef>
          </c:val>
        </c:ser>
        <c:shape val="cylinder"/>
        <c:axId val="98845440"/>
        <c:axId val="98846976"/>
        <c:axId val="0"/>
      </c:bar3DChart>
      <c:catAx>
        <c:axId val="988454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50" b="1"/>
            </a:pPr>
            <a:endParaRPr lang="ro-RO"/>
          </a:p>
        </c:txPr>
        <c:crossAx val="98846976"/>
        <c:crosses val="autoZero"/>
        <c:auto val="1"/>
        <c:lblAlgn val="ctr"/>
        <c:lblOffset val="100"/>
      </c:catAx>
      <c:valAx>
        <c:axId val="98846976"/>
        <c:scaling>
          <c:orientation val="minMax"/>
          <c:min val="2000"/>
        </c:scaling>
        <c:axPos val="l"/>
        <c:numFmt formatCode="#,##0" sourceLinked="1"/>
        <c:tickLblPos val="nextTo"/>
        <c:txPr>
          <a:bodyPr/>
          <a:lstStyle/>
          <a:p>
            <a:pPr>
              <a:defRPr sz="1000" b="1"/>
            </a:pPr>
            <a:endParaRPr lang="ro-RO"/>
          </a:p>
        </c:txPr>
        <c:crossAx val="98845440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7B2BA-4B05-4850-A18A-F167DF916460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24E2-3DF7-41CC-82FB-C9A93C3F3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8600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3.wdp"/><Relationship Id="rId4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6C37-D18C-4F47-91BB-405042DE70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5939-8CAE-40F2-B682-333FBE6B24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2989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6C37-D18C-4F47-91BB-405042DE70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5939-8CAE-40F2-B682-333FBE6B24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389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6C37-D18C-4F47-91BB-405042DE70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5939-8CAE-40F2-B682-333FBE6B24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4648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lumMod val="6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 userDrawn="1"/>
        </p:nvSpPr>
        <p:spPr bwMode="auto">
          <a:xfrm rot="10800000">
            <a:off x="0" y="838201"/>
            <a:ext cx="9144000" cy="325437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6942138" y="64325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fld id="{8C5D15D1-2C24-4838-B7AF-0DCBB3B0991F}" type="slidenum">
              <a:rPr lang="en-US" sz="120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35607F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indent="457200" algn="just" eaLnBrk="0" hangingPunct="0">
              <a:defRPr/>
            </a:pPr>
            <a:endParaRPr lang="en-US" sz="1600">
              <a:solidFill>
                <a:srgbClr val="17375E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EB209-8C43-44FE-B827-620C760F71E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b="1" dirty="0" smtClean="0">
                <a:solidFill>
                  <a:srgbClr val="35607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LEGE ȘI ONOARE</a:t>
            </a:r>
            <a:endParaRPr lang="en-US" dirty="0"/>
          </a:p>
        </p:txBody>
      </p:sp>
      <p:sp>
        <p:nvSpPr>
          <p:cNvPr id="51" name="Rectangl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1033A-4A21-40DC-AB40-A0EC633C3A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TextBox 38"/>
          <p:cNvSpPr txBox="1"/>
          <p:nvPr userDrawn="1"/>
        </p:nvSpPr>
        <p:spPr>
          <a:xfrm>
            <a:off x="1981200" y="2286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POLI</a:t>
            </a:r>
            <a:r>
              <a:rPr lang="ro-RO" sz="20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ŢIA ROMÂNĂ</a:t>
            </a:r>
            <a:endParaRPr lang="en-US" sz="2000" b="1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C:\Users\dascalu_mihai\Desktop\Stema_cu_coroan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762106" cy="1009791"/>
          </a:xfrm>
          <a:prstGeom prst="rect">
            <a:avLst/>
          </a:prstGeom>
          <a:noFill/>
        </p:spPr>
      </p:pic>
      <p:pic>
        <p:nvPicPr>
          <p:cNvPr id="1027" name="Picture 1" descr="Description: C:\Users\simona.virci\Desktop\Editabile\logo_centenar_ROMANA\logo_centenar_ROMANIA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4205" y="0"/>
            <a:ext cx="140979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03517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lumMod val="6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 userDrawn="1"/>
        </p:nvSpPr>
        <p:spPr bwMode="auto">
          <a:xfrm rot="10800000">
            <a:off x="0" y="838201"/>
            <a:ext cx="9144000" cy="325437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6942138" y="64325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fld id="{8C5D15D1-2C24-4838-B7AF-0DCBB3B0991F}" type="slidenum">
              <a:rPr lang="en-US" sz="120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35607F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indent="457200" algn="just" eaLnBrk="0" hangingPunct="0">
              <a:defRPr/>
            </a:pPr>
            <a:endParaRPr lang="en-US" sz="1600">
              <a:solidFill>
                <a:srgbClr val="17375E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EB209-8C43-44FE-B827-620C760F71E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1" name="Rectangl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1033A-4A21-40DC-AB40-A0EC633C3A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4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16" y="338089"/>
            <a:ext cx="738883" cy="990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4" cstate="print">
            <a:biLevel thresh="50000"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6000"/>
                    </a14:imgEffect>
                    <a14:imgEffect>
                      <a14:colorTemperature colorTemp="5900"/>
                    </a14:imgEffect>
                    <a14:imgEffect>
                      <a14:saturation sat="0"/>
                    </a14:imgEffect>
                    <a14:imgEffect>
                      <a14:brightnessContrast bright="39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057400"/>
            <a:ext cx="2667000" cy="357405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Rectangle 53"/>
          <p:cNvSpPr/>
          <p:nvPr userDrawn="1"/>
        </p:nvSpPr>
        <p:spPr>
          <a:xfrm>
            <a:off x="2209800" y="1676400"/>
            <a:ext cx="4876800" cy="4191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Group 14"/>
          <p:cNvSpPr/>
          <p:nvPr userDrawn="1"/>
        </p:nvSpPr>
        <p:spPr>
          <a:xfrm rot="10800000">
            <a:off x="18691" y="3048000"/>
            <a:ext cx="9144000" cy="3240156"/>
          </a:xfrm>
          <a:prstGeom prst="rect">
            <a:avLst/>
          </a:prstGeom>
          <a:gradFill>
            <a:gsLst>
              <a:gs pos="0">
                <a:schemeClr val="bg1">
                  <a:lumMod val="85000"/>
                  <a:alpha val="0"/>
                </a:schemeClr>
              </a:gs>
              <a:gs pos="37000">
                <a:schemeClr val="bg1">
                  <a:lumMod val="85000"/>
                  <a:alpha val="88000"/>
                </a:schemeClr>
              </a:gs>
              <a:gs pos="47000">
                <a:schemeClr val="bg1">
                  <a:lumMod val="85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2394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6C37-D18C-4F47-91BB-405042DE70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5939-8CAE-40F2-B682-333FBE6B24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6096000"/>
          </a:xfrm>
          <a:prstGeom prst="rect">
            <a:avLst/>
          </a:prstGeom>
          <a:solidFill>
            <a:srgbClr val="35607F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indent="457200" algn="just" eaLnBrk="0" hangingPunct="0">
              <a:defRPr/>
            </a:pPr>
            <a:endParaRPr lang="en-US" sz="1600" dirty="0">
              <a:solidFill>
                <a:srgbClr val="17375E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4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48300"/>
            <a:ext cx="966643" cy="129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83192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6C37-D18C-4F47-91BB-405042DE70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5939-8CAE-40F2-B682-333FBE6B24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9267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6C37-D18C-4F47-91BB-405042DE70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5939-8CAE-40F2-B682-333FBE6B24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261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6C37-D18C-4F47-91BB-405042DE70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5939-8CAE-40F2-B682-333FBE6B24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778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6C37-D18C-4F47-91BB-405042DE70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5939-8CAE-40F2-B682-333FBE6B24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7860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6C37-D18C-4F47-91BB-405042DE70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5939-8CAE-40F2-B682-333FBE6B24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5652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6C37-D18C-4F47-91BB-405042DE70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5939-8CAE-40F2-B682-333FBE6B24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9593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6C37-D18C-4F47-91BB-405042DE70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5939-8CAE-40F2-B682-333FBE6B24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581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533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6C37-D18C-4F47-91BB-405042DE70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5939-8CAE-40F2-B682-333FBE6B24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833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F6C37-D18C-4F47-91BB-405042DE70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D5939-8CAE-40F2-B682-333FBE6B24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457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2286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POLI</a:t>
            </a:r>
            <a:r>
              <a:rPr lang="ro-RO" sz="20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ŢIA ROMANĂ</a:t>
            </a:r>
            <a:endParaRPr lang="en-US" sz="2000" b="1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35607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altLang="en-US" sz="1600" dirty="0" smtClean="0">
              <a:solidFill>
                <a:schemeClr val="bg1">
                  <a:lumMod val="9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81000" y="5181600"/>
            <a:ext cx="838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o-RO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Evaluarea activităţii desfăşurate în anul 2017</a:t>
            </a:r>
          </a:p>
          <a:p>
            <a:pPr algn="ctr"/>
            <a:endParaRPr lang="ro-RO" b="1" spc="5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o-RO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16 Februarie 2018</a:t>
            </a:r>
          </a:p>
        </p:txBody>
      </p:sp>
      <p:sp>
        <p:nvSpPr>
          <p:cNvPr id="14" name="Freeform 13"/>
          <p:cNvSpPr/>
          <p:nvPr/>
        </p:nvSpPr>
        <p:spPr bwMode="auto">
          <a:xfrm>
            <a:off x="1600200" y="914400"/>
            <a:ext cx="5486400" cy="4114800"/>
          </a:xfrm>
          <a:custGeom>
            <a:avLst/>
            <a:gdLst>
              <a:gd name="connsiteX0" fmla="*/ 0 w 4074567"/>
              <a:gd name="connsiteY0" fmla="*/ 1364285 h 2878531"/>
              <a:gd name="connsiteX1" fmla="*/ 40234 w 4074567"/>
              <a:gd name="connsiteY1" fmla="*/ 1327709 h 2878531"/>
              <a:gd name="connsiteX2" fmla="*/ 69495 w 4074567"/>
              <a:gd name="connsiteY2" fmla="*/ 1335024 h 2878531"/>
              <a:gd name="connsiteX3" fmla="*/ 91440 w 4074567"/>
              <a:gd name="connsiteY3" fmla="*/ 1309421 h 2878531"/>
              <a:gd name="connsiteX4" fmla="*/ 157277 w 4074567"/>
              <a:gd name="connsiteY4" fmla="*/ 1356970 h 2878531"/>
              <a:gd name="connsiteX5" fmla="*/ 212141 w 4074567"/>
              <a:gd name="connsiteY5" fmla="*/ 1294790 h 2878531"/>
              <a:gd name="connsiteX6" fmla="*/ 215799 w 4074567"/>
              <a:gd name="connsiteY6" fmla="*/ 1265530 h 2878531"/>
              <a:gd name="connsiteX7" fmla="*/ 270663 w 4074567"/>
              <a:gd name="connsiteY7" fmla="*/ 1261872 h 2878531"/>
              <a:gd name="connsiteX8" fmla="*/ 351130 w 4074567"/>
              <a:gd name="connsiteY8" fmla="*/ 1276502 h 2878531"/>
              <a:gd name="connsiteX9" fmla="*/ 402336 w 4074567"/>
              <a:gd name="connsiteY9" fmla="*/ 1199693 h 2878531"/>
              <a:gd name="connsiteX10" fmla="*/ 438912 w 4074567"/>
              <a:gd name="connsiteY10" fmla="*/ 1159459 h 2878531"/>
              <a:gd name="connsiteX11" fmla="*/ 431597 w 4074567"/>
              <a:gd name="connsiteY11" fmla="*/ 1104595 h 2878531"/>
              <a:gd name="connsiteX12" fmla="*/ 460858 w 4074567"/>
              <a:gd name="connsiteY12" fmla="*/ 1035101 h 2878531"/>
              <a:gd name="connsiteX13" fmla="*/ 490119 w 4074567"/>
              <a:gd name="connsiteY13" fmla="*/ 1035101 h 2878531"/>
              <a:gd name="connsiteX14" fmla="*/ 508407 w 4074567"/>
              <a:gd name="connsiteY14" fmla="*/ 1005840 h 2878531"/>
              <a:gd name="connsiteX15" fmla="*/ 504749 w 4074567"/>
              <a:gd name="connsiteY15" fmla="*/ 991210 h 2878531"/>
              <a:gd name="connsiteX16" fmla="*/ 526695 w 4074567"/>
              <a:gd name="connsiteY16" fmla="*/ 980237 h 2878531"/>
              <a:gd name="connsiteX17" fmla="*/ 523037 w 4074567"/>
              <a:gd name="connsiteY17" fmla="*/ 940003 h 2878531"/>
              <a:gd name="connsiteX18" fmla="*/ 566928 w 4074567"/>
              <a:gd name="connsiteY18" fmla="*/ 874166 h 2878531"/>
              <a:gd name="connsiteX19" fmla="*/ 596189 w 4074567"/>
              <a:gd name="connsiteY19" fmla="*/ 844906 h 2878531"/>
              <a:gd name="connsiteX20" fmla="*/ 588874 w 4074567"/>
              <a:gd name="connsiteY20" fmla="*/ 797357 h 2878531"/>
              <a:gd name="connsiteX21" fmla="*/ 636423 w 4074567"/>
              <a:gd name="connsiteY21" fmla="*/ 735178 h 2878531"/>
              <a:gd name="connsiteX22" fmla="*/ 658368 w 4074567"/>
              <a:gd name="connsiteY22" fmla="*/ 687629 h 2878531"/>
              <a:gd name="connsiteX23" fmla="*/ 735178 w 4074567"/>
              <a:gd name="connsiteY23" fmla="*/ 555955 h 2878531"/>
              <a:gd name="connsiteX24" fmla="*/ 746151 w 4074567"/>
              <a:gd name="connsiteY24" fmla="*/ 482803 h 2878531"/>
              <a:gd name="connsiteX25" fmla="*/ 782727 w 4074567"/>
              <a:gd name="connsiteY25" fmla="*/ 427939 h 2878531"/>
              <a:gd name="connsiteX26" fmla="*/ 819303 w 4074567"/>
              <a:gd name="connsiteY26" fmla="*/ 420624 h 2878531"/>
              <a:gd name="connsiteX27" fmla="*/ 885140 w 4074567"/>
              <a:gd name="connsiteY27" fmla="*/ 310896 h 2878531"/>
              <a:gd name="connsiteX28" fmla="*/ 929031 w 4074567"/>
              <a:gd name="connsiteY28" fmla="*/ 325526 h 2878531"/>
              <a:gd name="connsiteX29" fmla="*/ 950976 w 4074567"/>
              <a:gd name="connsiteY29" fmla="*/ 288950 h 2878531"/>
              <a:gd name="connsiteX30" fmla="*/ 987552 w 4074567"/>
              <a:gd name="connsiteY30" fmla="*/ 307238 h 2878531"/>
              <a:gd name="connsiteX31" fmla="*/ 1049732 w 4074567"/>
              <a:gd name="connsiteY31" fmla="*/ 285293 h 2878531"/>
              <a:gd name="connsiteX32" fmla="*/ 1064362 w 4074567"/>
              <a:gd name="connsiteY32" fmla="*/ 248717 h 2878531"/>
              <a:gd name="connsiteX33" fmla="*/ 1100938 w 4074567"/>
              <a:gd name="connsiteY33" fmla="*/ 197510 h 2878531"/>
              <a:gd name="connsiteX34" fmla="*/ 1119226 w 4074567"/>
              <a:gd name="connsiteY34" fmla="*/ 175565 h 2878531"/>
              <a:gd name="connsiteX35" fmla="*/ 1221639 w 4074567"/>
              <a:gd name="connsiteY35" fmla="*/ 128016 h 2878531"/>
              <a:gd name="connsiteX36" fmla="*/ 1250900 w 4074567"/>
              <a:gd name="connsiteY36" fmla="*/ 80467 h 2878531"/>
              <a:gd name="connsiteX37" fmla="*/ 1356970 w 4074567"/>
              <a:gd name="connsiteY37" fmla="*/ 168250 h 2878531"/>
              <a:gd name="connsiteX38" fmla="*/ 1397204 w 4074567"/>
              <a:gd name="connsiteY38" fmla="*/ 168250 h 2878531"/>
              <a:gd name="connsiteX39" fmla="*/ 1441095 w 4074567"/>
              <a:gd name="connsiteY39" fmla="*/ 153619 h 2878531"/>
              <a:gd name="connsiteX40" fmla="*/ 1547165 w 4074567"/>
              <a:gd name="connsiteY40" fmla="*/ 182880 h 2878531"/>
              <a:gd name="connsiteX41" fmla="*/ 1561796 w 4074567"/>
              <a:gd name="connsiteY41" fmla="*/ 215798 h 2878531"/>
              <a:gd name="connsiteX42" fmla="*/ 1620317 w 4074567"/>
              <a:gd name="connsiteY42" fmla="*/ 179222 h 2878531"/>
              <a:gd name="connsiteX43" fmla="*/ 1689812 w 4074567"/>
              <a:gd name="connsiteY43" fmla="*/ 230429 h 2878531"/>
              <a:gd name="connsiteX44" fmla="*/ 1777594 w 4074567"/>
              <a:gd name="connsiteY44" fmla="*/ 208483 h 2878531"/>
              <a:gd name="connsiteX45" fmla="*/ 1795882 w 4074567"/>
              <a:gd name="connsiteY45" fmla="*/ 182880 h 2878531"/>
              <a:gd name="connsiteX46" fmla="*/ 1865376 w 4074567"/>
              <a:gd name="connsiteY46" fmla="*/ 208483 h 2878531"/>
              <a:gd name="connsiteX47" fmla="*/ 1949501 w 4074567"/>
              <a:gd name="connsiteY47" fmla="*/ 267005 h 2878531"/>
              <a:gd name="connsiteX48" fmla="*/ 1982420 w 4074567"/>
              <a:gd name="connsiteY48" fmla="*/ 325526 h 2878531"/>
              <a:gd name="connsiteX49" fmla="*/ 2044599 w 4074567"/>
              <a:gd name="connsiteY49" fmla="*/ 332842 h 2878531"/>
              <a:gd name="connsiteX50" fmla="*/ 2095805 w 4074567"/>
              <a:gd name="connsiteY50" fmla="*/ 303581 h 2878531"/>
              <a:gd name="connsiteX51" fmla="*/ 2176272 w 4074567"/>
              <a:gd name="connsiteY51" fmla="*/ 208483 h 2878531"/>
              <a:gd name="connsiteX52" fmla="*/ 2351837 w 4074567"/>
              <a:gd name="connsiteY52" fmla="*/ 208483 h 2878531"/>
              <a:gd name="connsiteX53" fmla="*/ 2567636 w 4074567"/>
              <a:gd name="connsiteY53" fmla="*/ 171907 h 2878531"/>
              <a:gd name="connsiteX54" fmla="*/ 2633472 w 4074567"/>
              <a:gd name="connsiteY54" fmla="*/ 25603 h 2878531"/>
              <a:gd name="connsiteX55" fmla="*/ 2721255 w 4074567"/>
              <a:gd name="connsiteY55" fmla="*/ 3658 h 2878531"/>
              <a:gd name="connsiteX56" fmla="*/ 2820010 w 4074567"/>
              <a:gd name="connsiteY56" fmla="*/ 0 h 2878531"/>
              <a:gd name="connsiteX57" fmla="*/ 2885847 w 4074567"/>
              <a:gd name="connsiteY57" fmla="*/ 47549 h 2878531"/>
              <a:gd name="connsiteX58" fmla="*/ 2948026 w 4074567"/>
              <a:gd name="connsiteY58" fmla="*/ 120701 h 2878531"/>
              <a:gd name="connsiteX59" fmla="*/ 3010205 w 4074567"/>
              <a:gd name="connsiteY59" fmla="*/ 215798 h 2878531"/>
              <a:gd name="connsiteX60" fmla="*/ 3010205 w 4074567"/>
              <a:gd name="connsiteY60" fmla="*/ 299923 h 2878531"/>
              <a:gd name="connsiteX61" fmla="*/ 3112618 w 4074567"/>
              <a:gd name="connsiteY61" fmla="*/ 482803 h 2878531"/>
              <a:gd name="connsiteX62" fmla="*/ 3167482 w 4074567"/>
              <a:gd name="connsiteY62" fmla="*/ 519379 h 2878531"/>
              <a:gd name="connsiteX63" fmla="*/ 3182112 w 4074567"/>
              <a:gd name="connsiteY63" fmla="*/ 618134 h 2878531"/>
              <a:gd name="connsiteX64" fmla="*/ 3233319 w 4074567"/>
              <a:gd name="connsiteY64" fmla="*/ 647395 h 2878531"/>
              <a:gd name="connsiteX65" fmla="*/ 3280868 w 4074567"/>
              <a:gd name="connsiteY65" fmla="*/ 742493 h 2878531"/>
              <a:gd name="connsiteX66" fmla="*/ 3397911 w 4074567"/>
              <a:gd name="connsiteY66" fmla="*/ 830275 h 2878531"/>
              <a:gd name="connsiteX67" fmla="*/ 3449117 w 4074567"/>
              <a:gd name="connsiteY67" fmla="*/ 1053389 h 2878531"/>
              <a:gd name="connsiteX68" fmla="*/ 3441802 w 4074567"/>
              <a:gd name="connsiteY68" fmla="*/ 1119226 h 2878531"/>
              <a:gd name="connsiteX69" fmla="*/ 3452775 w 4074567"/>
              <a:gd name="connsiteY69" fmla="*/ 1159459 h 2878531"/>
              <a:gd name="connsiteX70" fmla="*/ 3412541 w 4074567"/>
              <a:gd name="connsiteY70" fmla="*/ 1280160 h 2878531"/>
              <a:gd name="connsiteX71" fmla="*/ 3401568 w 4074567"/>
              <a:gd name="connsiteY71" fmla="*/ 1305763 h 2878531"/>
              <a:gd name="connsiteX72" fmla="*/ 3386938 w 4074567"/>
              <a:gd name="connsiteY72" fmla="*/ 1415491 h 2878531"/>
              <a:gd name="connsiteX73" fmla="*/ 3416199 w 4074567"/>
              <a:gd name="connsiteY73" fmla="*/ 1653235 h 2878531"/>
              <a:gd name="connsiteX74" fmla="*/ 3394253 w 4074567"/>
              <a:gd name="connsiteY74" fmla="*/ 1708099 h 2878531"/>
              <a:gd name="connsiteX75" fmla="*/ 3438144 w 4074567"/>
              <a:gd name="connsiteY75" fmla="*/ 1770278 h 2878531"/>
              <a:gd name="connsiteX76" fmla="*/ 3511296 w 4074567"/>
              <a:gd name="connsiteY76" fmla="*/ 1876349 h 2878531"/>
              <a:gd name="connsiteX77" fmla="*/ 3686861 w 4074567"/>
              <a:gd name="connsiteY77" fmla="*/ 1916582 h 2878531"/>
              <a:gd name="connsiteX78" fmla="*/ 3690519 w 4074567"/>
              <a:gd name="connsiteY78" fmla="*/ 1850746 h 2878531"/>
              <a:gd name="connsiteX79" fmla="*/ 3756356 w 4074567"/>
              <a:gd name="connsiteY79" fmla="*/ 1880006 h 2878531"/>
              <a:gd name="connsiteX80" fmla="*/ 3891687 w 4074567"/>
              <a:gd name="connsiteY80" fmla="*/ 1788566 h 2878531"/>
              <a:gd name="connsiteX81" fmla="*/ 3964839 w 4074567"/>
              <a:gd name="connsiteY81" fmla="*/ 1781251 h 2878531"/>
              <a:gd name="connsiteX82" fmla="*/ 4041648 w 4074567"/>
              <a:gd name="connsiteY82" fmla="*/ 1832458 h 2878531"/>
              <a:gd name="connsiteX83" fmla="*/ 4074567 w 4074567"/>
              <a:gd name="connsiteY83" fmla="*/ 1901952 h 2878531"/>
              <a:gd name="connsiteX84" fmla="*/ 4052621 w 4074567"/>
              <a:gd name="connsiteY84" fmla="*/ 2143354 h 2878531"/>
              <a:gd name="connsiteX85" fmla="*/ 3997757 w 4074567"/>
              <a:gd name="connsiteY85" fmla="*/ 2157984 h 2878531"/>
              <a:gd name="connsiteX86" fmla="*/ 3862426 w 4074567"/>
              <a:gd name="connsiteY86" fmla="*/ 2176272 h 2878531"/>
              <a:gd name="connsiteX87" fmla="*/ 3770986 w 4074567"/>
              <a:gd name="connsiteY87" fmla="*/ 2256739 h 2878531"/>
              <a:gd name="connsiteX88" fmla="*/ 3668573 w 4074567"/>
              <a:gd name="connsiteY88" fmla="*/ 2399386 h 2878531"/>
              <a:gd name="connsiteX89" fmla="*/ 3639312 w 4074567"/>
              <a:gd name="connsiteY89" fmla="*/ 2512771 h 2878531"/>
              <a:gd name="connsiteX90" fmla="*/ 3631997 w 4074567"/>
              <a:gd name="connsiteY90" fmla="*/ 2640787 h 2878531"/>
              <a:gd name="connsiteX91" fmla="*/ 3610052 w 4074567"/>
              <a:gd name="connsiteY91" fmla="*/ 2739542 h 2878531"/>
              <a:gd name="connsiteX92" fmla="*/ 3588106 w 4074567"/>
              <a:gd name="connsiteY92" fmla="*/ 2820010 h 2878531"/>
              <a:gd name="connsiteX93" fmla="*/ 3456432 w 4074567"/>
              <a:gd name="connsiteY93" fmla="*/ 2805379 h 2878531"/>
              <a:gd name="connsiteX94" fmla="*/ 3408884 w 4074567"/>
              <a:gd name="connsiteY94" fmla="*/ 2757830 h 2878531"/>
              <a:gd name="connsiteX95" fmla="*/ 3339389 w 4074567"/>
              <a:gd name="connsiteY95" fmla="*/ 2702966 h 2878531"/>
              <a:gd name="connsiteX96" fmla="*/ 3310128 w 4074567"/>
              <a:gd name="connsiteY96" fmla="*/ 2651760 h 2878531"/>
              <a:gd name="connsiteX97" fmla="*/ 3266237 w 4074567"/>
              <a:gd name="connsiteY97" fmla="*/ 2681021 h 2878531"/>
              <a:gd name="connsiteX98" fmla="*/ 3222346 w 4074567"/>
              <a:gd name="connsiteY98" fmla="*/ 2670048 h 2878531"/>
              <a:gd name="connsiteX99" fmla="*/ 3196743 w 4074567"/>
              <a:gd name="connsiteY99" fmla="*/ 2626157 h 2878531"/>
              <a:gd name="connsiteX100" fmla="*/ 3152852 w 4074567"/>
              <a:gd name="connsiteY100" fmla="*/ 2648102 h 2878531"/>
              <a:gd name="connsiteX101" fmla="*/ 3090672 w 4074567"/>
              <a:gd name="connsiteY101" fmla="*/ 2640787 h 2878531"/>
              <a:gd name="connsiteX102" fmla="*/ 2999232 w 4074567"/>
              <a:gd name="connsiteY102" fmla="*/ 2582266 h 2878531"/>
              <a:gd name="connsiteX103" fmla="*/ 2922423 w 4074567"/>
              <a:gd name="connsiteY103" fmla="*/ 2563978 h 2878531"/>
              <a:gd name="connsiteX104" fmla="*/ 2827325 w 4074567"/>
              <a:gd name="connsiteY104" fmla="*/ 2607869 h 2878531"/>
              <a:gd name="connsiteX105" fmla="*/ 2710282 w 4074567"/>
              <a:gd name="connsiteY105" fmla="*/ 2633472 h 2878531"/>
              <a:gd name="connsiteX106" fmla="*/ 2596896 w 4074567"/>
              <a:gd name="connsiteY106" fmla="*/ 2655418 h 2878531"/>
              <a:gd name="connsiteX107" fmla="*/ 2465223 w 4074567"/>
              <a:gd name="connsiteY107" fmla="*/ 2728570 h 2878531"/>
              <a:gd name="connsiteX108" fmla="*/ 2410359 w 4074567"/>
              <a:gd name="connsiteY108" fmla="*/ 2805379 h 2878531"/>
              <a:gd name="connsiteX109" fmla="*/ 2315261 w 4074567"/>
              <a:gd name="connsiteY109" fmla="*/ 2852928 h 2878531"/>
              <a:gd name="connsiteX110" fmla="*/ 2216506 w 4074567"/>
              <a:gd name="connsiteY110" fmla="*/ 2878531 h 2878531"/>
              <a:gd name="connsiteX111" fmla="*/ 2125066 w 4074567"/>
              <a:gd name="connsiteY111" fmla="*/ 2838298 h 2878531"/>
              <a:gd name="connsiteX112" fmla="*/ 2084832 w 4074567"/>
              <a:gd name="connsiteY112" fmla="*/ 2841955 h 2878531"/>
              <a:gd name="connsiteX113" fmla="*/ 2033626 w 4074567"/>
              <a:gd name="connsiteY113" fmla="*/ 2820010 h 2878531"/>
              <a:gd name="connsiteX114" fmla="*/ 1901952 w 4074567"/>
              <a:gd name="connsiteY114" fmla="*/ 2823667 h 2878531"/>
              <a:gd name="connsiteX115" fmla="*/ 1795882 w 4074567"/>
              <a:gd name="connsiteY115" fmla="*/ 2834640 h 2878531"/>
              <a:gd name="connsiteX116" fmla="*/ 1704442 w 4074567"/>
              <a:gd name="connsiteY116" fmla="*/ 2852928 h 2878531"/>
              <a:gd name="connsiteX117" fmla="*/ 1576426 w 4074567"/>
              <a:gd name="connsiteY117" fmla="*/ 2805379 h 2878531"/>
              <a:gd name="connsiteX118" fmla="*/ 1481328 w 4074567"/>
              <a:gd name="connsiteY118" fmla="*/ 2787091 h 2878531"/>
              <a:gd name="connsiteX119" fmla="*/ 1397204 w 4074567"/>
              <a:gd name="connsiteY119" fmla="*/ 2750515 h 2878531"/>
              <a:gd name="connsiteX120" fmla="*/ 1291133 w 4074567"/>
              <a:gd name="connsiteY120" fmla="*/ 2757830 h 2878531"/>
              <a:gd name="connsiteX121" fmla="*/ 1177748 w 4074567"/>
              <a:gd name="connsiteY121" fmla="*/ 2776118 h 2878531"/>
              <a:gd name="connsiteX122" fmla="*/ 1108253 w 4074567"/>
              <a:gd name="connsiteY122" fmla="*/ 2746858 h 2878531"/>
              <a:gd name="connsiteX123" fmla="*/ 1111911 w 4074567"/>
              <a:gd name="connsiteY123" fmla="*/ 2691994 h 2878531"/>
              <a:gd name="connsiteX124" fmla="*/ 1174090 w 4074567"/>
              <a:gd name="connsiteY124" fmla="*/ 2651760 h 2878531"/>
              <a:gd name="connsiteX125" fmla="*/ 1199693 w 4074567"/>
              <a:gd name="connsiteY125" fmla="*/ 2611526 h 2878531"/>
              <a:gd name="connsiteX126" fmla="*/ 1170432 w 4074567"/>
              <a:gd name="connsiteY126" fmla="*/ 2585923 h 2878531"/>
              <a:gd name="connsiteX127" fmla="*/ 1057047 w 4074567"/>
              <a:gd name="connsiteY127" fmla="*/ 2542032 h 2878531"/>
              <a:gd name="connsiteX128" fmla="*/ 1035101 w 4074567"/>
              <a:gd name="connsiteY128" fmla="*/ 2479853 h 2878531"/>
              <a:gd name="connsiteX129" fmla="*/ 976580 w 4074567"/>
              <a:gd name="connsiteY129" fmla="*/ 2450592 h 2878531"/>
              <a:gd name="connsiteX130" fmla="*/ 950976 w 4074567"/>
              <a:gd name="connsiteY130" fmla="*/ 2370125 h 2878531"/>
              <a:gd name="connsiteX131" fmla="*/ 994868 w 4074567"/>
              <a:gd name="connsiteY131" fmla="*/ 2318918 h 2878531"/>
              <a:gd name="connsiteX132" fmla="*/ 1057047 w 4074567"/>
              <a:gd name="connsiteY132" fmla="*/ 2326234 h 2878531"/>
              <a:gd name="connsiteX133" fmla="*/ 1068020 w 4074567"/>
              <a:gd name="connsiteY133" fmla="*/ 2307946 h 2878531"/>
              <a:gd name="connsiteX134" fmla="*/ 1013156 w 4074567"/>
              <a:gd name="connsiteY134" fmla="*/ 2271370 h 2878531"/>
              <a:gd name="connsiteX135" fmla="*/ 954634 w 4074567"/>
              <a:gd name="connsiteY135" fmla="*/ 2249424 h 2878531"/>
              <a:gd name="connsiteX136" fmla="*/ 932688 w 4074567"/>
              <a:gd name="connsiteY136" fmla="*/ 2220163 h 2878531"/>
              <a:gd name="connsiteX137" fmla="*/ 866852 w 4074567"/>
              <a:gd name="connsiteY137" fmla="*/ 2275027 h 2878531"/>
              <a:gd name="connsiteX138" fmla="*/ 819303 w 4074567"/>
              <a:gd name="connsiteY138" fmla="*/ 2355494 h 2878531"/>
              <a:gd name="connsiteX139" fmla="*/ 790042 w 4074567"/>
              <a:gd name="connsiteY139" fmla="*/ 2359152 h 2878531"/>
              <a:gd name="connsiteX140" fmla="*/ 742493 w 4074567"/>
              <a:gd name="connsiteY140" fmla="*/ 2271370 h 2878531"/>
              <a:gd name="connsiteX141" fmla="*/ 585216 w 4074567"/>
              <a:gd name="connsiteY141" fmla="*/ 2242109 h 2878531"/>
              <a:gd name="connsiteX142" fmla="*/ 559613 w 4074567"/>
              <a:gd name="connsiteY142" fmla="*/ 2183587 h 2878531"/>
              <a:gd name="connsiteX143" fmla="*/ 471831 w 4074567"/>
              <a:gd name="connsiteY143" fmla="*/ 2176272 h 2878531"/>
              <a:gd name="connsiteX144" fmla="*/ 468173 w 4074567"/>
              <a:gd name="connsiteY144" fmla="*/ 2139696 h 2878531"/>
              <a:gd name="connsiteX145" fmla="*/ 541325 w 4074567"/>
              <a:gd name="connsiteY145" fmla="*/ 2110435 h 2878531"/>
              <a:gd name="connsiteX146" fmla="*/ 537668 w 4074567"/>
              <a:gd name="connsiteY146" fmla="*/ 2095805 h 2878531"/>
              <a:gd name="connsiteX147" fmla="*/ 479146 w 4074567"/>
              <a:gd name="connsiteY147" fmla="*/ 2048256 h 2878531"/>
              <a:gd name="connsiteX148" fmla="*/ 501092 w 4074567"/>
              <a:gd name="connsiteY148" fmla="*/ 2015338 h 2878531"/>
              <a:gd name="connsiteX149" fmla="*/ 515722 w 4074567"/>
              <a:gd name="connsiteY149" fmla="*/ 1953158 h 2878531"/>
              <a:gd name="connsiteX150" fmla="*/ 486461 w 4074567"/>
              <a:gd name="connsiteY150" fmla="*/ 1923898 h 2878531"/>
              <a:gd name="connsiteX151" fmla="*/ 427940 w 4074567"/>
              <a:gd name="connsiteY151" fmla="*/ 1901952 h 2878531"/>
              <a:gd name="connsiteX152" fmla="*/ 380391 w 4074567"/>
              <a:gd name="connsiteY152" fmla="*/ 1865376 h 2878531"/>
              <a:gd name="connsiteX153" fmla="*/ 270663 w 4074567"/>
              <a:gd name="connsiteY153" fmla="*/ 1810512 h 2878531"/>
              <a:gd name="connsiteX154" fmla="*/ 212141 w 4074567"/>
              <a:gd name="connsiteY154" fmla="*/ 1704442 h 2878531"/>
              <a:gd name="connsiteX155" fmla="*/ 204826 w 4074567"/>
              <a:gd name="connsiteY155" fmla="*/ 1634947 h 2878531"/>
              <a:gd name="connsiteX156" fmla="*/ 201168 w 4074567"/>
              <a:gd name="connsiteY156" fmla="*/ 1587398 h 2878531"/>
              <a:gd name="connsiteX157" fmla="*/ 171908 w 4074567"/>
              <a:gd name="connsiteY157" fmla="*/ 1561795 h 2878531"/>
              <a:gd name="connsiteX158" fmla="*/ 76810 w 4074567"/>
              <a:gd name="connsiteY158" fmla="*/ 1452067 h 2878531"/>
              <a:gd name="connsiteX159" fmla="*/ 32919 w 4074567"/>
              <a:gd name="connsiteY159" fmla="*/ 1426464 h 2878531"/>
              <a:gd name="connsiteX160" fmla="*/ 0 w 4074567"/>
              <a:gd name="connsiteY160" fmla="*/ 1364285 h 287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4074567" h="2878531">
                <a:moveTo>
                  <a:pt x="0" y="1364285"/>
                </a:moveTo>
                <a:lnTo>
                  <a:pt x="40234" y="1327709"/>
                </a:lnTo>
                <a:lnTo>
                  <a:pt x="69495" y="1335024"/>
                </a:lnTo>
                <a:lnTo>
                  <a:pt x="91440" y="1309421"/>
                </a:lnTo>
                <a:lnTo>
                  <a:pt x="157277" y="1356970"/>
                </a:lnTo>
                <a:lnTo>
                  <a:pt x="212141" y="1294790"/>
                </a:lnTo>
                <a:lnTo>
                  <a:pt x="215799" y="1265530"/>
                </a:lnTo>
                <a:lnTo>
                  <a:pt x="270663" y="1261872"/>
                </a:lnTo>
                <a:lnTo>
                  <a:pt x="351130" y="1276502"/>
                </a:lnTo>
                <a:lnTo>
                  <a:pt x="402336" y="1199693"/>
                </a:lnTo>
                <a:lnTo>
                  <a:pt x="438912" y="1159459"/>
                </a:lnTo>
                <a:lnTo>
                  <a:pt x="431597" y="1104595"/>
                </a:lnTo>
                <a:lnTo>
                  <a:pt x="460858" y="1035101"/>
                </a:lnTo>
                <a:lnTo>
                  <a:pt x="490119" y="1035101"/>
                </a:lnTo>
                <a:lnTo>
                  <a:pt x="508407" y="1005840"/>
                </a:lnTo>
                <a:lnTo>
                  <a:pt x="504749" y="991210"/>
                </a:lnTo>
                <a:lnTo>
                  <a:pt x="526695" y="980237"/>
                </a:lnTo>
                <a:lnTo>
                  <a:pt x="523037" y="940003"/>
                </a:lnTo>
                <a:lnTo>
                  <a:pt x="566928" y="874166"/>
                </a:lnTo>
                <a:lnTo>
                  <a:pt x="596189" y="844906"/>
                </a:lnTo>
                <a:lnTo>
                  <a:pt x="588874" y="797357"/>
                </a:lnTo>
                <a:lnTo>
                  <a:pt x="636423" y="735178"/>
                </a:lnTo>
                <a:lnTo>
                  <a:pt x="658368" y="687629"/>
                </a:lnTo>
                <a:lnTo>
                  <a:pt x="735178" y="555955"/>
                </a:lnTo>
                <a:lnTo>
                  <a:pt x="746151" y="482803"/>
                </a:lnTo>
                <a:lnTo>
                  <a:pt x="782727" y="427939"/>
                </a:lnTo>
                <a:lnTo>
                  <a:pt x="819303" y="420624"/>
                </a:lnTo>
                <a:lnTo>
                  <a:pt x="885140" y="310896"/>
                </a:lnTo>
                <a:lnTo>
                  <a:pt x="929031" y="325526"/>
                </a:lnTo>
                <a:lnTo>
                  <a:pt x="950976" y="288950"/>
                </a:lnTo>
                <a:lnTo>
                  <a:pt x="987552" y="307238"/>
                </a:lnTo>
                <a:lnTo>
                  <a:pt x="1049732" y="285293"/>
                </a:lnTo>
                <a:lnTo>
                  <a:pt x="1064362" y="248717"/>
                </a:lnTo>
                <a:lnTo>
                  <a:pt x="1100938" y="197510"/>
                </a:lnTo>
                <a:lnTo>
                  <a:pt x="1119226" y="175565"/>
                </a:lnTo>
                <a:lnTo>
                  <a:pt x="1221639" y="128016"/>
                </a:lnTo>
                <a:lnTo>
                  <a:pt x="1250900" y="80467"/>
                </a:lnTo>
                <a:lnTo>
                  <a:pt x="1356970" y="168250"/>
                </a:lnTo>
                <a:lnTo>
                  <a:pt x="1397204" y="168250"/>
                </a:lnTo>
                <a:lnTo>
                  <a:pt x="1441095" y="153619"/>
                </a:lnTo>
                <a:lnTo>
                  <a:pt x="1547165" y="182880"/>
                </a:lnTo>
                <a:lnTo>
                  <a:pt x="1561796" y="215798"/>
                </a:lnTo>
                <a:lnTo>
                  <a:pt x="1620317" y="179222"/>
                </a:lnTo>
                <a:lnTo>
                  <a:pt x="1689812" y="230429"/>
                </a:lnTo>
                <a:lnTo>
                  <a:pt x="1777594" y="208483"/>
                </a:lnTo>
                <a:lnTo>
                  <a:pt x="1795882" y="182880"/>
                </a:lnTo>
                <a:lnTo>
                  <a:pt x="1865376" y="208483"/>
                </a:lnTo>
                <a:lnTo>
                  <a:pt x="1949501" y="267005"/>
                </a:lnTo>
                <a:lnTo>
                  <a:pt x="1982420" y="325526"/>
                </a:lnTo>
                <a:lnTo>
                  <a:pt x="2044599" y="332842"/>
                </a:lnTo>
                <a:lnTo>
                  <a:pt x="2095805" y="303581"/>
                </a:lnTo>
                <a:lnTo>
                  <a:pt x="2176272" y="208483"/>
                </a:lnTo>
                <a:lnTo>
                  <a:pt x="2351837" y="208483"/>
                </a:lnTo>
                <a:lnTo>
                  <a:pt x="2567636" y="171907"/>
                </a:lnTo>
                <a:lnTo>
                  <a:pt x="2633472" y="25603"/>
                </a:lnTo>
                <a:lnTo>
                  <a:pt x="2721255" y="3658"/>
                </a:lnTo>
                <a:lnTo>
                  <a:pt x="2820010" y="0"/>
                </a:lnTo>
                <a:lnTo>
                  <a:pt x="2885847" y="47549"/>
                </a:lnTo>
                <a:lnTo>
                  <a:pt x="2948026" y="120701"/>
                </a:lnTo>
                <a:lnTo>
                  <a:pt x="3010205" y="215798"/>
                </a:lnTo>
                <a:lnTo>
                  <a:pt x="3010205" y="299923"/>
                </a:lnTo>
                <a:lnTo>
                  <a:pt x="3112618" y="482803"/>
                </a:lnTo>
                <a:lnTo>
                  <a:pt x="3167482" y="519379"/>
                </a:lnTo>
                <a:lnTo>
                  <a:pt x="3182112" y="618134"/>
                </a:lnTo>
                <a:lnTo>
                  <a:pt x="3233319" y="647395"/>
                </a:lnTo>
                <a:lnTo>
                  <a:pt x="3280868" y="742493"/>
                </a:lnTo>
                <a:lnTo>
                  <a:pt x="3397911" y="830275"/>
                </a:lnTo>
                <a:lnTo>
                  <a:pt x="3449117" y="1053389"/>
                </a:lnTo>
                <a:lnTo>
                  <a:pt x="3441802" y="1119226"/>
                </a:lnTo>
                <a:lnTo>
                  <a:pt x="3452775" y="1159459"/>
                </a:lnTo>
                <a:lnTo>
                  <a:pt x="3412541" y="1280160"/>
                </a:lnTo>
                <a:lnTo>
                  <a:pt x="3401568" y="1305763"/>
                </a:lnTo>
                <a:lnTo>
                  <a:pt x="3386938" y="1415491"/>
                </a:lnTo>
                <a:lnTo>
                  <a:pt x="3416199" y="1653235"/>
                </a:lnTo>
                <a:lnTo>
                  <a:pt x="3394253" y="1708099"/>
                </a:lnTo>
                <a:lnTo>
                  <a:pt x="3438144" y="1770278"/>
                </a:lnTo>
                <a:lnTo>
                  <a:pt x="3511296" y="1876349"/>
                </a:lnTo>
                <a:lnTo>
                  <a:pt x="3686861" y="1916582"/>
                </a:lnTo>
                <a:lnTo>
                  <a:pt x="3690519" y="1850746"/>
                </a:lnTo>
                <a:lnTo>
                  <a:pt x="3756356" y="1880006"/>
                </a:lnTo>
                <a:lnTo>
                  <a:pt x="3891687" y="1788566"/>
                </a:lnTo>
                <a:lnTo>
                  <a:pt x="3964839" y="1781251"/>
                </a:lnTo>
                <a:lnTo>
                  <a:pt x="4041648" y="1832458"/>
                </a:lnTo>
                <a:lnTo>
                  <a:pt x="4074567" y="1901952"/>
                </a:lnTo>
                <a:lnTo>
                  <a:pt x="4052621" y="2143354"/>
                </a:lnTo>
                <a:lnTo>
                  <a:pt x="3997757" y="2157984"/>
                </a:lnTo>
                <a:lnTo>
                  <a:pt x="3862426" y="2176272"/>
                </a:lnTo>
                <a:lnTo>
                  <a:pt x="3770986" y="2256739"/>
                </a:lnTo>
                <a:lnTo>
                  <a:pt x="3668573" y="2399386"/>
                </a:lnTo>
                <a:lnTo>
                  <a:pt x="3639312" y="2512771"/>
                </a:lnTo>
                <a:lnTo>
                  <a:pt x="3631997" y="2640787"/>
                </a:lnTo>
                <a:lnTo>
                  <a:pt x="3610052" y="2739542"/>
                </a:lnTo>
                <a:lnTo>
                  <a:pt x="3588106" y="2820010"/>
                </a:lnTo>
                <a:lnTo>
                  <a:pt x="3456432" y="2805379"/>
                </a:lnTo>
                <a:lnTo>
                  <a:pt x="3408884" y="2757830"/>
                </a:lnTo>
                <a:lnTo>
                  <a:pt x="3339389" y="2702966"/>
                </a:lnTo>
                <a:lnTo>
                  <a:pt x="3310128" y="2651760"/>
                </a:lnTo>
                <a:lnTo>
                  <a:pt x="3266237" y="2681021"/>
                </a:lnTo>
                <a:lnTo>
                  <a:pt x="3222346" y="2670048"/>
                </a:lnTo>
                <a:lnTo>
                  <a:pt x="3196743" y="2626157"/>
                </a:lnTo>
                <a:lnTo>
                  <a:pt x="3152852" y="2648102"/>
                </a:lnTo>
                <a:lnTo>
                  <a:pt x="3090672" y="2640787"/>
                </a:lnTo>
                <a:lnTo>
                  <a:pt x="2999232" y="2582266"/>
                </a:lnTo>
                <a:lnTo>
                  <a:pt x="2922423" y="2563978"/>
                </a:lnTo>
                <a:lnTo>
                  <a:pt x="2827325" y="2607869"/>
                </a:lnTo>
                <a:lnTo>
                  <a:pt x="2710282" y="2633472"/>
                </a:lnTo>
                <a:lnTo>
                  <a:pt x="2596896" y="2655418"/>
                </a:lnTo>
                <a:lnTo>
                  <a:pt x="2465223" y="2728570"/>
                </a:lnTo>
                <a:lnTo>
                  <a:pt x="2410359" y="2805379"/>
                </a:lnTo>
                <a:lnTo>
                  <a:pt x="2315261" y="2852928"/>
                </a:lnTo>
                <a:lnTo>
                  <a:pt x="2216506" y="2878531"/>
                </a:lnTo>
                <a:lnTo>
                  <a:pt x="2125066" y="2838298"/>
                </a:lnTo>
                <a:lnTo>
                  <a:pt x="2084832" y="2841955"/>
                </a:lnTo>
                <a:lnTo>
                  <a:pt x="2033626" y="2820010"/>
                </a:lnTo>
                <a:lnTo>
                  <a:pt x="1901952" y="2823667"/>
                </a:lnTo>
                <a:lnTo>
                  <a:pt x="1795882" y="2834640"/>
                </a:lnTo>
                <a:lnTo>
                  <a:pt x="1704442" y="2852928"/>
                </a:lnTo>
                <a:lnTo>
                  <a:pt x="1576426" y="2805379"/>
                </a:lnTo>
                <a:lnTo>
                  <a:pt x="1481328" y="2787091"/>
                </a:lnTo>
                <a:lnTo>
                  <a:pt x="1397204" y="2750515"/>
                </a:lnTo>
                <a:lnTo>
                  <a:pt x="1291133" y="2757830"/>
                </a:lnTo>
                <a:lnTo>
                  <a:pt x="1177748" y="2776118"/>
                </a:lnTo>
                <a:lnTo>
                  <a:pt x="1108253" y="2746858"/>
                </a:lnTo>
                <a:lnTo>
                  <a:pt x="1111911" y="2691994"/>
                </a:lnTo>
                <a:lnTo>
                  <a:pt x="1174090" y="2651760"/>
                </a:lnTo>
                <a:lnTo>
                  <a:pt x="1199693" y="2611526"/>
                </a:lnTo>
                <a:lnTo>
                  <a:pt x="1170432" y="2585923"/>
                </a:lnTo>
                <a:lnTo>
                  <a:pt x="1057047" y="2542032"/>
                </a:lnTo>
                <a:lnTo>
                  <a:pt x="1035101" y="2479853"/>
                </a:lnTo>
                <a:lnTo>
                  <a:pt x="976580" y="2450592"/>
                </a:lnTo>
                <a:lnTo>
                  <a:pt x="950976" y="2370125"/>
                </a:lnTo>
                <a:lnTo>
                  <a:pt x="994868" y="2318918"/>
                </a:lnTo>
                <a:lnTo>
                  <a:pt x="1057047" y="2326234"/>
                </a:lnTo>
                <a:lnTo>
                  <a:pt x="1068020" y="2307946"/>
                </a:lnTo>
                <a:lnTo>
                  <a:pt x="1013156" y="2271370"/>
                </a:lnTo>
                <a:lnTo>
                  <a:pt x="954634" y="2249424"/>
                </a:lnTo>
                <a:lnTo>
                  <a:pt x="932688" y="2220163"/>
                </a:lnTo>
                <a:lnTo>
                  <a:pt x="866852" y="2275027"/>
                </a:lnTo>
                <a:lnTo>
                  <a:pt x="819303" y="2355494"/>
                </a:lnTo>
                <a:lnTo>
                  <a:pt x="790042" y="2359152"/>
                </a:lnTo>
                <a:lnTo>
                  <a:pt x="742493" y="2271370"/>
                </a:lnTo>
                <a:lnTo>
                  <a:pt x="585216" y="2242109"/>
                </a:lnTo>
                <a:lnTo>
                  <a:pt x="559613" y="2183587"/>
                </a:lnTo>
                <a:lnTo>
                  <a:pt x="471831" y="2176272"/>
                </a:lnTo>
                <a:lnTo>
                  <a:pt x="468173" y="2139696"/>
                </a:lnTo>
                <a:lnTo>
                  <a:pt x="541325" y="2110435"/>
                </a:lnTo>
                <a:lnTo>
                  <a:pt x="537668" y="2095805"/>
                </a:lnTo>
                <a:lnTo>
                  <a:pt x="479146" y="2048256"/>
                </a:lnTo>
                <a:lnTo>
                  <a:pt x="501092" y="2015338"/>
                </a:lnTo>
                <a:lnTo>
                  <a:pt x="515722" y="1953158"/>
                </a:lnTo>
                <a:lnTo>
                  <a:pt x="486461" y="1923898"/>
                </a:lnTo>
                <a:lnTo>
                  <a:pt x="427940" y="1901952"/>
                </a:lnTo>
                <a:lnTo>
                  <a:pt x="380391" y="1865376"/>
                </a:lnTo>
                <a:lnTo>
                  <a:pt x="270663" y="1810512"/>
                </a:lnTo>
                <a:lnTo>
                  <a:pt x="212141" y="1704442"/>
                </a:lnTo>
                <a:lnTo>
                  <a:pt x="204826" y="1634947"/>
                </a:lnTo>
                <a:lnTo>
                  <a:pt x="201168" y="1587398"/>
                </a:lnTo>
                <a:lnTo>
                  <a:pt x="171908" y="1561795"/>
                </a:lnTo>
                <a:lnTo>
                  <a:pt x="76810" y="1452067"/>
                </a:lnTo>
                <a:lnTo>
                  <a:pt x="32919" y="1426464"/>
                </a:lnTo>
                <a:lnTo>
                  <a:pt x="0" y="1364285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25400">
            <a:solidFill>
              <a:schemeClr val="tx2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92177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85800" y="914400"/>
            <a:ext cx="792480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COMBATEREA CRIMINALITĂŢII ORGANIZATE</a:t>
            </a:r>
            <a:endParaRPr lang="en-US" altLang="en-US" sz="17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 bwMode="auto">
          <a:xfrm>
            <a:off x="457200" y="1447800"/>
            <a:ext cx="8077200" cy="869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o-RO" sz="15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Structurile Poliţiei Române </a:t>
            </a:r>
            <a:r>
              <a:rPr lang="ro-RO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 organizat şi desfăşurat, sub coordonarea D.I.I.C.O.T.</a:t>
            </a:r>
            <a:r>
              <a:rPr lang="en-US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ro-RO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o-RO" sz="15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1.500 de acţiuni operative</a:t>
            </a:r>
            <a:r>
              <a:rPr lang="ro-RO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dintre care 530 au fost acțiuni de amploare; </a:t>
            </a:r>
            <a:endParaRPr lang="en-US" sz="15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 bwMode="auto">
          <a:xfrm>
            <a:off x="304800" y="35052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o-RO" sz="15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en-US" sz="15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 </a:t>
            </a:r>
            <a:r>
              <a:rPr lang="ro-RO" sz="15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fost</a:t>
            </a:r>
            <a:r>
              <a:rPr lang="en-US" sz="15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o-RO" sz="15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confisc</a:t>
            </a:r>
            <a:r>
              <a:rPr lang="en-US" sz="15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ate</a:t>
            </a:r>
            <a:r>
              <a:rPr lang="ro-RO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2,3 milioane euro</a:t>
            </a:r>
            <a:r>
              <a:rPr lang="ro-RO" sz="15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o-RO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60.949 </a:t>
            </a:r>
            <a:r>
              <a:rPr lang="en-US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ro-RO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dolari </a:t>
            </a:r>
            <a:r>
              <a:rPr lang="ro-RO" sz="15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SUA</a:t>
            </a:r>
            <a:r>
              <a:rPr lang="ro-RO" sz="1500" dirty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ro-RO" sz="15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o-RO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25 </a:t>
            </a:r>
            <a:r>
              <a:rPr lang="en-US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ro-RO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milioane lei</a:t>
            </a:r>
            <a:r>
              <a:rPr lang="ro-RO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ro-RO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17 </a:t>
            </a:r>
            <a:r>
              <a:rPr lang="ro-RO" sz="15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kg. aur</a:t>
            </a:r>
            <a:r>
              <a:rPr lang="ro-RO" sz="1500" dirty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ro-RO" sz="15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o-RO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297,56 </a:t>
            </a:r>
            <a:r>
              <a:rPr lang="ro-RO" sz="15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kg. droguri </a:t>
            </a:r>
            <a:r>
              <a:rPr lang="ro-RO" sz="1500" dirty="0">
                <a:latin typeface="Verdana" pitchFamily="34" charset="0"/>
                <a:ea typeface="Verdana" pitchFamily="34" charset="0"/>
                <a:cs typeface="Verdana" pitchFamily="34" charset="0"/>
              </a:rPr>
              <a:t>şi</a:t>
            </a:r>
            <a:r>
              <a:rPr lang="ro-RO" sz="15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o-RO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1.540 Kg masă plantă de </a:t>
            </a:r>
            <a:r>
              <a:rPr lang="ro-RO" sz="15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cannabis</a:t>
            </a:r>
            <a:r>
              <a:rPr lang="ro-RO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(după uscare), 44.540 </a:t>
            </a:r>
            <a:r>
              <a:rPr lang="en-US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ro-RO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comprimate;</a:t>
            </a:r>
            <a:endParaRPr lang="en-US" sz="15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0" y="5638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o-RO" sz="15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Acţiuni semnificative:</a:t>
            </a:r>
            <a:r>
              <a:rPr lang="ro-RO" sz="1500" b="1" i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„BAKOVIA”, „LOLLYPOP”, „PREMIER LEAGUE”,</a:t>
            </a:r>
          </a:p>
          <a:p>
            <a:pPr algn="ctr"/>
            <a:r>
              <a:rPr lang="ro-RO" sz="1500" b="1" i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„KEYBOARD”, „GAMBLER”, „VADER”, „ȘUȚII”, „MAFIA ROȘIE” etc.</a:t>
            </a:r>
          </a:p>
        </p:txBody>
      </p:sp>
      <p:sp>
        <p:nvSpPr>
          <p:cNvPr id="29" name="Content Placeholder 5"/>
          <p:cNvSpPr txBox="1">
            <a:spLocks/>
          </p:cNvSpPr>
          <p:nvPr/>
        </p:nvSpPr>
        <p:spPr bwMode="auto">
          <a:xfrm>
            <a:off x="381000" y="2483078"/>
            <a:ext cx="8077200" cy="869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o-RO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Au fost</a:t>
            </a:r>
            <a:r>
              <a:rPr lang="ro-RO" sz="15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o-RO" sz="15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destructurate 179 de grupuri infracționale </a:t>
            </a:r>
            <a:r>
              <a:rPr lang="ro-RO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organizate</a:t>
            </a:r>
            <a:r>
              <a:rPr lang="ro-RO" sz="15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o-RO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ro-RO" sz="15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1.793 de persoane trimise în judecată</a:t>
            </a:r>
            <a:r>
              <a:rPr lang="ro-RO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ro-RO" sz="15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  <a:r>
              <a:rPr lang="ro-RO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15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Content Placeholder 5"/>
          <p:cNvSpPr txBox="1">
            <a:spLocks/>
          </p:cNvSpPr>
          <p:nvPr/>
        </p:nvSpPr>
        <p:spPr bwMode="auto">
          <a:xfrm>
            <a:off x="457200" y="48768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ts val="1800"/>
              </a:spcBef>
            </a:pPr>
            <a:r>
              <a:rPr lang="ro-RO" sz="15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Au fost instituite sechestre asiguratorii pentru</a:t>
            </a:r>
            <a:r>
              <a:rPr lang="ro-RO" sz="1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ro-RO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854 de imobile şi  415  autoturisme.  </a:t>
            </a:r>
            <a:endParaRPr lang="en-US" sz="15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2" grpId="0"/>
      <p:bldP spid="6" grpId="0" build="allAtOnce"/>
      <p:bldP spid="29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06" y="990600"/>
            <a:ext cx="833919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INVESTIGAREA CRIMINALITĂŢII ECONOMICO - FINANCIARE</a:t>
            </a:r>
            <a:endParaRPr lang="ro-RO" sz="17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81000" y="5334000"/>
            <a:ext cx="8458200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Contribuţia Poliţiei Române la combaterea corupţiei: </a:t>
            </a:r>
            <a:endParaRPr lang="ro-RO" altLang="en-US" sz="15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5846802"/>
            <a:ext cx="830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FontTx/>
              <a:buChar char="-"/>
            </a:pPr>
            <a:r>
              <a:rPr lang="ro-RO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o-RO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858 de dosare penale declinate unităţilor de parchet competente</a:t>
            </a:r>
            <a:r>
              <a:rPr lang="ro-RO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dintre care </a:t>
            </a:r>
            <a:r>
              <a:rPr lang="ro-RO" sz="15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270 au fost declinate către Direcţia Naţională Anticorupţie.</a:t>
            </a:r>
            <a:endParaRPr lang="ro-RO" sz="15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1371600"/>
            <a:ext cx="85344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o-RO" sz="15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- 22.135 de infracțiuni constatate </a:t>
            </a:r>
            <a:r>
              <a:rPr lang="ro-RO" sz="15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și</a:t>
            </a:r>
            <a:r>
              <a:rPr lang="ro-RO" sz="15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1.015 persoane cercetate </a:t>
            </a:r>
            <a:r>
              <a:rPr lang="ro-RO" sz="15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 măsuri preventive;</a:t>
            </a:r>
          </a:p>
          <a:p>
            <a:pPr algn="just">
              <a:buFont typeface="Wingdings" pitchFamily="2" charset="2"/>
              <a:buChar char="§"/>
            </a:pPr>
            <a:endParaRPr lang="ro-RO" sz="1000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o-RO" sz="15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- 1.947 de rechizitorii și acorduri de recunoaștere a vinovăției emise de către unitățile de parchet, iar valoarea prejudiciului recuperat la emiterea rechizitoriului a fost de 433 milioane lei.</a:t>
            </a:r>
            <a:endParaRPr lang="ro-RO" dirty="0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04800" y="2819400"/>
            <a:ext cx="8534400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sz="15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Rezultate obţinute </a:t>
            </a:r>
            <a:r>
              <a:rPr lang="ro-RO" altLang="en-US" sz="15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în combaterea evaziunii </a:t>
            </a:r>
            <a:r>
              <a:rPr lang="ro-RO" altLang="en-US" sz="15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fiscale: </a:t>
            </a:r>
            <a:endParaRPr lang="ro-RO" altLang="en-US" sz="1500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3429000"/>
            <a:ext cx="830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FontTx/>
              <a:buChar char="-"/>
            </a:pPr>
            <a:r>
              <a:rPr lang="ro-RO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o-RO" sz="15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338 de cauze penale </a:t>
            </a:r>
            <a:r>
              <a:rPr lang="ro-RO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în care sunt implicate grupuri infracționale și </a:t>
            </a:r>
            <a:r>
              <a:rPr lang="ro-RO" sz="15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837 de cauze complexe </a:t>
            </a:r>
            <a:r>
              <a:rPr lang="ro-RO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instrumentate;</a:t>
            </a:r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ro-RO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față de </a:t>
            </a:r>
            <a:r>
              <a:rPr lang="ro-RO" sz="15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1.316 persoane </a:t>
            </a:r>
            <a:r>
              <a:rPr lang="ro-RO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 fost dispuse măsuri preventive, 163 fiind arestate preventiv;</a:t>
            </a:r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ro-RO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au fost instituite măsuri asigurătorii asupra unor bunuri în valoare de 682,9 milioane de lei.</a:t>
            </a:r>
            <a:endParaRPr lang="ro-RO" sz="1500" b="1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15" grpId="0"/>
      <p:bldP spid="16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5"/>
          <p:cNvGrpSpPr>
            <a:grpSpLocks/>
          </p:cNvGrpSpPr>
          <p:nvPr/>
        </p:nvGrpSpPr>
        <p:grpSpPr bwMode="auto">
          <a:xfrm>
            <a:off x="381000" y="1066800"/>
            <a:ext cx="8467603" cy="4572000"/>
            <a:chOff x="976325" y="1992829"/>
            <a:chExt cx="13292866" cy="13602721"/>
          </a:xfrm>
        </p:grpSpPr>
        <p:sp>
          <p:nvSpPr>
            <p:cNvPr id="37" name="Freeform 36"/>
            <p:cNvSpPr/>
            <p:nvPr/>
          </p:nvSpPr>
          <p:spPr>
            <a:xfrm>
              <a:off x="976325" y="1992829"/>
              <a:ext cx="5861506" cy="1163215"/>
            </a:xfrm>
            <a:custGeom>
              <a:avLst/>
              <a:gdLst>
                <a:gd name="connsiteX0" fmla="*/ 0 w 2528292"/>
                <a:gd name="connsiteY0" fmla="*/ 75886 h 758855"/>
                <a:gd name="connsiteX1" fmla="*/ 75886 w 2528292"/>
                <a:gd name="connsiteY1" fmla="*/ 0 h 758855"/>
                <a:gd name="connsiteX2" fmla="*/ 2452407 w 2528292"/>
                <a:gd name="connsiteY2" fmla="*/ 0 h 758855"/>
                <a:gd name="connsiteX3" fmla="*/ 2528293 w 2528292"/>
                <a:gd name="connsiteY3" fmla="*/ 75886 h 758855"/>
                <a:gd name="connsiteX4" fmla="*/ 2528292 w 2528292"/>
                <a:gd name="connsiteY4" fmla="*/ 682970 h 758855"/>
                <a:gd name="connsiteX5" fmla="*/ 2452406 w 2528292"/>
                <a:gd name="connsiteY5" fmla="*/ 758856 h 758855"/>
                <a:gd name="connsiteX6" fmla="*/ 75886 w 2528292"/>
                <a:gd name="connsiteY6" fmla="*/ 758855 h 758855"/>
                <a:gd name="connsiteX7" fmla="*/ 0 w 2528292"/>
                <a:gd name="connsiteY7" fmla="*/ 682969 h 758855"/>
                <a:gd name="connsiteX8" fmla="*/ 0 w 2528292"/>
                <a:gd name="connsiteY8" fmla="*/ 75886 h 758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8292" h="758855">
                  <a:moveTo>
                    <a:pt x="0" y="75886"/>
                  </a:moveTo>
                  <a:cubicBezTo>
                    <a:pt x="0" y="33975"/>
                    <a:pt x="33975" y="0"/>
                    <a:pt x="75886" y="0"/>
                  </a:cubicBezTo>
                  <a:lnTo>
                    <a:pt x="2452407" y="0"/>
                  </a:lnTo>
                  <a:cubicBezTo>
                    <a:pt x="2494318" y="0"/>
                    <a:pt x="2528293" y="33975"/>
                    <a:pt x="2528293" y="75886"/>
                  </a:cubicBezTo>
                  <a:cubicBezTo>
                    <a:pt x="2528293" y="278247"/>
                    <a:pt x="2528292" y="480609"/>
                    <a:pt x="2528292" y="682970"/>
                  </a:cubicBezTo>
                  <a:cubicBezTo>
                    <a:pt x="2528292" y="724881"/>
                    <a:pt x="2494317" y="758856"/>
                    <a:pt x="2452406" y="758856"/>
                  </a:cubicBezTo>
                  <a:lnTo>
                    <a:pt x="75886" y="758855"/>
                  </a:lnTo>
                  <a:cubicBezTo>
                    <a:pt x="33975" y="758855"/>
                    <a:pt x="0" y="724880"/>
                    <a:pt x="0" y="682969"/>
                  </a:cubicBezTo>
                  <a:lnTo>
                    <a:pt x="0" y="7588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2240" tIns="142240" rIns="142240" bIns="329152"/>
            <a:lstStyle/>
            <a:p>
              <a:pPr algn="ctr" defTabSz="889000">
                <a:lnSpc>
                  <a:spcPct val="90000"/>
                </a:lnSpc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US" b="1" dirty="0">
                  <a:solidFill>
                    <a:srgbClr val="FFFFFF"/>
                  </a:solidFill>
                  <a:cs typeface="Arial" charset="0"/>
                </a:rPr>
                <a:t>VOLUMUL A</a:t>
              </a:r>
              <a:r>
                <a:rPr lang="ro-RO" b="1" dirty="0">
                  <a:solidFill>
                    <a:srgbClr val="FFFFFF"/>
                  </a:solidFill>
                  <a:cs typeface="Arial" charset="0"/>
                </a:rPr>
                <a:t>CT</a:t>
              </a:r>
              <a:r>
                <a:rPr lang="en-US" b="1" dirty="0">
                  <a:solidFill>
                    <a:srgbClr val="FFFFFF"/>
                  </a:solidFill>
                  <a:cs typeface="Arial" charset="0"/>
                </a:rPr>
                <a:t>IVI</a:t>
              </a:r>
              <a:r>
                <a:rPr lang="ro-RO" b="1" dirty="0" smtClean="0">
                  <a:solidFill>
                    <a:srgbClr val="FFFFFF"/>
                  </a:solidFill>
                  <a:cs typeface="Arial" charset="0"/>
                </a:rPr>
                <a:t>TĂȚILOR </a:t>
              </a:r>
              <a:endParaRPr lang="ro-RO" sz="28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976325" y="3165477"/>
              <a:ext cx="5981128" cy="12430073"/>
            </a:xfrm>
            <a:custGeom>
              <a:avLst/>
              <a:gdLst>
                <a:gd name="connsiteX0" fmla="*/ 0 w 4002261"/>
                <a:gd name="connsiteY0" fmla="*/ 330480 h 3304800"/>
                <a:gd name="connsiteX1" fmla="*/ 330480 w 4002261"/>
                <a:gd name="connsiteY1" fmla="*/ 0 h 3304800"/>
                <a:gd name="connsiteX2" fmla="*/ 3671781 w 4002261"/>
                <a:gd name="connsiteY2" fmla="*/ 0 h 3304800"/>
                <a:gd name="connsiteX3" fmla="*/ 4002261 w 4002261"/>
                <a:gd name="connsiteY3" fmla="*/ 330480 h 3304800"/>
                <a:gd name="connsiteX4" fmla="*/ 4002261 w 4002261"/>
                <a:gd name="connsiteY4" fmla="*/ 2974320 h 3304800"/>
                <a:gd name="connsiteX5" fmla="*/ 3671781 w 4002261"/>
                <a:gd name="connsiteY5" fmla="*/ 3304800 h 3304800"/>
                <a:gd name="connsiteX6" fmla="*/ 330480 w 4002261"/>
                <a:gd name="connsiteY6" fmla="*/ 3304800 h 3304800"/>
                <a:gd name="connsiteX7" fmla="*/ 0 w 4002261"/>
                <a:gd name="connsiteY7" fmla="*/ 2974320 h 3304800"/>
                <a:gd name="connsiteX8" fmla="*/ 0 w 4002261"/>
                <a:gd name="connsiteY8" fmla="*/ 330480 h 3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2261" h="3304800">
                  <a:moveTo>
                    <a:pt x="0" y="330480"/>
                  </a:moveTo>
                  <a:cubicBezTo>
                    <a:pt x="0" y="147961"/>
                    <a:pt x="147961" y="0"/>
                    <a:pt x="330480" y="0"/>
                  </a:cubicBezTo>
                  <a:lnTo>
                    <a:pt x="3671781" y="0"/>
                  </a:lnTo>
                  <a:cubicBezTo>
                    <a:pt x="3854300" y="0"/>
                    <a:pt x="4002261" y="147961"/>
                    <a:pt x="4002261" y="330480"/>
                  </a:cubicBezTo>
                  <a:lnTo>
                    <a:pt x="4002261" y="2974320"/>
                  </a:lnTo>
                  <a:cubicBezTo>
                    <a:pt x="4002261" y="3156839"/>
                    <a:pt x="3854300" y="3304800"/>
                    <a:pt x="3671781" y="3304800"/>
                  </a:cubicBezTo>
                  <a:lnTo>
                    <a:pt x="330480" y="3304800"/>
                  </a:lnTo>
                  <a:cubicBezTo>
                    <a:pt x="147961" y="3304800"/>
                    <a:pt x="0" y="3156839"/>
                    <a:pt x="0" y="2974320"/>
                  </a:cubicBezTo>
                  <a:lnTo>
                    <a:pt x="0" y="33048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17698" tIns="217698" rIns="217698" bIns="217698"/>
            <a:lstStyle/>
            <a:p>
              <a:pPr marL="171450" lvl="1" indent="-171450" algn="just" defTabSz="755650">
                <a:buFontTx/>
                <a:buChar char="•"/>
                <a:defRPr/>
              </a:pPr>
              <a:r>
                <a:rPr lang="ro-RO" altLang="en-US" sz="1500" b="1" dirty="0" smtClean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ro-RO" altLang="en-US" sz="1500" b="1" dirty="0" smtClean="0">
                  <a:solidFill>
                    <a:srgbClr val="254061"/>
                  </a:solidFill>
                  <a:latin typeface="Verdana" pitchFamily="34" charset="0"/>
                  <a:cs typeface="Arial" charset="0"/>
                </a:rPr>
                <a:t>1.600.000</a:t>
              </a:r>
              <a:r>
                <a:rPr lang="ro-RO" altLang="en-US" sz="1500" b="1" dirty="0" smtClean="0">
                  <a:solidFill>
                    <a:srgbClr val="C00000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ro-RO" altLang="en-US" sz="1500" dirty="0" smtClean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de</a:t>
              </a:r>
              <a:r>
                <a:rPr lang="ro-RO" altLang="en-US" sz="1500" b="1" dirty="0" smtClean="0">
                  <a:solidFill>
                    <a:srgbClr val="C00000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ro-RO" altLang="en-US" sz="1500" dirty="0" smtClean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dosare penale instrumentate;</a:t>
              </a:r>
            </a:p>
            <a:p>
              <a:pPr marL="171450" lvl="1" indent="-171450" algn="just" defTabSz="755650">
                <a:defRPr/>
              </a:pPr>
              <a:endParaRPr lang="ro-RO" altLang="en-US" sz="600" dirty="0" smtClean="0">
                <a:solidFill>
                  <a:schemeClr val="tx1"/>
                </a:solidFill>
                <a:latin typeface="Verdana" pitchFamily="34" charset="0"/>
                <a:cs typeface="Arial" charset="0"/>
              </a:endParaRPr>
            </a:p>
            <a:p>
              <a:pPr marL="171450" lvl="1" indent="-171450" algn="just" defTabSz="755650">
                <a:defRPr/>
              </a:pPr>
              <a:endParaRPr lang="ro-RO" altLang="en-US" sz="600" dirty="0" smtClean="0">
                <a:solidFill>
                  <a:schemeClr val="tx1"/>
                </a:solidFill>
                <a:latin typeface="Verdana" pitchFamily="34" charset="0"/>
                <a:cs typeface="Arial" charset="0"/>
              </a:endParaRPr>
            </a:p>
            <a:p>
              <a:pPr marL="171450" lvl="1" indent="-171450" algn="just" defTabSz="755650">
                <a:buFontTx/>
                <a:buChar char="•"/>
                <a:defRPr/>
              </a:pPr>
              <a:r>
                <a:rPr lang="ro-RO" altLang="en-US" sz="1600" b="1" dirty="0" smtClean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ro-RO" altLang="en-US" sz="1500" b="1" dirty="0" smtClean="0">
                  <a:solidFill>
                    <a:srgbClr val="254061"/>
                  </a:solidFill>
                  <a:latin typeface="Verdana" pitchFamily="34" charset="0"/>
                  <a:cs typeface="Arial" charset="0"/>
                </a:rPr>
                <a:t>740.000 </a:t>
              </a:r>
              <a:r>
                <a:rPr lang="ro-RO" altLang="en-US" sz="1500" dirty="0" smtClean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de intervenții la solicitările prin 112;</a:t>
              </a:r>
            </a:p>
            <a:p>
              <a:pPr marL="171450" lvl="1" indent="-171450" algn="just" defTabSz="755650">
                <a:defRPr/>
              </a:pPr>
              <a:endParaRPr lang="ro-RO" altLang="en-US" sz="1000" dirty="0" smtClean="0">
                <a:solidFill>
                  <a:schemeClr val="tx1"/>
                </a:solidFill>
                <a:latin typeface="Verdana" pitchFamily="34" charset="0"/>
                <a:cs typeface="Arial" charset="0"/>
              </a:endParaRPr>
            </a:p>
            <a:p>
              <a:pPr marL="171450" lvl="1" indent="-171450" algn="just" defTabSz="755650">
                <a:defRPr/>
              </a:pPr>
              <a:endParaRPr lang="ro-RO" altLang="en-US" sz="600" dirty="0" smtClean="0">
                <a:solidFill>
                  <a:schemeClr val="tx1"/>
                </a:solidFill>
                <a:latin typeface="Verdana" pitchFamily="34" charset="0"/>
                <a:cs typeface="Arial" charset="0"/>
              </a:endParaRPr>
            </a:p>
            <a:p>
              <a:pPr marL="171450" lvl="1" indent="-171450" algn="just" defTabSz="755650">
                <a:buFontTx/>
                <a:buChar char="•"/>
                <a:defRPr/>
              </a:pPr>
              <a:r>
                <a:rPr lang="ro-RO" altLang="en-US" sz="1500" b="1" dirty="0" smtClean="0">
                  <a:solidFill>
                    <a:srgbClr val="254061"/>
                  </a:solidFill>
                  <a:latin typeface="Verdana" pitchFamily="34" charset="0"/>
                  <a:cs typeface="Arial" charset="0"/>
                </a:rPr>
                <a:t>64.000 </a:t>
              </a:r>
              <a:r>
                <a:rPr lang="ro-RO" altLang="en-US" sz="1500" dirty="0" smtClean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de</a:t>
              </a:r>
              <a:r>
                <a:rPr lang="ro-RO" altLang="en-US" sz="1500" b="1" dirty="0" smtClean="0">
                  <a:solidFill>
                    <a:srgbClr val="254061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ro-RO" altLang="en-US" sz="1500" dirty="0" smtClean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acțiuni cu efective mărite; </a:t>
              </a:r>
            </a:p>
            <a:p>
              <a:pPr marL="171450" lvl="1" indent="-171450" algn="just" defTabSz="755650">
                <a:defRPr/>
              </a:pPr>
              <a:endParaRPr lang="ro-RO" altLang="en-US" sz="900" dirty="0" smtClean="0">
                <a:solidFill>
                  <a:schemeClr val="tx1"/>
                </a:solidFill>
                <a:latin typeface="Verdana" pitchFamily="34" charset="0"/>
                <a:cs typeface="Arial" charset="0"/>
              </a:endParaRPr>
            </a:p>
            <a:p>
              <a:pPr marL="171450" lvl="1" indent="-171450" algn="just" defTabSz="755650">
                <a:defRPr/>
              </a:pPr>
              <a:endParaRPr lang="ro-RO" altLang="en-US" sz="600" dirty="0">
                <a:solidFill>
                  <a:schemeClr val="tx1"/>
                </a:solidFill>
                <a:latin typeface="Verdana" pitchFamily="34" charset="0"/>
                <a:cs typeface="Arial" charset="0"/>
              </a:endParaRPr>
            </a:p>
            <a:p>
              <a:pPr marL="171450" lvl="1" indent="-171450" algn="just" defTabSz="755650">
                <a:buFontTx/>
                <a:buChar char="•"/>
                <a:defRPr/>
              </a:pPr>
              <a:r>
                <a:rPr lang="ro-RO" altLang="en-US" sz="1600" b="1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ro-RO" altLang="en-US" sz="1500" b="1" dirty="0" smtClean="0">
                  <a:solidFill>
                    <a:srgbClr val="254061"/>
                  </a:solidFill>
                  <a:latin typeface="Verdana" pitchFamily="34" charset="0"/>
                  <a:cs typeface="Arial" charset="0"/>
                </a:rPr>
                <a:t>240.000 </a:t>
              </a:r>
              <a:r>
                <a:rPr lang="ro-RO" altLang="en-US" sz="1500" dirty="0" smtClean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de activități în zona unităților de învățământ;</a:t>
              </a:r>
            </a:p>
            <a:p>
              <a:pPr marL="171450" lvl="1" indent="-171450" algn="just" defTabSz="755650">
                <a:defRPr/>
              </a:pPr>
              <a:r>
                <a:rPr lang="ro-RO" altLang="en-US" sz="1500" dirty="0" smtClean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 </a:t>
              </a:r>
            </a:p>
            <a:p>
              <a:pPr marL="171450" lvl="1" indent="-171450" algn="just" defTabSz="755650">
                <a:buFontTx/>
                <a:buChar char="•"/>
                <a:defRPr/>
              </a:pPr>
              <a:r>
                <a:rPr lang="ro-RO" altLang="en-US" sz="1500" b="1" dirty="0" smtClean="0">
                  <a:solidFill>
                    <a:srgbClr val="254061"/>
                  </a:solidFill>
                  <a:latin typeface="Verdana" pitchFamily="34" charset="0"/>
                  <a:cs typeface="Arial" charset="0"/>
                </a:rPr>
                <a:t>430 </a:t>
              </a:r>
              <a:r>
                <a:rPr lang="ro-RO" altLang="en-US" sz="1500" dirty="0" smtClean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de proiecte și campanii de prevenire;</a:t>
              </a:r>
            </a:p>
            <a:p>
              <a:pPr marL="171450" lvl="1" indent="-171450" algn="just" defTabSz="755650">
                <a:defRPr/>
              </a:pPr>
              <a:endParaRPr lang="ro-RO" altLang="en-US" sz="600" dirty="0" smtClean="0">
                <a:solidFill>
                  <a:schemeClr val="tx1"/>
                </a:solidFill>
                <a:latin typeface="Verdana" pitchFamily="34" charset="0"/>
                <a:cs typeface="Arial" charset="0"/>
              </a:endParaRPr>
            </a:p>
            <a:p>
              <a:pPr marL="171450" lvl="1" indent="-171450" algn="just" defTabSz="755650">
                <a:defRPr/>
              </a:pPr>
              <a:endParaRPr lang="ro-RO" altLang="en-US" sz="600" dirty="0" smtClean="0">
                <a:solidFill>
                  <a:schemeClr val="tx1"/>
                </a:solidFill>
                <a:latin typeface="Verdana" pitchFamily="34" charset="0"/>
                <a:cs typeface="Arial" charset="0"/>
              </a:endParaRPr>
            </a:p>
            <a:p>
              <a:pPr marL="171450" lvl="1" indent="-171450" algn="just" defTabSz="755650">
                <a:buFontTx/>
                <a:buChar char="•"/>
                <a:defRPr/>
              </a:pPr>
              <a:r>
                <a:rPr lang="ro-RO" altLang="en-US" sz="1500" b="1" dirty="0" smtClean="0">
                  <a:solidFill>
                    <a:srgbClr val="254061"/>
                  </a:solidFill>
                  <a:latin typeface="Verdana" pitchFamily="34" charset="0"/>
                  <a:cs typeface="Arial" charset="0"/>
                </a:rPr>
                <a:t>276.056</a:t>
              </a:r>
              <a:r>
                <a:rPr lang="ro-RO" sz="15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de petiții primite.</a:t>
              </a:r>
              <a:endParaRPr lang="ro-RO" altLang="en-US" sz="15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7914435" y="1992829"/>
              <a:ext cx="6176436" cy="1241118"/>
            </a:xfrm>
            <a:custGeom>
              <a:avLst/>
              <a:gdLst>
                <a:gd name="connsiteX0" fmla="*/ 0 w 2528292"/>
                <a:gd name="connsiteY0" fmla="*/ 75886 h 758855"/>
                <a:gd name="connsiteX1" fmla="*/ 75886 w 2528292"/>
                <a:gd name="connsiteY1" fmla="*/ 0 h 758855"/>
                <a:gd name="connsiteX2" fmla="*/ 2452407 w 2528292"/>
                <a:gd name="connsiteY2" fmla="*/ 0 h 758855"/>
                <a:gd name="connsiteX3" fmla="*/ 2528293 w 2528292"/>
                <a:gd name="connsiteY3" fmla="*/ 75886 h 758855"/>
                <a:gd name="connsiteX4" fmla="*/ 2528292 w 2528292"/>
                <a:gd name="connsiteY4" fmla="*/ 682970 h 758855"/>
                <a:gd name="connsiteX5" fmla="*/ 2452406 w 2528292"/>
                <a:gd name="connsiteY5" fmla="*/ 758856 h 758855"/>
                <a:gd name="connsiteX6" fmla="*/ 75886 w 2528292"/>
                <a:gd name="connsiteY6" fmla="*/ 758855 h 758855"/>
                <a:gd name="connsiteX7" fmla="*/ 0 w 2528292"/>
                <a:gd name="connsiteY7" fmla="*/ 682969 h 758855"/>
                <a:gd name="connsiteX8" fmla="*/ 0 w 2528292"/>
                <a:gd name="connsiteY8" fmla="*/ 75886 h 758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8292" h="758855">
                  <a:moveTo>
                    <a:pt x="0" y="75886"/>
                  </a:moveTo>
                  <a:cubicBezTo>
                    <a:pt x="0" y="33975"/>
                    <a:pt x="33975" y="0"/>
                    <a:pt x="75886" y="0"/>
                  </a:cubicBezTo>
                  <a:lnTo>
                    <a:pt x="2452407" y="0"/>
                  </a:lnTo>
                  <a:cubicBezTo>
                    <a:pt x="2494318" y="0"/>
                    <a:pt x="2528293" y="33975"/>
                    <a:pt x="2528293" y="75886"/>
                  </a:cubicBezTo>
                  <a:cubicBezTo>
                    <a:pt x="2528293" y="278247"/>
                    <a:pt x="2528292" y="480609"/>
                    <a:pt x="2528292" y="682970"/>
                  </a:cubicBezTo>
                  <a:cubicBezTo>
                    <a:pt x="2528292" y="724881"/>
                    <a:pt x="2494317" y="758856"/>
                    <a:pt x="2452406" y="758856"/>
                  </a:cubicBezTo>
                  <a:lnTo>
                    <a:pt x="75886" y="758855"/>
                  </a:lnTo>
                  <a:cubicBezTo>
                    <a:pt x="33975" y="758855"/>
                    <a:pt x="0" y="724880"/>
                    <a:pt x="0" y="682969"/>
                  </a:cubicBezTo>
                  <a:lnTo>
                    <a:pt x="0" y="7588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2240" tIns="142240" rIns="142240" bIns="329152"/>
            <a:lstStyle/>
            <a:p>
              <a:pPr algn="ctr" defTabSz="889000">
                <a:lnSpc>
                  <a:spcPct val="90000"/>
                </a:lnSpc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ro-RO" b="1" dirty="0">
                  <a:solidFill>
                    <a:srgbClr val="FFFFFF"/>
                  </a:solidFill>
                  <a:cs typeface="Arial" charset="0"/>
                </a:rPr>
                <a:t>ACTIVITĂȚI DE SUPORT 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7914434" y="3165477"/>
              <a:ext cx="6354757" cy="12430073"/>
            </a:xfrm>
            <a:custGeom>
              <a:avLst/>
              <a:gdLst>
                <a:gd name="connsiteX0" fmla="*/ 0 w 3206759"/>
                <a:gd name="connsiteY0" fmla="*/ 320676 h 3304800"/>
                <a:gd name="connsiteX1" fmla="*/ 320676 w 3206759"/>
                <a:gd name="connsiteY1" fmla="*/ 0 h 3304800"/>
                <a:gd name="connsiteX2" fmla="*/ 2886083 w 3206759"/>
                <a:gd name="connsiteY2" fmla="*/ 0 h 3304800"/>
                <a:gd name="connsiteX3" fmla="*/ 3206759 w 3206759"/>
                <a:gd name="connsiteY3" fmla="*/ 320676 h 3304800"/>
                <a:gd name="connsiteX4" fmla="*/ 3206759 w 3206759"/>
                <a:gd name="connsiteY4" fmla="*/ 2984124 h 3304800"/>
                <a:gd name="connsiteX5" fmla="*/ 2886083 w 3206759"/>
                <a:gd name="connsiteY5" fmla="*/ 3304800 h 3304800"/>
                <a:gd name="connsiteX6" fmla="*/ 320676 w 3206759"/>
                <a:gd name="connsiteY6" fmla="*/ 3304800 h 3304800"/>
                <a:gd name="connsiteX7" fmla="*/ 0 w 3206759"/>
                <a:gd name="connsiteY7" fmla="*/ 2984124 h 3304800"/>
                <a:gd name="connsiteX8" fmla="*/ 0 w 3206759"/>
                <a:gd name="connsiteY8" fmla="*/ 320676 h 3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6759" h="3304800">
                  <a:moveTo>
                    <a:pt x="0" y="320676"/>
                  </a:moveTo>
                  <a:cubicBezTo>
                    <a:pt x="0" y="143572"/>
                    <a:pt x="143572" y="0"/>
                    <a:pt x="320676" y="0"/>
                  </a:cubicBezTo>
                  <a:lnTo>
                    <a:pt x="2886083" y="0"/>
                  </a:lnTo>
                  <a:cubicBezTo>
                    <a:pt x="3063187" y="0"/>
                    <a:pt x="3206759" y="143572"/>
                    <a:pt x="3206759" y="320676"/>
                  </a:cubicBezTo>
                  <a:lnTo>
                    <a:pt x="3206759" y="2984124"/>
                  </a:lnTo>
                  <a:cubicBezTo>
                    <a:pt x="3206759" y="3161228"/>
                    <a:pt x="3063187" y="3304800"/>
                    <a:pt x="2886083" y="3304800"/>
                  </a:cubicBezTo>
                  <a:lnTo>
                    <a:pt x="320676" y="3304800"/>
                  </a:lnTo>
                  <a:cubicBezTo>
                    <a:pt x="143572" y="3304800"/>
                    <a:pt x="0" y="3161228"/>
                    <a:pt x="0" y="2984124"/>
                  </a:cubicBezTo>
                  <a:lnTo>
                    <a:pt x="0" y="32067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14827" tIns="214827" rIns="214827" bIns="214827"/>
            <a:lstStyle/>
            <a:p>
              <a:pPr marL="171450" lvl="1" indent="-171450" algn="just" defTabSz="75565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Tx/>
                <a:buChar char="•"/>
                <a:defRPr/>
              </a:pPr>
              <a:r>
                <a:rPr lang="ro-RO" altLang="en-US" sz="1500" b="1" dirty="0" smtClean="0">
                  <a:solidFill>
                    <a:srgbClr val="254061"/>
                  </a:solidFill>
                  <a:latin typeface="Verdana" pitchFamily="34" charset="0"/>
                  <a:cs typeface="Arial" charset="0"/>
                </a:rPr>
                <a:t>111.861</a:t>
              </a:r>
              <a:r>
                <a:rPr lang="ro-RO" sz="1500" b="1" dirty="0" smtClean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ro-RO" sz="15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de </a:t>
              </a:r>
              <a:r>
                <a:rPr lang="ro-RO" sz="15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cercetări ale locului faptei și </a:t>
              </a:r>
              <a:r>
                <a:rPr lang="ro-RO" sz="1500" b="1" dirty="0" smtClean="0">
                  <a:solidFill>
                    <a:srgbClr val="25406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15.983</a:t>
              </a:r>
              <a:r>
                <a:rPr lang="ro-RO" sz="15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de expertize </a:t>
              </a:r>
              <a:r>
                <a:rPr lang="ro-RO" sz="15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și constatări </a:t>
              </a:r>
              <a:r>
                <a:rPr lang="ro-RO" sz="15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criminalistice efectuate;</a:t>
              </a:r>
            </a:p>
            <a:p>
              <a:pPr marL="171450" lvl="1" indent="-171450" algn="just" defTabSz="75565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endParaRPr lang="ro-RO" sz="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marL="171450" lvl="1" indent="-171450" algn="just" defTabSz="75565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Tx/>
                <a:buChar char="•"/>
                <a:defRPr/>
              </a:pPr>
              <a:r>
                <a:rPr lang="ro-RO" sz="1600" b="1" dirty="0">
                  <a:solidFill>
                    <a:srgbClr val="376092"/>
                  </a:solidFill>
                  <a:cs typeface="Arial" charset="0"/>
                </a:rPr>
                <a:t> </a:t>
              </a:r>
              <a:r>
                <a:rPr lang="ro-RO" sz="1500" b="1" dirty="0" smtClean="0">
                  <a:solidFill>
                    <a:srgbClr val="25406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6.078 </a:t>
              </a:r>
              <a:r>
                <a:rPr lang="ro-RO" sz="15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de produse analitice </a:t>
              </a:r>
              <a:r>
                <a:rPr lang="ro-RO" sz="15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elaborate;</a:t>
              </a:r>
              <a:endParaRPr lang="ro-RO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marL="171450" lvl="1" indent="-171450" algn="just" defTabSz="75565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Tx/>
                <a:buChar char="•"/>
                <a:defRPr/>
              </a:pPr>
              <a:r>
                <a:rPr lang="ro-RO" altLang="en-US" sz="1500" b="1" dirty="0" smtClean="0">
                  <a:solidFill>
                    <a:srgbClr val="254061"/>
                  </a:solidFill>
                  <a:latin typeface="Verdana" pitchFamily="34" charset="0"/>
                  <a:cs typeface="Arial" charset="0"/>
                </a:rPr>
                <a:t>168.975</a:t>
              </a:r>
              <a:r>
                <a:rPr lang="ro-RO" sz="1500" b="1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ro-RO" sz="15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de</a:t>
              </a:r>
              <a:r>
                <a:rPr lang="ro-RO" sz="1500" b="1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ro-RO" sz="15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dosare</a:t>
              </a:r>
              <a:r>
                <a:rPr lang="ro-RO" sz="1500" b="1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ro-RO" sz="15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în care consilierii juridici  au apărat interesele instituției;</a:t>
              </a:r>
            </a:p>
            <a:p>
              <a:pPr marL="171450" lvl="1" indent="-171450" algn="just" defTabSz="75565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Tx/>
                <a:buChar char="•"/>
                <a:defRPr/>
              </a:pPr>
              <a:r>
                <a:rPr lang="ro-RO" sz="16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ro-RO" sz="1500" b="1" dirty="0" smtClean="0">
                  <a:solidFill>
                    <a:srgbClr val="25406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15 substanțe </a:t>
              </a:r>
              <a:r>
                <a:rPr lang="ro-RO" sz="1500" b="1" dirty="0" err="1" smtClean="0">
                  <a:solidFill>
                    <a:srgbClr val="25406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psihoactive</a:t>
              </a:r>
              <a:r>
                <a:rPr lang="ro-RO" sz="1500" b="1" dirty="0" smtClean="0">
                  <a:solidFill>
                    <a:srgbClr val="25406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ro-RO" sz="15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noi identificate raportate către EMCDDA;</a:t>
              </a:r>
            </a:p>
            <a:p>
              <a:pPr marL="171450" lvl="1" indent="-171450" algn="just" defTabSz="75565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Tx/>
                <a:buChar char="•"/>
                <a:defRPr/>
              </a:pPr>
              <a:r>
                <a:rPr lang="ro-RO" sz="1500" b="1" dirty="0" smtClean="0">
                  <a:solidFill>
                    <a:srgbClr val="25406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2.599.031 </a:t>
              </a:r>
              <a:r>
                <a:rPr lang="ro-RO" sz="1500" dirty="0" smtClean="0">
                  <a:solidFill>
                    <a:srgbClr val="25406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de</a:t>
              </a:r>
              <a:r>
                <a:rPr lang="ro-RO" sz="15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certificate de cazier judiciar eliberate la solicitările cetățenilor.</a:t>
              </a:r>
            </a:p>
          </p:txBody>
        </p:sp>
      </p:grpSp>
      <p:sp>
        <p:nvSpPr>
          <p:cNvPr id="44" name="Content Placeholder 5"/>
          <p:cNvSpPr txBox="1">
            <a:spLocks/>
          </p:cNvSpPr>
          <p:nvPr/>
        </p:nvSpPr>
        <p:spPr bwMode="auto">
          <a:xfrm>
            <a:off x="457200" y="57912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o-RO" sz="16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Cele mai importante informaţii şi acţiuni ale poliţiei </a:t>
            </a:r>
            <a:r>
              <a:rPr lang="ro-RO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 fost obţinute cu sprijinul structurilor de operaţiuni speciale.</a:t>
            </a:r>
            <a:endParaRPr lang="en-US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5800" y="941457"/>
            <a:ext cx="792480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COOPERAREA INTERNAŢIONALĂ</a:t>
            </a:r>
            <a:endParaRPr lang="en-US" altLang="en-US" sz="17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2875002"/>
            <a:ext cx="4343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15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Consolidarea parteneriatului cu </a:t>
            </a:r>
            <a:r>
              <a:rPr lang="ro-RO" sz="15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agenţiile de aplicare a legii din S.U.A.</a:t>
            </a:r>
            <a:r>
              <a:rPr lang="ro-RO" sz="15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  <a:endParaRPr lang="ro-RO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81000" y="1752600"/>
            <a:ext cx="304800" cy="338467"/>
          </a:xfrm>
          <a:custGeom>
            <a:avLst/>
            <a:gdLst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259308 w 1050878"/>
              <a:gd name="connsiteY3" fmla="*/ 846161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259308 w 1050878"/>
              <a:gd name="connsiteY3" fmla="*/ 846161 h 1228298"/>
              <a:gd name="connsiteX4" fmla="*/ 0 w 1050878"/>
              <a:gd name="connsiteY4" fmla="*/ 736979 h 122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878" h="1228298">
                <a:moveTo>
                  <a:pt x="0" y="736979"/>
                </a:moveTo>
                <a:lnTo>
                  <a:pt x="286603" y="1228298"/>
                </a:lnTo>
                <a:cubicBezTo>
                  <a:pt x="609600" y="368489"/>
                  <a:pt x="741529" y="313898"/>
                  <a:pt x="1050878" y="0"/>
                </a:cubicBezTo>
                <a:cubicBezTo>
                  <a:pt x="746078" y="204717"/>
                  <a:pt x="523710" y="341195"/>
                  <a:pt x="259308" y="846161"/>
                </a:cubicBezTo>
                <a:lnTo>
                  <a:pt x="0" y="73697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81000" y="3928733"/>
            <a:ext cx="304800" cy="338467"/>
          </a:xfrm>
          <a:custGeom>
            <a:avLst/>
            <a:gdLst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259308 w 1050878"/>
              <a:gd name="connsiteY3" fmla="*/ 846161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259308 w 1050878"/>
              <a:gd name="connsiteY3" fmla="*/ 846161 h 1228298"/>
              <a:gd name="connsiteX4" fmla="*/ 0 w 1050878"/>
              <a:gd name="connsiteY4" fmla="*/ 736979 h 122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878" h="1228298">
                <a:moveTo>
                  <a:pt x="0" y="736979"/>
                </a:moveTo>
                <a:lnTo>
                  <a:pt x="286603" y="1228298"/>
                </a:lnTo>
                <a:cubicBezTo>
                  <a:pt x="609600" y="368489"/>
                  <a:pt x="741529" y="313898"/>
                  <a:pt x="1050878" y="0"/>
                </a:cubicBezTo>
                <a:cubicBezTo>
                  <a:pt x="746078" y="204717"/>
                  <a:pt x="523710" y="341195"/>
                  <a:pt x="259308" y="846161"/>
                </a:cubicBezTo>
                <a:lnTo>
                  <a:pt x="0" y="73697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" y="1676400"/>
            <a:ext cx="434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15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vi-VN" sz="15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olaborarea foarte bună cu instituţiile de aplicare a legii din peste 5</a:t>
            </a:r>
            <a:r>
              <a:rPr lang="ro-RO" sz="15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</a:t>
            </a:r>
            <a:r>
              <a:rPr lang="vi-VN" sz="15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state</a:t>
            </a:r>
            <a:r>
              <a:rPr lang="ro-RO" sz="15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și organisme internaționale </a:t>
            </a:r>
          </a:p>
          <a:p>
            <a:pPr algn="just"/>
            <a:r>
              <a:rPr lang="ro-RO" sz="15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ro-RO" sz="15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INTERPOL, EUROPOL, SELEC </a:t>
            </a:r>
            <a:r>
              <a:rPr lang="ro-RO" sz="15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etc.);</a:t>
            </a:r>
            <a:endParaRPr lang="vi-VN" sz="1500" b="1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81000" y="3014333"/>
            <a:ext cx="304800" cy="338467"/>
          </a:xfrm>
          <a:custGeom>
            <a:avLst/>
            <a:gdLst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259308 w 1050878"/>
              <a:gd name="connsiteY3" fmla="*/ 846161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259308 w 1050878"/>
              <a:gd name="connsiteY3" fmla="*/ 846161 h 1228298"/>
              <a:gd name="connsiteX4" fmla="*/ 0 w 1050878"/>
              <a:gd name="connsiteY4" fmla="*/ 736979 h 122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878" h="1228298">
                <a:moveTo>
                  <a:pt x="0" y="736979"/>
                </a:moveTo>
                <a:lnTo>
                  <a:pt x="286603" y="1228298"/>
                </a:lnTo>
                <a:cubicBezTo>
                  <a:pt x="609600" y="368489"/>
                  <a:pt x="741529" y="313898"/>
                  <a:pt x="1050878" y="0"/>
                </a:cubicBezTo>
                <a:cubicBezTo>
                  <a:pt x="746078" y="204717"/>
                  <a:pt x="523710" y="341195"/>
                  <a:pt x="259308" y="846161"/>
                </a:cubicBezTo>
                <a:lnTo>
                  <a:pt x="0" y="73697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4" name="Group 603"/>
          <p:cNvGrpSpPr/>
          <p:nvPr/>
        </p:nvGrpSpPr>
        <p:grpSpPr>
          <a:xfrm>
            <a:off x="5257800" y="1828800"/>
            <a:ext cx="3505200" cy="2514600"/>
            <a:chOff x="9413900" y="2668300"/>
            <a:chExt cx="6250303" cy="3971541"/>
          </a:xfrm>
          <a:solidFill>
            <a:srgbClr val="35607F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" name="Freeform 488"/>
            <p:cNvSpPr>
              <a:spLocks/>
            </p:cNvSpPr>
            <p:nvPr/>
          </p:nvSpPr>
          <p:spPr bwMode="auto">
            <a:xfrm>
              <a:off x="13287436" y="3286124"/>
              <a:ext cx="73548" cy="13555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57" y="104"/>
                </a:cxn>
                <a:cxn ang="0">
                  <a:pos x="45" y="99"/>
                </a:cxn>
                <a:cxn ang="0">
                  <a:pos x="48" y="103"/>
                </a:cxn>
                <a:cxn ang="0">
                  <a:pos x="13" y="88"/>
                </a:cxn>
                <a:cxn ang="0">
                  <a:pos x="22" y="84"/>
                </a:cxn>
                <a:cxn ang="0">
                  <a:pos x="17" y="71"/>
                </a:cxn>
                <a:cxn ang="0">
                  <a:pos x="0" y="66"/>
                </a:cxn>
                <a:cxn ang="0">
                  <a:pos x="13" y="0"/>
                </a:cxn>
              </a:cxnLst>
              <a:rect l="0" t="0" r="r" b="b"/>
              <a:pathLst>
                <a:path w="57" h="104">
                  <a:moveTo>
                    <a:pt x="13" y="0"/>
                  </a:moveTo>
                  <a:lnTo>
                    <a:pt x="57" y="104"/>
                  </a:lnTo>
                  <a:lnTo>
                    <a:pt x="45" y="99"/>
                  </a:lnTo>
                  <a:lnTo>
                    <a:pt x="48" y="103"/>
                  </a:lnTo>
                  <a:lnTo>
                    <a:pt x="13" y="88"/>
                  </a:lnTo>
                  <a:lnTo>
                    <a:pt x="22" y="84"/>
                  </a:lnTo>
                  <a:lnTo>
                    <a:pt x="17" y="71"/>
                  </a:lnTo>
                  <a:lnTo>
                    <a:pt x="0" y="66"/>
                  </a:lnTo>
                  <a:lnTo>
                    <a:pt x="13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16" name="Freeform 489"/>
            <p:cNvSpPr>
              <a:spLocks/>
            </p:cNvSpPr>
            <p:nvPr/>
          </p:nvSpPr>
          <p:spPr bwMode="auto">
            <a:xfrm>
              <a:off x="13304210" y="3069755"/>
              <a:ext cx="246451" cy="205941"/>
            </a:xfrm>
            <a:custGeom>
              <a:avLst/>
              <a:gdLst/>
              <a:ahLst/>
              <a:cxnLst>
                <a:cxn ang="0">
                  <a:pos x="0" y="143"/>
                </a:cxn>
                <a:cxn ang="0">
                  <a:pos x="87" y="42"/>
                </a:cxn>
                <a:cxn ang="0">
                  <a:pos x="190" y="0"/>
                </a:cxn>
                <a:cxn ang="0">
                  <a:pos x="168" y="32"/>
                </a:cxn>
                <a:cxn ang="0">
                  <a:pos x="67" y="100"/>
                </a:cxn>
                <a:cxn ang="0">
                  <a:pos x="57" y="103"/>
                </a:cxn>
                <a:cxn ang="0">
                  <a:pos x="59" y="123"/>
                </a:cxn>
                <a:cxn ang="0">
                  <a:pos x="45" y="132"/>
                </a:cxn>
                <a:cxn ang="0">
                  <a:pos x="45" y="153"/>
                </a:cxn>
                <a:cxn ang="0">
                  <a:pos x="40" y="148"/>
                </a:cxn>
                <a:cxn ang="0">
                  <a:pos x="7" y="157"/>
                </a:cxn>
                <a:cxn ang="0">
                  <a:pos x="17" y="147"/>
                </a:cxn>
                <a:cxn ang="0">
                  <a:pos x="0" y="143"/>
                </a:cxn>
              </a:cxnLst>
              <a:rect l="0" t="0" r="r" b="b"/>
              <a:pathLst>
                <a:path w="190" h="157">
                  <a:moveTo>
                    <a:pt x="0" y="143"/>
                  </a:moveTo>
                  <a:lnTo>
                    <a:pt x="87" y="42"/>
                  </a:lnTo>
                  <a:lnTo>
                    <a:pt x="190" y="0"/>
                  </a:lnTo>
                  <a:lnTo>
                    <a:pt x="168" y="32"/>
                  </a:lnTo>
                  <a:lnTo>
                    <a:pt x="67" y="100"/>
                  </a:lnTo>
                  <a:lnTo>
                    <a:pt x="57" y="103"/>
                  </a:lnTo>
                  <a:lnTo>
                    <a:pt x="59" y="123"/>
                  </a:lnTo>
                  <a:lnTo>
                    <a:pt x="45" y="132"/>
                  </a:lnTo>
                  <a:lnTo>
                    <a:pt x="45" y="153"/>
                  </a:lnTo>
                  <a:lnTo>
                    <a:pt x="40" y="148"/>
                  </a:lnTo>
                  <a:lnTo>
                    <a:pt x="7" y="157"/>
                  </a:lnTo>
                  <a:lnTo>
                    <a:pt x="17" y="147"/>
                  </a:lnTo>
                  <a:lnTo>
                    <a:pt x="0" y="14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17" name="Freeform 490"/>
            <p:cNvSpPr>
              <a:spLocks/>
            </p:cNvSpPr>
            <p:nvPr/>
          </p:nvSpPr>
          <p:spPr bwMode="auto">
            <a:xfrm>
              <a:off x="14913238" y="6216227"/>
              <a:ext cx="51613" cy="57351"/>
            </a:xfrm>
            <a:custGeom>
              <a:avLst/>
              <a:gdLst/>
              <a:ahLst/>
              <a:cxnLst>
                <a:cxn ang="0">
                  <a:pos x="1" y="18"/>
                </a:cxn>
                <a:cxn ang="0">
                  <a:pos x="8" y="20"/>
                </a:cxn>
                <a:cxn ang="0">
                  <a:pos x="33" y="0"/>
                </a:cxn>
                <a:cxn ang="0">
                  <a:pos x="40" y="25"/>
                </a:cxn>
                <a:cxn ang="0">
                  <a:pos x="38" y="20"/>
                </a:cxn>
                <a:cxn ang="0">
                  <a:pos x="35" y="30"/>
                </a:cxn>
                <a:cxn ang="0">
                  <a:pos x="28" y="35"/>
                </a:cxn>
                <a:cxn ang="0">
                  <a:pos x="25" y="42"/>
                </a:cxn>
                <a:cxn ang="0">
                  <a:pos x="16" y="44"/>
                </a:cxn>
                <a:cxn ang="0">
                  <a:pos x="0" y="28"/>
                </a:cxn>
                <a:cxn ang="0">
                  <a:pos x="3" y="33"/>
                </a:cxn>
                <a:cxn ang="0">
                  <a:pos x="1" y="18"/>
                </a:cxn>
              </a:cxnLst>
              <a:rect l="0" t="0" r="r" b="b"/>
              <a:pathLst>
                <a:path w="40" h="44">
                  <a:moveTo>
                    <a:pt x="1" y="18"/>
                  </a:moveTo>
                  <a:lnTo>
                    <a:pt x="8" y="20"/>
                  </a:lnTo>
                  <a:lnTo>
                    <a:pt x="33" y="0"/>
                  </a:lnTo>
                  <a:lnTo>
                    <a:pt x="40" y="25"/>
                  </a:lnTo>
                  <a:lnTo>
                    <a:pt x="38" y="20"/>
                  </a:lnTo>
                  <a:lnTo>
                    <a:pt x="35" y="30"/>
                  </a:lnTo>
                  <a:lnTo>
                    <a:pt x="28" y="35"/>
                  </a:lnTo>
                  <a:lnTo>
                    <a:pt x="25" y="42"/>
                  </a:lnTo>
                  <a:lnTo>
                    <a:pt x="16" y="44"/>
                  </a:lnTo>
                  <a:lnTo>
                    <a:pt x="0" y="28"/>
                  </a:lnTo>
                  <a:lnTo>
                    <a:pt x="3" y="33"/>
                  </a:lnTo>
                  <a:lnTo>
                    <a:pt x="1" y="1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18" name="Freeform 491"/>
            <p:cNvSpPr>
              <a:spLocks/>
            </p:cNvSpPr>
            <p:nvPr/>
          </p:nvSpPr>
          <p:spPr bwMode="auto">
            <a:xfrm>
              <a:off x="15200979" y="6132808"/>
              <a:ext cx="127742" cy="129039"/>
            </a:xfrm>
            <a:custGeom>
              <a:avLst/>
              <a:gdLst/>
              <a:ahLst/>
              <a:cxnLst>
                <a:cxn ang="0">
                  <a:pos x="71" y="8"/>
                </a:cxn>
                <a:cxn ang="0">
                  <a:pos x="78" y="0"/>
                </a:cxn>
                <a:cxn ang="0">
                  <a:pos x="81" y="7"/>
                </a:cxn>
                <a:cxn ang="0">
                  <a:pos x="83" y="10"/>
                </a:cxn>
                <a:cxn ang="0">
                  <a:pos x="93" y="7"/>
                </a:cxn>
                <a:cxn ang="0">
                  <a:pos x="93" y="12"/>
                </a:cxn>
                <a:cxn ang="0">
                  <a:pos x="94" y="8"/>
                </a:cxn>
                <a:cxn ang="0">
                  <a:pos x="98" y="13"/>
                </a:cxn>
                <a:cxn ang="0">
                  <a:pos x="93" y="27"/>
                </a:cxn>
                <a:cxn ang="0">
                  <a:pos x="79" y="44"/>
                </a:cxn>
                <a:cxn ang="0">
                  <a:pos x="83" y="54"/>
                </a:cxn>
                <a:cxn ang="0">
                  <a:pos x="64" y="55"/>
                </a:cxn>
                <a:cxn ang="0">
                  <a:pos x="51" y="91"/>
                </a:cxn>
                <a:cxn ang="0">
                  <a:pos x="36" y="99"/>
                </a:cxn>
                <a:cxn ang="0">
                  <a:pos x="26" y="99"/>
                </a:cxn>
                <a:cxn ang="0">
                  <a:pos x="24" y="97"/>
                </a:cxn>
                <a:cxn ang="0">
                  <a:pos x="17" y="96"/>
                </a:cxn>
                <a:cxn ang="0">
                  <a:pos x="12" y="92"/>
                </a:cxn>
                <a:cxn ang="0">
                  <a:pos x="2" y="92"/>
                </a:cxn>
                <a:cxn ang="0">
                  <a:pos x="6" y="87"/>
                </a:cxn>
                <a:cxn ang="0">
                  <a:pos x="2" y="91"/>
                </a:cxn>
                <a:cxn ang="0">
                  <a:pos x="4" y="87"/>
                </a:cxn>
                <a:cxn ang="0">
                  <a:pos x="0" y="89"/>
                </a:cxn>
                <a:cxn ang="0">
                  <a:pos x="26" y="55"/>
                </a:cxn>
                <a:cxn ang="0">
                  <a:pos x="51" y="37"/>
                </a:cxn>
                <a:cxn ang="0">
                  <a:pos x="71" y="8"/>
                </a:cxn>
              </a:cxnLst>
              <a:rect l="0" t="0" r="r" b="b"/>
              <a:pathLst>
                <a:path w="98" h="99">
                  <a:moveTo>
                    <a:pt x="71" y="8"/>
                  </a:moveTo>
                  <a:lnTo>
                    <a:pt x="78" y="0"/>
                  </a:lnTo>
                  <a:lnTo>
                    <a:pt x="81" y="7"/>
                  </a:lnTo>
                  <a:lnTo>
                    <a:pt x="83" y="10"/>
                  </a:lnTo>
                  <a:lnTo>
                    <a:pt x="93" y="7"/>
                  </a:lnTo>
                  <a:lnTo>
                    <a:pt x="93" y="12"/>
                  </a:lnTo>
                  <a:lnTo>
                    <a:pt x="94" y="8"/>
                  </a:lnTo>
                  <a:lnTo>
                    <a:pt x="98" y="13"/>
                  </a:lnTo>
                  <a:lnTo>
                    <a:pt x="93" y="27"/>
                  </a:lnTo>
                  <a:lnTo>
                    <a:pt x="79" y="44"/>
                  </a:lnTo>
                  <a:lnTo>
                    <a:pt x="83" y="54"/>
                  </a:lnTo>
                  <a:lnTo>
                    <a:pt x="64" y="55"/>
                  </a:lnTo>
                  <a:lnTo>
                    <a:pt x="51" y="91"/>
                  </a:lnTo>
                  <a:lnTo>
                    <a:pt x="36" y="99"/>
                  </a:lnTo>
                  <a:lnTo>
                    <a:pt x="26" y="99"/>
                  </a:lnTo>
                  <a:lnTo>
                    <a:pt x="24" y="97"/>
                  </a:lnTo>
                  <a:lnTo>
                    <a:pt x="17" y="96"/>
                  </a:lnTo>
                  <a:lnTo>
                    <a:pt x="12" y="92"/>
                  </a:lnTo>
                  <a:lnTo>
                    <a:pt x="2" y="92"/>
                  </a:lnTo>
                  <a:lnTo>
                    <a:pt x="6" y="87"/>
                  </a:lnTo>
                  <a:lnTo>
                    <a:pt x="2" y="91"/>
                  </a:lnTo>
                  <a:lnTo>
                    <a:pt x="4" y="87"/>
                  </a:lnTo>
                  <a:lnTo>
                    <a:pt x="0" y="89"/>
                  </a:lnTo>
                  <a:lnTo>
                    <a:pt x="26" y="55"/>
                  </a:lnTo>
                  <a:lnTo>
                    <a:pt x="51" y="37"/>
                  </a:lnTo>
                  <a:lnTo>
                    <a:pt x="71" y="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19" name="Freeform 492"/>
            <p:cNvSpPr>
              <a:spLocks/>
            </p:cNvSpPr>
            <p:nvPr/>
          </p:nvSpPr>
          <p:spPr bwMode="auto">
            <a:xfrm>
              <a:off x="15302914" y="6012893"/>
              <a:ext cx="90322" cy="14207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6" y="7"/>
                </a:cxn>
                <a:cxn ang="0">
                  <a:pos x="16" y="10"/>
                </a:cxn>
                <a:cxn ang="0">
                  <a:pos x="18" y="15"/>
                </a:cxn>
                <a:cxn ang="0">
                  <a:pos x="23" y="20"/>
                </a:cxn>
                <a:cxn ang="0">
                  <a:pos x="20" y="19"/>
                </a:cxn>
                <a:cxn ang="0">
                  <a:pos x="25" y="34"/>
                </a:cxn>
                <a:cxn ang="0">
                  <a:pos x="28" y="35"/>
                </a:cxn>
                <a:cxn ang="0">
                  <a:pos x="33" y="41"/>
                </a:cxn>
                <a:cxn ang="0">
                  <a:pos x="33" y="30"/>
                </a:cxn>
                <a:cxn ang="0">
                  <a:pos x="45" y="47"/>
                </a:cxn>
                <a:cxn ang="0">
                  <a:pos x="60" y="51"/>
                </a:cxn>
                <a:cxn ang="0">
                  <a:pos x="68" y="46"/>
                </a:cxn>
                <a:cxn ang="0">
                  <a:pos x="70" y="54"/>
                </a:cxn>
                <a:cxn ang="0">
                  <a:pos x="67" y="67"/>
                </a:cxn>
                <a:cxn ang="0">
                  <a:pos x="53" y="76"/>
                </a:cxn>
                <a:cxn ang="0">
                  <a:pos x="48" y="89"/>
                </a:cxn>
                <a:cxn ang="0">
                  <a:pos x="33" y="108"/>
                </a:cxn>
                <a:cxn ang="0">
                  <a:pos x="31" y="104"/>
                </a:cxn>
                <a:cxn ang="0">
                  <a:pos x="26" y="104"/>
                </a:cxn>
                <a:cxn ang="0">
                  <a:pos x="28" y="96"/>
                </a:cxn>
                <a:cxn ang="0">
                  <a:pos x="26" y="84"/>
                </a:cxn>
                <a:cxn ang="0">
                  <a:pos x="16" y="69"/>
                </a:cxn>
                <a:cxn ang="0">
                  <a:pos x="23" y="64"/>
                </a:cxn>
                <a:cxn ang="0">
                  <a:pos x="25" y="35"/>
                </a:cxn>
                <a:cxn ang="0">
                  <a:pos x="18" y="30"/>
                </a:cxn>
                <a:cxn ang="0">
                  <a:pos x="20" y="32"/>
                </a:cxn>
                <a:cxn ang="0">
                  <a:pos x="20" y="25"/>
                </a:cxn>
                <a:cxn ang="0">
                  <a:pos x="16" y="29"/>
                </a:cxn>
                <a:cxn ang="0">
                  <a:pos x="11" y="20"/>
                </a:cxn>
                <a:cxn ang="0">
                  <a:pos x="10" y="12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70" h="108">
                  <a:moveTo>
                    <a:pt x="1" y="0"/>
                  </a:moveTo>
                  <a:lnTo>
                    <a:pt x="6" y="7"/>
                  </a:lnTo>
                  <a:lnTo>
                    <a:pt x="16" y="10"/>
                  </a:lnTo>
                  <a:lnTo>
                    <a:pt x="18" y="15"/>
                  </a:lnTo>
                  <a:lnTo>
                    <a:pt x="23" y="20"/>
                  </a:lnTo>
                  <a:lnTo>
                    <a:pt x="20" y="19"/>
                  </a:lnTo>
                  <a:lnTo>
                    <a:pt x="25" y="34"/>
                  </a:lnTo>
                  <a:lnTo>
                    <a:pt x="28" y="35"/>
                  </a:lnTo>
                  <a:lnTo>
                    <a:pt x="33" y="41"/>
                  </a:lnTo>
                  <a:lnTo>
                    <a:pt x="33" y="30"/>
                  </a:lnTo>
                  <a:lnTo>
                    <a:pt x="45" y="47"/>
                  </a:lnTo>
                  <a:lnTo>
                    <a:pt x="60" y="51"/>
                  </a:lnTo>
                  <a:lnTo>
                    <a:pt x="68" y="46"/>
                  </a:lnTo>
                  <a:lnTo>
                    <a:pt x="70" y="54"/>
                  </a:lnTo>
                  <a:lnTo>
                    <a:pt x="67" y="67"/>
                  </a:lnTo>
                  <a:lnTo>
                    <a:pt x="53" y="76"/>
                  </a:lnTo>
                  <a:lnTo>
                    <a:pt x="48" y="89"/>
                  </a:lnTo>
                  <a:lnTo>
                    <a:pt x="33" y="108"/>
                  </a:lnTo>
                  <a:lnTo>
                    <a:pt x="31" y="104"/>
                  </a:lnTo>
                  <a:lnTo>
                    <a:pt x="26" y="104"/>
                  </a:lnTo>
                  <a:lnTo>
                    <a:pt x="28" y="96"/>
                  </a:lnTo>
                  <a:lnTo>
                    <a:pt x="26" y="84"/>
                  </a:lnTo>
                  <a:lnTo>
                    <a:pt x="16" y="69"/>
                  </a:lnTo>
                  <a:lnTo>
                    <a:pt x="23" y="64"/>
                  </a:lnTo>
                  <a:lnTo>
                    <a:pt x="25" y="35"/>
                  </a:lnTo>
                  <a:lnTo>
                    <a:pt x="18" y="30"/>
                  </a:lnTo>
                  <a:lnTo>
                    <a:pt x="20" y="32"/>
                  </a:lnTo>
                  <a:lnTo>
                    <a:pt x="20" y="25"/>
                  </a:lnTo>
                  <a:lnTo>
                    <a:pt x="16" y="29"/>
                  </a:lnTo>
                  <a:lnTo>
                    <a:pt x="11" y="20"/>
                  </a:lnTo>
                  <a:lnTo>
                    <a:pt x="10" y="12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grpSp>
          <p:nvGrpSpPr>
            <p:cNvPr id="20" name="Group 376"/>
            <p:cNvGrpSpPr/>
            <p:nvPr/>
          </p:nvGrpSpPr>
          <p:grpSpPr>
            <a:xfrm>
              <a:off x="9413900" y="2668300"/>
              <a:ext cx="3193538" cy="3971541"/>
              <a:chOff x="1393531" y="1785926"/>
              <a:chExt cx="3193538" cy="3971541"/>
            </a:xfrm>
            <a:grpFill/>
          </p:grpSpPr>
          <p:sp>
            <p:nvSpPr>
              <p:cNvPr id="187" name="Freeform 493"/>
              <p:cNvSpPr>
                <a:spLocks/>
              </p:cNvSpPr>
              <p:nvPr/>
            </p:nvSpPr>
            <p:spPr bwMode="auto">
              <a:xfrm>
                <a:off x="4322554" y="2105266"/>
                <a:ext cx="125161" cy="268506"/>
              </a:xfrm>
              <a:custGeom>
                <a:avLst/>
                <a:gdLst/>
                <a:ahLst/>
                <a:cxnLst>
                  <a:cxn ang="0">
                    <a:pos x="49" y="21"/>
                  </a:cxn>
                  <a:cxn ang="0">
                    <a:pos x="57" y="60"/>
                  </a:cxn>
                  <a:cxn ang="0">
                    <a:pos x="61" y="58"/>
                  </a:cxn>
                  <a:cxn ang="0">
                    <a:pos x="71" y="74"/>
                  </a:cxn>
                  <a:cxn ang="0">
                    <a:pos x="69" y="0"/>
                  </a:cxn>
                  <a:cxn ang="0">
                    <a:pos x="86" y="47"/>
                  </a:cxn>
                  <a:cxn ang="0">
                    <a:pos x="96" y="31"/>
                  </a:cxn>
                  <a:cxn ang="0">
                    <a:pos x="69" y="206"/>
                  </a:cxn>
                  <a:cxn ang="0">
                    <a:pos x="61" y="190"/>
                  </a:cxn>
                  <a:cxn ang="0">
                    <a:pos x="71" y="184"/>
                  </a:cxn>
                  <a:cxn ang="0">
                    <a:pos x="41" y="159"/>
                  </a:cxn>
                  <a:cxn ang="0">
                    <a:pos x="76" y="134"/>
                  </a:cxn>
                  <a:cxn ang="0">
                    <a:pos x="37" y="144"/>
                  </a:cxn>
                  <a:cxn ang="0">
                    <a:pos x="36" y="127"/>
                  </a:cxn>
                  <a:cxn ang="0">
                    <a:pos x="44" y="131"/>
                  </a:cxn>
                  <a:cxn ang="0">
                    <a:pos x="72" y="85"/>
                  </a:cxn>
                  <a:cxn ang="0">
                    <a:pos x="61" y="104"/>
                  </a:cxn>
                  <a:cxn ang="0">
                    <a:pos x="59" y="80"/>
                  </a:cxn>
                  <a:cxn ang="0">
                    <a:pos x="54" y="94"/>
                  </a:cxn>
                  <a:cxn ang="0">
                    <a:pos x="51" y="87"/>
                  </a:cxn>
                  <a:cxn ang="0">
                    <a:pos x="36" y="117"/>
                  </a:cxn>
                  <a:cxn ang="0">
                    <a:pos x="20" y="102"/>
                  </a:cxn>
                  <a:cxn ang="0">
                    <a:pos x="31" y="95"/>
                  </a:cxn>
                  <a:cxn ang="0">
                    <a:pos x="7" y="72"/>
                  </a:cxn>
                  <a:cxn ang="0">
                    <a:pos x="20" y="77"/>
                  </a:cxn>
                  <a:cxn ang="0">
                    <a:pos x="15" y="52"/>
                  </a:cxn>
                  <a:cxn ang="0">
                    <a:pos x="7" y="52"/>
                  </a:cxn>
                  <a:cxn ang="0">
                    <a:pos x="7" y="63"/>
                  </a:cxn>
                  <a:cxn ang="0">
                    <a:pos x="0" y="25"/>
                  </a:cxn>
                  <a:cxn ang="0">
                    <a:pos x="7" y="30"/>
                  </a:cxn>
                  <a:cxn ang="0">
                    <a:pos x="10" y="16"/>
                  </a:cxn>
                  <a:cxn ang="0">
                    <a:pos x="17" y="26"/>
                  </a:cxn>
                  <a:cxn ang="0">
                    <a:pos x="17" y="15"/>
                  </a:cxn>
                  <a:cxn ang="0">
                    <a:pos x="37" y="15"/>
                  </a:cxn>
                  <a:cxn ang="0">
                    <a:pos x="31" y="43"/>
                  </a:cxn>
                  <a:cxn ang="0">
                    <a:pos x="34" y="40"/>
                  </a:cxn>
                  <a:cxn ang="0">
                    <a:pos x="44" y="55"/>
                  </a:cxn>
                  <a:cxn ang="0">
                    <a:pos x="46" y="18"/>
                  </a:cxn>
                  <a:cxn ang="0">
                    <a:pos x="49" y="21"/>
                  </a:cxn>
                  <a:cxn ang="0">
                    <a:pos x="49" y="21"/>
                  </a:cxn>
                </a:cxnLst>
                <a:rect l="0" t="0" r="r" b="b"/>
                <a:pathLst>
                  <a:path w="96" h="206">
                    <a:moveTo>
                      <a:pt x="49" y="21"/>
                    </a:moveTo>
                    <a:lnTo>
                      <a:pt x="57" y="60"/>
                    </a:lnTo>
                    <a:lnTo>
                      <a:pt x="61" y="58"/>
                    </a:lnTo>
                    <a:lnTo>
                      <a:pt x="71" y="74"/>
                    </a:lnTo>
                    <a:lnTo>
                      <a:pt x="69" y="0"/>
                    </a:lnTo>
                    <a:lnTo>
                      <a:pt x="86" y="47"/>
                    </a:lnTo>
                    <a:lnTo>
                      <a:pt x="96" y="31"/>
                    </a:lnTo>
                    <a:lnTo>
                      <a:pt x="69" y="206"/>
                    </a:lnTo>
                    <a:lnTo>
                      <a:pt x="61" y="190"/>
                    </a:lnTo>
                    <a:lnTo>
                      <a:pt x="71" y="184"/>
                    </a:lnTo>
                    <a:lnTo>
                      <a:pt x="41" y="159"/>
                    </a:lnTo>
                    <a:lnTo>
                      <a:pt x="76" y="134"/>
                    </a:lnTo>
                    <a:lnTo>
                      <a:pt x="37" y="144"/>
                    </a:lnTo>
                    <a:lnTo>
                      <a:pt x="36" y="127"/>
                    </a:lnTo>
                    <a:lnTo>
                      <a:pt x="44" y="131"/>
                    </a:lnTo>
                    <a:lnTo>
                      <a:pt x="72" y="85"/>
                    </a:lnTo>
                    <a:lnTo>
                      <a:pt x="61" y="104"/>
                    </a:lnTo>
                    <a:lnTo>
                      <a:pt x="59" y="80"/>
                    </a:lnTo>
                    <a:lnTo>
                      <a:pt x="54" y="94"/>
                    </a:lnTo>
                    <a:lnTo>
                      <a:pt x="51" y="87"/>
                    </a:lnTo>
                    <a:lnTo>
                      <a:pt x="36" y="117"/>
                    </a:lnTo>
                    <a:lnTo>
                      <a:pt x="20" y="102"/>
                    </a:lnTo>
                    <a:lnTo>
                      <a:pt x="31" y="95"/>
                    </a:lnTo>
                    <a:lnTo>
                      <a:pt x="7" y="72"/>
                    </a:lnTo>
                    <a:lnTo>
                      <a:pt x="20" y="77"/>
                    </a:lnTo>
                    <a:lnTo>
                      <a:pt x="15" y="52"/>
                    </a:lnTo>
                    <a:lnTo>
                      <a:pt x="7" y="52"/>
                    </a:lnTo>
                    <a:lnTo>
                      <a:pt x="7" y="63"/>
                    </a:lnTo>
                    <a:lnTo>
                      <a:pt x="0" y="25"/>
                    </a:lnTo>
                    <a:lnTo>
                      <a:pt x="7" y="30"/>
                    </a:lnTo>
                    <a:lnTo>
                      <a:pt x="10" y="16"/>
                    </a:lnTo>
                    <a:lnTo>
                      <a:pt x="17" y="26"/>
                    </a:lnTo>
                    <a:lnTo>
                      <a:pt x="17" y="15"/>
                    </a:lnTo>
                    <a:lnTo>
                      <a:pt x="37" y="15"/>
                    </a:lnTo>
                    <a:lnTo>
                      <a:pt x="31" y="43"/>
                    </a:lnTo>
                    <a:lnTo>
                      <a:pt x="34" y="40"/>
                    </a:lnTo>
                    <a:lnTo>
                      <a:pt x="44" y="55"/>
                    </a:lnTo>
                    <a:lnTo>
                      <a:pt x="46" y="18"/>
                    </a:lnTo>
                    <a:lnTo>
                      <a:pt x="49" y="21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8" name="Freeform 494"/>
              <p:cNvSpPr>
                <a:spLocks/>
              </p:cNvSpPr>
              <p:nvPr/>
            </p:nvSpPr>
            <p:spPr bwMode="auto">
              <a:xfrm>
                <a:off x="4486425" y="2251249"/>
                <a:ext cx="65806" cy="72992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50" y="27"/>
                  </a:cxn>
                  <a:cxn ang="0">
                    <a:pos x="20" y="56"/>
                  </a:cxn>
                  <a:cxn ang="0">
                    <a:pos x="25" y="35"/>
                  </a:cxn>
                  <a:cxn ang="0">
                    <a:pos x="0" y="47"/>
                  </a:cxn>
                  <a:cxn ang="0">
                    <a:pos x="25" y="0"/>
                  </a:cxn>
                </a:cxnLst>
                <a:rect l="0" t="0" r="r" b="b"/>
                <a:pathLst>
                  <a:path w="50" h="56">
                    <a:moveTo>
                      <a:pt x="25" y="0"/>
                    </a:moveTo>
                    <a:lnTo>
                      <a:pt x="50" y="27"/>
                    </a:lnTo>
                    <a:lnTo>
                      <a:pt x="20" y="56"/>
                    </a:lnTo>
                    <a:lnTo>
                      <a:pt x="25" y="35"/>
                    </a:lnTo>
                    <a:lnTo>
                      <a:pt x="0" y="47"/>
                    </a:lnTo>
                    <a:lnTo>
                      <a:pt x="25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9" name="Freeform 495"/>
              <p:cNvSpPr>
                <a:spLocks/>
              </p:cNvSpPr>
              <p:nvPr/>
            </p:nvSpPr>
            <p:spPr bwMode="auto">
              <a:xfrm>
                <a:off x="4432231" y="2060949"/>
                <a:ext cx="154838" cy="87330"/>
              </a:xfrm>
              <a:custGeom>
                <a:avLst/>
                <a:gdLst/>
                <a:ahLst/>
                <a:cxnLst>
                  <a:cxn ang="0">
                    <a:pos x="67" y="2"/>
                  </a:cxn>
                  <a:cxn ang="0">
                    <a:pos x="119" y="40"/>
                  </a:cxn>
                  <a:cxn ang="0">
                    <a:pos x="29" y="67"/>
                  </a:cxn>
                  <a:cxn ang="0">
                    <a:pos x="45" y="67"/>
                  </a:cxn>
                  <a:cxn ang="0">
                    <a:pos x="39" y="60"/>
                  </a:cxn>
                  <a:cxn ang="0">
                    <a:pos x="55" y="50"/>
                  </a:cxn>
                  <a:cxn ang="0">
                    <a:pos x="10" y="44"/>
                  </a:cxn>
                  <a:cxn ang="0">
                    <a:pos x="17" y="35"/>
                  </a:cxn>
                  <a:cxn ang="0">
                    <a:pos x="0" y="29"/>
                  </a:cxn>
                  <a:cxn ang="0">
                    <a:pos x="24" y="37"/>
                  </a:cxn>
                  <a:cxn ang="0">
                    <a:pos x="20" y="12"/>
                  </a:cxn>
                  <a:cxn ang="0">
                    <a:pos x="29" y="25"/>
                  </a:cxn>
                  <a:cxn ang="0">
                    <a:pos x="29" y="0"/>
                  </a:cxn>
                  <a:cxn ang="0">
                    <a:pos x="60" y="39"/>
                  </a:cxn>
                  <a:cxn ang="0">
                    <a:pos x="62" y="8"/>
                  </a:cxn>
                  <a:cxn ang="0">
                    <a:pos x="67" y="13"/>
                  </a:cxn>
                  <a:cxn ang="0">
                    <a:pos x="67" y="2"/>
                  </a:cxn>
                </a:cxnLst>
                <a:rect l="0" t="0" r="r" b="b"/>
                <a:pathLst>
                  <a:path w="119" h="67">
                    <a:moveTo>
                      <a:pt x="67" y="2"/>
                    </a:moveTo>
                    <a:lnTo>
                      <a:pt x="119" y="40"/>
                    </a:lnTo>
                    <a:lnTo>
                      <a:pt x="29" y="67"/>
                    </a:lnTo>
                    <a:lnTo>
                      <a:pt x="45" y="67"/>
                    </a:lnTo>
                    <a:lnTo>
                      <a:pt x="39" y="60"/>
                    </a:lnTo>
                    <a:lnTo>
                      <a:pt x="55" y="50"/>
                    </a:lnTo>
                    <a:lnTo>
                      <a:pt x="10" y="44"/>
                    </a:lnTo>
                    <a:lnTo>
                      <a:pt x="17" y="35"/>
                    </a:lnTo>
                    <a:lnTo>
                      <a:pt x="0" y="29"/>
                    </a:lnTo>
                    <a:lnTo>
                      <a:pt x="24" y="37"/>
                    </a:lnTo>
                    <a:lnTo>
                      <a:pt x="20" y="12"/>
                    </a:lnTo>
                    <a:lnTo>
                      <a:pt x="29" y="25"/>
                    </a:lnTo>
                    <a:lnTo>
                      <a:pt x="29" y="0"/>
                    </a:lnTo>
                    <a:lnTo>
                      <a:pt x="60" y="39"/>
                    </a:lnTo>
                    <a:lnTo>
                      <a:pt x="62" y="8"/>
                    </a:lnTo>
                    <a:lnTo>
                      <a:pt x="67" y="13"/>
                    </a:lnTo>
                    <a:lnTo>
                      <a:pt x="67" y="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90" name="Group 380"/>
              <p:cNvGrpSpPr/>
              <p:nvPr/>
            </p:nvGrpSpPr>
            <p:grpSpPr>
              <a:xfrm>
                <a:off x="1393531" y="1785926"/>
                <a:ext cx="2606444" cy="3971541"/>
                <a:chOff x="1393531" y="1785926"/>
                <a:chExt cx="2606444" cy="3971541"/>
              </a:xfrm>
              <a:grpFill/>
            </p:grpSpPr>
            <p:sp>
              <p:nvSpPr>
                <p:cNvPr id="191" name="Freeform 470"/>
                <p:cNvSpPr>
                  <a:spLocks/>
                </p:cNvSpPr>
                <p:nvPr/>
              </p:nvSpPr>
              <p:spPr bwMode="auto">
                <a:xfrm>
                  <a:off x="3081268" y="1785926"/>
                  <a:ext cx="918707" cy="1126161"/>
                </a:xfrm>
                <a:custGeom>
                  <a:avLst/>
                  <a:gdLst/>
                  <a:ahLst/>
                  <a:cxnLst>
                    <a:cxn ang="0">
                      <a:pos x="325" y="859"/>
                    </a:cxn>
                    <a:cxn ang="0">
                      <a:pos x="323" y="858"/>
                    </a:cxn>
                    <a:cxn ang="0">
                      <a:pos x="312" y="854"/>
                    </a:cxn>
                    <a:cxn ang="0">
                      <a:pos x="315" y="849"/>
                    </a:cxn>
                    <a:cxn ang="0">
                      <a:pos x="280" y="843"/>
                    </a:cxn>
                    <a:cxn ang="0">
                      <a:pos x="265" y="775"/>
                    </a:cxn>
                    <a:cxn ang="0">
                      <a:pos x="243" y="782"/>
                    </a:cxn>
                    <a:cxn ang="0">
                      <a:pos x="231" y="748"/>
                    </a:cxn>
                    <a:cxn ang="0">
                      <a:pos x="231" y="728"/>
                    </a:cxn>
                    <a:cxn ang="0">
                      <a:pos x="250" y="678"/>
                    </a:cxn>
                    <a:cxn ang="0">
                      <a:pos x="214" y="616"/>
                    </a:cxn>
                    <a:cxn ang="0">
                      <a:pos x="245" y="606"/>
                    </a:cxn>
                    <a:cxn ang="0">
                      <a:pos x="238" y="602"/>
                    </a:cxn>
                    <a:cxn ang="0">
                      <a:pos x="246" y="585"/>
                    </a:cxn>
                    <a:cxn ang="0">
                      <a:pos x="208" y="530"/>
                    </a:cxn>
                    <a:cxn ang="0">
                      <a:pos x="181" y="470"/>
                    </a:cxn>
                    <a:cxn ang="0">
                      <a:pos x="77" y="439"/>
                    </a:cxn>
                    <a:cxn ang="0">
                      <a:pos x="37" y="390"/>
                    </a:cxn>
                    <a:cxn ang="0">
                      <a:pos x="34" y="365"/>
                    </a:cxn>
                    <a:cxn ang="0">
                      <a:pos x="0" y="338"/>
                    </a:cxn>
                    <a:cxn ang="0">
                      <a:pos x="106" y="236"/>
                    </a:cxn>
                    <a:cxn ang="0">
                      <a:pos x="117" y="142"/>
                    </a:cxn>
                    <a:cxn ang="0">
                      <a:pos x="189" y="126"/>
                    </a:cxn>
                    <a:cxn ang="0">
                      <a:pos x="218" y="148"/>
                    </a:cxn>
                    <a:cxn ang="0">
                      <a:pos x="265" y="125"/>
                    </a:cxn>
                    <a:cxn ang="0">
                      <a:pos x="309" y="112"/>
                    </a:cxn>
                    <a:cxn ang="0">
                      <a:pos x="350" y="83"/>
                    </a:cxn>
                    <a:cxn ang="0">
                      <a:pos x="310" y="36"/>
                    </a:cxn>
                    <a:cxn ang="0">
                      <a:pos x="441" y="4"/>
                    </a:cxn>
                    <a:cxn ang="0">
                      <a:pos x="487" y="30"/>
                    </a:cxn>
                    <a:cxn ang="0">
                      <a:pos x="533" y="63"/>
                    </a:cxn>
                    <a:cxn ang="0">
                      <a:pos x="539" y="108"/>
                    </a:cxn>
                    <a:cxn ang="0">
                      <a:pos x="581" y="115"/>
                    </a:cxn>
                    <a:cxn ang="0">
                      <a:pos x="653" y="142"/>
                    </a:cxn>
                    <a:cxn ang="0">
                      <a:pos x="600" y="210"/>
                    </a:cxn>
                    <a:cxn ang="0">
                      <a:pos x="615" y="256"/>
                    </a:cxn>
                    <a:cxn ang="0">
                      <a:pos x="628" y="281"/>
                    </a:cxn>
                    <a:cxn ang="0">
                      <a:pos x="605" y="326"/>
                    </a:cxn>
                    <a:cxn ang="0">
                      <a:pos x="608" y="362"/>
                    </a:cxn>
                    <a:cxn ang="0">
                      <a:pos x="610" y="427"/>
                    </a:cxn>
                    <a:cxn ang="0">
                      <a:pos x="622" y="466"/>
                    </a:cxn>
                    <a:cxn ang="0">
                      <a:pos x="593" y="490"/>
                    </a:cxn>
                    <a:cxn ang="0">
                      <a:pos x="536" y="538"/>
                    </a:cxn>
                    <a:cxn ang="0">
                      <a:pos x="553" y="574"/>
                    </a:cxn>
                    <a:cxn ang="0">
                      <a:pos x="598" y="622"/>
                    </a:cxn>
                    <a:cxn ang="0">
                      <a:pos x="528" y="582"/>
                    </a:cxn>
                    <a:cxn ang="0">
                      <a:pos x="541" y="626"/>
                    </a:cxn>
                    <a:cxn ang="0">
                      <a:pos x="491" y="683"/>
                    </a:cxn>
                    <a:cxn ang="0">
                      <a:pos x="489" y="690"/>
                    </a:cxn>
                    <a:cxn ang="0">
                      <a:pos x="472" y="679"/>
                    </a:cxn>
                    <a:cxn ang="0">
                      <a:pos x="449" y="721"/>
                    </a:cxn>
                    <a:cxn ang="0">
                      <a:pos x="417" y="738"/>
                    </a:cxn>
                    <a:cxn ang="0">
                      <a:pos x="417" y="733"/>
                    </a:cxn>
                    <a:cxn ang="0">
                      <a:pos x="372" y="762"/>
                    </a:cxn>
                    <a:cxn ang="0">
                      <a:pos x="367" y="790"/>
                    </a:cxn>
                    <a:cxn ang="0">
                      <a:pos x="360" y="806"/>
                    </a:cxn>
                  </a:cxnLst>
                  <a:rect l="0" t="0" r="r" b="b"/>
                  <a:pathLst>
                    <a:path w="707" h="861">
                      <a:moveTo>
                        <a:pt x="365" y="809"/>
                      </a:moveTo>
                      <a:lnTo>
                        <a:pt x="367" y="809"/>
                      </a:lnTo>
                      <a:lnTo>
                        <a:pt x="325" y="859"/>
                      </a:lnTo>
                      <a:lnTo>
                        <a:pt x="327" y="859"/>
                      </a:lnTo>
                      <a:lnTo>
                        <a:pt x="323" y="861"/>
                      </a:lnTo>
                      <a:lnTo>
                        <a:pt x="323" y="858"/>
                      </a:lnTo>
                      <a:lnTo>
                        <a:pt x="320" y="861"/>
                      </a:lnTo>
                      <a:lnTo>
                        <a:pt x="322" y="851"/>
                      </a:lnTo>
                      <a:lnTo>
                        <a:pt x="312" y="854"/>
                      </a:lnTo>
                      <a:lnTo>
                        <a:pt x="318" y="851"/>
                      </a:lnTo>
                      <a:lnTo>
                        <a:pt x="313" y="851"/>
                      </a:lnTo>
                      <a:lnTo>
                        <a:pt x="315" y="849"/>
                      </a:lnTo>
                      <a:lnTo>
                        <a:pt x="290" y="854"/>
                      </a:lnTo>
                      <a:lnTo>
                        <a:pt x="297" y="849"/>
                      </a:lnTo>
                      <a:lnTo>
                        <a:pt x="280" y="843"/>
                      </a:lnTo>
                      <a:lnTo>
                        <a:pt x="288" y="839"/>
                      </a:lnTo>
                      <a:lnTo>
                        <a:pt x="250" y="792"/>
                      </a:lnTo>
                      <a:lnTo>
                        <a:pt x="265" y="775"/>
                      </a:lnTo>
                      <a:lnTo>
                        <a:pt x="258" y="774"/>
                      </a:lnTo>
                      <a:lnTo>
                        <a:pt x="266" y="772"/>
                      </a:lnTo>
                      <a:lnTo>
                        <a:pt x="243" y="782"/>
                      </a:lnTo>
                      <a:lnTo>
                        <a:pt x="241" y="757"/>
                      </a:lnTo>
                      <a:lnTo>
                        <a:pt x="240" y="760"/>
                      </a:lnTo>
                      <a:lnTo>
                        <a:pt x="231" y="748"/>
                      </a:lnTo>
                      <a:lnTo>
                        <a:pt x="228" y="742"/>
                      </a:lnTo>
                      <a:lnTo>
                        <a:pt x="233" y="737"/>
                      </a:lnTo>
                      <a:lnTo>
                        <a:pt x="231" y="728"/>
                      </a:lnTo>
                      <a:lnTo>
                        <a:pt x="256" y="688"/>
                      </a:lnTo>
                      <a:lnTo>
                        <a:pt x="253" y="679"/>
                      </a:lnTo>
                      <a:lnTo>
                        <a:pt x="250" y="678"/>
                      </a:lnTo>
                      <a:lnTo>
                        <a:pt x="251" y="681"/>
                      </a:lnTo>
                      <a:lnTo>
                        <a:pt x="256" y="669"/>
                      </a:lnTo>
                      <a:lnTo>
                        <a:pt x="214" y="616"/>
                      </a:lnTo>
                      <a:lnTo>
                        <a:pt x="260" y="626"/>
                      </a:lnTo>
                      <a:lnTo>
                        <a:pt x="253" y="619"/>
                      </a:lnTo>
                      <a:lnTo>
                        <a:pt x="245" y="606"/>
                      </a:lnTo>
                      <a:lnTo>
                        <a:pt x="241" y="602"/>
                      </a:lnTo>
                      <a:lnTo>
                        <a:pt x="248" y="597"/>
                      </a:lnTo>
                      <a:lnTo>
                        <a:pt x="238" y="602"/>
                      </a:lnTo>
                      <a:lnTo>
                        <a:pt x="245" y="592"/>
                      </a:lnTo>
                      <a:lnTo>
                        <a:pt x="233" y="594"/>
                      </a:lnTo>
                      <a:lnTo>
                        <a:pt x="246" y="585"/>
                      </a:lnTo>
                      <a:lnTo>
                        <a:pt x="233" y="579"/>
                      </a:lnTo>
                      <a:lnTo>
                        <a:pt x="204" y="594"/>
                      </a:lnTo>
                      <a:lnTo>
                        <a:pt x="208" y="530"/>
                      </a:lnTo>
                      <a:lnTo>
                        <a:pt x="198" y="518"/>
                      </a:lnTo>
                      <a:lnTo>
                        <a:pt x="199" y="520"/>
                      </a:lnTo>
                      <a:lnTo>
                        <a:pt x="181" y="470"/>
                      </a:lnTo>
                      <a:lnTo>
                        <a:pt x="144" y="431"/>
                      </a:lnTo>
                      <a:lnTo>
                        <a:pt x="67" y="427"/>
                      </a:lnTo>
                      <a:lnTo>
                        <a:pt x="77" y="439"/>
                      </a:lnTo>
                      <a:lnTo>
                        <a:pt x="40" y="417"/>
                      </a:lnTo>
                      <a:lnTo>
                        <a:pt x="55" y="405"/>
                      </a:lnTo>
                      <a:lnTo>
                        <a:pt x="37" y="390"/>
                      </a:lnTo>
                      <a:lnTo>
                        <a:pt x="84" y="380"/>
                      </a:lnTo>
                      <a:lnTo>
                        <a:pt x="74" y="363"/>
                      </a:lnTo>
                      <a:lnTo>
                        <a:pt x="34" y="365"/>
                      </a:lnTo>
                      <a:lnTo>
                        <a:pt x="39" y="358"/>
                      </a:lnTo>
                      <a:lnTo>
                        <a:pt x="27" y="360"/>
                      </a:lnTo>
                      <a:lnTo>
                        <a:pt x="0" y="338"/>
                      </a:lnTo>
                      <a:lnTo>
                        <a:pt x="49" y="296"/>
                      </a:lnTo>
                      <a:lnTo>
                        <a:pt x="67" y="262"/>
                      </a:lnTo>
                      <a:lnTo>
                        <a:pt x="106" y="236"/>
                      </a:lnTo>
                      <a:lnTo>
                        <a:pt x="60" y="227"/>
                      </a:lnTo>
                      <a:lnTo>
                        <a:pt x="109" y="174"/>
                      </a:lnTo>
                      <a:lnTo>
                        <a:pt x="117" y="142"/>
                      </a:lnTo>
                      <a:lnTo>
                        <a:pt x="142" y="123"/>
                      </a:lnTo>
                      <a:lnTo>
                        <a:pt x="178" y="158"/>
                      </a:lnTo>
                      <a:lnTo>
                        <a:pt x="189" y="126"/>
                      </a:lnTo>
                      <a:lnTo>
                        <a:pt x="208" y="91"/>
                      </a:lnTo>
                      <a:lnTo>
                        <a:pt x="225" y="124"/>
                      </a:lnTo>
                      <a:lnTo>
                        <a:pt x="218" y="148"/>
                      </a:lnTo>
                      <a:lnTo>
                        <a:pt x="260" y="138"/>
                      </a:lnTo>
                      <a:lnTo>
                        <a:pt x="248" y="121"/>
                      </a:lnTo>
                      <a:lnTo>
                        <a:pt x="265" y="125"/>
                      </a:lnTo>
                      <a:lnTo>
                        <a:pt x="248" y="79"/>
                      </a:lnTo>
                      <a:lnTo>
                        <a:pt x="285" y="86"/>
                      </a:lnTo>
                      <a:lnTo>
                        <a:pt x="309" y="112"/>
                      </a:lnTo>
                      <a:lnTo>
                        <a:pt x="307" y="92"/>
                      </a:lnTo>
                      <a:lnTo>
                        <a:pt x="308" y="59"/>
                      </a:lnTo>
                      <a:lnTo>
                        <a:pt x="350" y="83"/>
                      </a:lnTo>
                      <a:lnTo>
                        <a:pt x="352" y="61"/>
                      </a:lnTo>
                      <a:lnTo>
                        <a:pt x="374" y="88"/>
                      </a:lnTo>
                      <a:lnTo>
                        <a:pt x="310" y="36"/>
                      </a:lnTo>
                      <a:lnTo>
                        <a:pt x="387" y="61"/>
                      </a:lnTo>
                      <a:lnTo>
                        <a:pt x="412" y="14"/>
                      </a:lnTo>
                      <a:lnTo>
                        <a:pt x="441" y="4"/>
                      </a:lnTo>
                      <a:lnTo>
                        <a:pt x="473" y="0"/>
                      </a:lnTo>
                      <a:lnTo>
                        <a:pt x="501" y="8"/>
                      </a:lnTo>
                      <a:lnTo>
                        <a:pt x="487" y="30"/>
                      </a:lnTo>
                      <a:lnTo>
                        <a:pt x="495" y="38"/>
                      </a:lnTo>
                      <a:lnTo>
                        <a:pt x="548" y="32"/>
                      </a:lnTo>
                      <a:lnTo>
                        <a:pt x="533" y="63"/>
                      </a:lnTo>
                      <a:lnTo>
                        <a:pt x="561" y="63"/>
                      </a:lnTo>
                      <a:lnTo>
                        <a:pt x="590" y="73"/>
                      </a:lnTo>
                      <a:lnTo>
                        <a:pt x="539" y="108"/>
                      </a:lnTo>
                      <a:lnTo>
                        <a:pt x="523" y="116"/>
                      </a:lnTo>
                      <a:lnTo>
                        <a:pt x="549" y="128"/>
                      </a:lnTo>
                      <a:lnTo>
                        <a:pt x="581" y="115"/>
                      </a:lnTo>
                      <a:lnTo>
                        <a:pt x="585" y="174"/>
                      </a:lnTo>
                      <a:lnTo>
                        <a:pt x="613" y="142"/>
                      </a:lnTo>
                      <a:lnTo>
                        <a:pt x="653" y="142"/>
                      </a:lnTo>
                      <a:lnTo>
                        <a:pt x="707" y="147"/>
                      </a:lnTo>
                      <a:lnTo>
                        <a:pt x="631" y="176"/>
                      </a:lnTo>
                      <a:lnTo>
                        <a:pt x="600" y="210"/>
                      </a:lnTo>
                      <a:lnTo>
                        <a:pt x="631" y="206"/>
                      </a:lnTo>
                      <a:lnTo>
                        <a:pt x="660" y="212"/>
                      </a:lnTo>
                      <a:lnTo>
                        <a:pt x="615" y="256"/>
                      </a:lnTo>
                      <a:lnTo>
                        <a:pt x="642" y="237"/>
                      </a:lnTo>
                      <a:lnTo>
                        <a:pt x="618" y="289"/>
                      </a:lnTo>
                      <a:lnTo>
                        <a:pt x="628" y="281"/>
                      </a:lnTo>
                      <a:lnTo>
                        <a:pt x="625" y="286"/>
                      </a:lnTo>
                      <a:lnTo>
                        <a:pt x="623" y="284"/>
                      </a:lnTo>
                      <a:lnTo>
                        <a:pt x="605" y="326"/>
                      </a:lnTo>
                      <a:lnTo>
                        <a:pt x="600" y="362"/>
                      </a:lnTo>
                      <a:lnTo>
                        <a:pt x="627" y="365"/>
                      </a:lnTo>
                      <a:lnTo>
                        <a:pt x="608" y="362"/>
                      </a:lnTo>
                      <a:lnTo>
                        <a:pt x="615" y="367"/>
                      </a:lnTo>
                      <a:lnTo>
                        <a:pt x="610" y="369"/>
                      </a:lnTo>
                      <a:lnTo>
                        <a:pt x="610" y="427"/>
                      </a:lnTo>
                      <a:lnTo>
                        <a:pt x="605" y="421"/>
                      </a:lnTo>
                      <a:lnTo>
                        <a:pt x="620" y="429"/>
                      </a:lnTo>
                      <a:lnTo>
                        <a:pt x="622" y="466"/>
                      </a:lnTo>
                      <a:lnTo>
                        <a:pt x="591" y="454"/>
                      </a:lnTo>
                      <a:lnTo>
                        <a:pt x="627" y="496"/>
                      </a:lnTo>
                      <a:lnTo>
                        <a:pt x="593" y="490"/>
                      </a:lnTo>
                      <a:lnTo>
                        <a:pt x="610" y="527"/>
                      </a:lnTo>
                      <a:lnTo>
                        <a:pt x="558" y="521"/>
                      </a:lnTo>
                      <a:lnTo>
                        <a:pt x="536" y="538"/>
                      </a:lnTo>
                      <a:lnTo>
                        <a:pt x="558" y="542"/>
                      </a:lnTo>
                      <a:lnTo>
                        <a:pt x="538" y="553"/>
                      </a:lnTo>
                      <a:lnTo>
                        <a:pt x="553" y="574"/>
                      </a:lnTo>
                      <a:lnTo>
                        <a:pt x="586" y="599"/>
                      </a:lnTo>
                      <a:lnTo>
                        <a:pt x="596" y="592"/>
                      </a:lnTo>
                      <a:lnTo>
                        <a:pt x="598" y="622"/>
                      </a:lnTo>
                      <a:lnTo>
                        <a:pt x="586" y="612"/>
                      </a:lnTo>
                      <a:lnTo>
                        <a:pt x="586" y="622"/>
                      </a:lnTo>
                      <a:lnTo>
                        <a:pt x="528" y="582"/>
                      </a:lnTo>
                      <a:lnTo>
                        <a:pt x="551" y="600"/>
                      </a:lnTo>
                      <a:lnTo>
                        <a:pt x="513" y="622"/>
                      </a:lnTo>
                      <a:lnTo>
                        <a:pt x="541" y="626"/>
                      </a:lnTo>
                      <a:lnTo>
                        <a:pt x="516" y="634"/>
                      </a:lnTo>
                      <a:lnTo>
                        <a:pt x="591" y="631"/>
                      </a:lnTo>
                      <a:lnTo>
                        <a:pt x="491" y="683"/>
                      </a:lnTo>
                      <a:lnTo>
                        <a:pt x="494" y="688"/>
                      </a:lnTo>
                      <a:lnTo>
                        <a:pt x="489" y="686"/>
                      </a:lnTo>
                      <a:lnTo>
                        <a:pt x="489" y="690"/>
                      </a:lnTo>
                      <a:lnTo>
                        <a:pt x="479" y="685"/>
                      </a:lnTo>
                      <a:lnTo>
                        <a:pt x="481" y="685"/>
                      </a:lnTo>
                      <a:lnTo>
                        <a:pt x="472" y="679"/>
                      </a:lnTo>
                      <a:lnTo>
                        <a:pt x="471" y="674"/>
                      </a:lnTo>
                      <a:lnTo>
                        <a:pt x="451" y="725"/>
                      </a:lnTo>
                      <a:lnTo>
                        <a:pt x="449" y="721"/>
                      </a:lnTo>
                      <a:lnTo>
                        <a:pt x="441" y="733"/>
                      </a:lnTo>
                      <a:lnTo>
                        <a:pt x="429" y="742"/>
                      </a:lnTo>
                      <a:lnTo>
                        <a:pt x="417" y="738"/>
                      </a:lnTo>
                      <a:lnTo>
                        <a:pt x="414" y="742"/>
                      </a:lnTo>
                      <a:lnTo>
                        <a:pt x="416" y="745"/>
                      </a:lnTo>
                      <a:lnTo>
                        <a:pt x="417" y="733"/>
                      </a:lnTo>
                      <a:lnTo>
                        <a:pt x="407" y="732"/>
                      </a:lnTo>
                      <a:lnTo>
                        <a:pt x="399" y="750"/>
                      </a:lnTo>
                      <a:lnTo>
                        <a:pt x="372" y="762"/>
                      </a:lnTo>
                      <a:lnTo>
                        <a:pt x="367" y="780"/>
                      </a:lnTo>
                      <a:lnTo>
                        <a:pt x="377" y="792"/>
                      </a:lnTo>
                      <a:lnTo>
                        <a:pt x="367" y="790"/>
                      </a:lnTo>
                      <a:lnTo>
                        <a:pt x="365" y="802"/>
                      </a:lnTo>
                      <a:lnTo>
                        <a:pt x="369" y="807"/>
                      </a:lnTo>
                      <a:lnTo>
                        <a:pt x="360" y="806"/>
                      </a:lnTo>
                      <a:lnTo>
                        <a:pt x="365" y="809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2" name="Freeform 471"/>
                <p:cNvSpPr>
                  <a:spLocks/>
                </p:cNvSpPr>
                <p:nvPr/>
              </p:nvSpPr>
              <p:spPr bwMode="auto">
                <a:xfrm>
                  <a:off x="2789656" y="1792443"/>
                  <a:ext cx="478708" cy="458806"/>
                </a:xfrm>
                <a:custGeom>
                  <a:avLst/>
                  <a:gdLst/>
                  <a:ahLst/>
                  <a:cxnLst>
                    <a:cxn ang="0">
                      <a:pos x="84" y="351"/>
                    </a:cxn>
                    <a:cxn ang="0">
                      <a:pos x="110" y="346"/>
                    </a:cxn>
                    <a:cxn ang="0">
                      <a:pos x="152" y="339"/>
                    </a:cxn>
                    <a:cxn ang="0">
                      <a:pos x="162" y="323"/>
                    </a:cxn>
                    <a:cxn ang="0">
                      <a:pos x="139" y="314"/>
                    </a:cxn>
                    <a:cxn ang="0">
                      <a:pos x="201" y="265"/>
                    </a:cxn>
                    <a:cxn ang="0">
                      <a:pos x="186" y="240"/>
                    </a:cxn>
                    <a:cxn ang="0">
                      <a:pos x="208" y="228"/>
                    </a:cxn>
                    <a:cxn ang="0">
                      <a:pos x="246" y="193"/>
                    </a:cxn>
                    <a:cxn ang="0">
                      <a:pos x="253" y="181"/>
                    </a:cxn>
                    <a:cxn ang="0">
                      <a:pos x="255" y="161"/>
                    </a:cxn>
                    <a:cxn ang="0">
                      <a:pos x="328" y="96"/>
                    </a:cxn>
                    <a:cxn ang="0">
                      <a:pos x="298" y="97"/>
                    </a:cxn>
                    <a:cxn ang="0">
                      <a:pos x="368" y="45"/>
                    </a:cxn>
                    <a:cxn ang="0">
                      <a:pos x="317" y="17"/>
                    </a:cxn>
                    <a:cxn ang="0">
                      <a:pos x="301" y="0"/>
                    </a:cxn>
                    <a:cxn ang="0">
                      <a:pos x="139" y="20"/>
                    </a:cxn>
                    <a:cxn ang="0">
                      <a:pos x="126" y="35"/>
                    </a:cxn>
                    <a:cxn ang="0">
                      <a:pos x="100" y="39"/>
                    </a:cxn>
                    <a:cxn ang="0">
                      <a:pos x="94" y="52"/>
                    </a:cxn>
                    <a:cxn ang="0">
                      <a:pos x="62" y="40"/>
                    </a:cxn>
                    <a:cxn ang="0">
                      <a:pos x="69" y="67"/>
                    </a:cxn>
                    <a:cxn ang="0">
                      <a:pos x="28" y="77"/>
                    </a:cxn>
                    <a:cxn ang="0">
                      <a:pos x="23" y="81"/>
                    </a:cxn>
                    <a:cxn ang="0">
                      <a:pos x="27" y="92"/>
                    </a:cxn>
                    <a:cxn ang="0">
                      <a:pos x="43" y="94"/>
                    </a:cxn>
                    <a:cxn ang="0">
                      <a:pos x="35" y="114"/>
                    </a:cxn>
                    <a:cxn ang="0">
                      <a:pos x="62" y="129"/>
                    </a:cxn>
                    <a:cxn ang="0">
                      <a:pos x="75" y="128"/>
                    </a:cxn>
                    <a:cxn ang="0">
                      <a:pos x="79" y="153"/>
                    </a:cxn>
                    <a:cxn ang="0">
                      <a:pos x="95" y="143"/>
                    </a:cxn>
                    <a:cxn ang="0">
                      <a:pos x="114" y="134"/>
                    </a:cxn>
                    <a:cxn ang="0">
                      <a:pos x="100" y="160"/>
                    </a:cxn>
                    <a:cxn ang="0">
                      <a:pos x="169" y="101"/>
                    </a:cxn>
                    <a:cxn ang="0">
                      <a:pos x="100" y="168"/>
                    </a:cxn>
                    <a:cxn ang="0">
                      <a:pos x="62" y="170"/>
                    </a:cxn>
                    <a:cxn ang="0">
                      <a:pos x="82" y="230"/>
                    </a:cxn>
                    <a:cxn ang="0">
                      <a:pos x="52" y="276"/>
                    </a:cxn>
                    <a:cxn ang="0">
                      <a:pos x="70" y="276"/>
                    </a:cxn>
                    <a:cxn ang="0">
                      <a:pos x="80" y="279"/>
                    </a:cxn>
                    <a:cxn ang="0">
                      <a:pos x="80" y="296"/>
                    </a:cxn>
                    <a:cxn ang="0">
                      <a:pos x="82" y="299"/>
                    </a:cxn>
                    <a:cxn ang="0">
                      <a:pos x="87" y="309"/>
                    </a:cxn>
                    <a:cxn ang="0">
                      <a:pos x="52" y="311"/>
                    </a:cxn>
                    <a:cxn ang="0">
                      <a:pos x="33" y="339"/>
                    </a:cxn>
                    <a:cxn ang="0">
                      <a:pos x="35" y="331"/>
                    </a:cxn>
                    <a:cxn ang="0">
                      <a:pos x="47" y="339"/>
                    </a:cxn>
                    <a:cxn ang="0">
                      <a:pos x="59" y="348"/>
                    </a:cxn>
                  </a:cxnLst>
                  <a:rect l="0" t="0" r="r" b="b"/>
                  <a:pathLst>
                    <a:path w="368" h="351">
                      <a:moveTo>
                        <a:pt x="59" y="348"/>
                      </a:moveTo>
                      <a:lnTo>
                        <a:pt x="84" y="351"/>
                      </a:lnTo>
                      <a:lnTo>
                        <a:pt x="77" y="339"/>
                      </a:lnTo>
                      <a:lnTo>
                        <a:pt x="110" y="346"/>
                      </a:lnTo>
                      <a:lnTo>
                        <a:pt x="109" y="334"/>
                      </a:lnTo>
                      <a:lnTo>
                        <a:pt x="152" y="339"/>
                      </a:lnTo>
                      <a:lnTo>
                        <a:pt x="154" y="344"/>
                      </a:lnTo>
                      <a:lnTo>
                        <a:pt x="162" y="323"/>
                      </a:lnTo>
                      <a:lnTo>
                        <a:pt x="136" y="319"/>
                      </a:lnTo>
                      <a:lnTo>
                        <a:pt x="139" y="314"/>
                      </a:lnTo>
                      <a:lnTo>
                        <a:pt x="126" y="311"/>
                      </a:lnTo>
                      <a:lnTo>
                        <a:pt x="201" y="265"/>
                      </a:lnTo>
                      <a:lnTo>
                        <a:pt x="184" y="259"/>
                      </a:lnTo>
                      <a:lnTo>
                        <a:pt x="186" y="240"/>
                      </a:lnTo>
                      <a:lnTo>
                        <a:pt x="191" y="235"/>
                      </a:lnTo>
                      <a:lnTo>
                        <a:pt x="208" y="228"/>
                      </a:lnTo>
                      <a:lnTo>
                        <a:pt x="172" y="222"/>
                      </a:lnTo>
                      <a:lnTo>
                        <a:pt x="246" y="193"/>
                      </a:lnTo>
                      <a:lnTo>
                        <a:pt x="241" y="191"/>
                      </a:lnTo>
                      <a:lnTo>
                        <a:pt x="253" y="181"/>
                      </a:lnTo>
                      <a:lnTo>
                        <a:pt x="229" y="183"/>
                      </a:lnTo>
                      <a:lnTo>
                        <a:pt x="255" y="161"/>
                      </a:lnTo>
                      <a:lnTo>
                        <a:pt x="255" y="168"/>
                      </a:lnTo>
                      <a:lnTo>
                        <a:pt x="328" y="96"/>
                      </a:lnTo>
                      <a:lnTo>
                        <a:pt x="260" y="126"/>
                      </a:lnTo>
                      <a:lnTo>
                        <a:pt x="298" y="97"/>
                      </a:lnTo>
                      <a:lnTo>
                        <a:pt x="273" y="99"/>
                      </a:lnTo>
                      <a:lnTo>
                        <a:pt x="368" y="45"/>
                      </a:lnTo>
                      <a:lnTo>
                        <a:pt x="323" y="3"/>
                      </a:lnTo>
                      <a:lnTo>
                        <a:pt x="317" y="17"/>
                      </a:lnTo>
                      <a:lnTo>
                        <a:pt x="273" y="25"/>
                      </a:lnTo>
                      <a:lnTo>
                        <a:pt x="301" y="0"/>
                      </a:lnTo>
                      <a:lnTo>
                        <a:pt x="131" y="2"/>
                      </a:lnTo>
                      <a:lnTo>
                        <a:pt x="139" y="20"/>
                      </a:lnTo>
                      <a:lnTo>
                        <a:pt x="112" y="13"/>
                      </a:lnTo>
                      <a:lnTo>
                        <a:pt x="126" y="35"/>
                      </a:lnTo>
                      <a:lnTo>
                        <a:pt x="110" y="35"/>
                      </a:lnTo>
                      <a:lnTo>
                        <a:pt x="100" y="39"/>
                      </a:lnTo>
                      <a:lnTo>
                        <a:pt x="122" y="64"/>
                      </a:lnTo>
                      <a:lnTo>
                        <a:pt x="94" y="52"/>
                      </a:lnTo>
                      <a:lnTo>
                        <a:pt x="102" y="62"/>
                      </a:lnTo>
                      <a:lnTo>
                        <a:pt x="62" y="40"/>
                      </a:lnTo>
                      <a:lnTo>
                        <a:pt x="52" y="57"/>
                      </a:lnTo>
                      <a:lnTo>
                        <a:pt x="69" y="67"/>
                      </a:lnTo>
                      <a:lnTo>
                        <a:pt x="69" y="74"/>
                      </a:lnTo>
                      <a:lnTo>
                        <a:pt x="28" y="77"/>
                      </a:lnTo>
                      <a:lnTo>
                        <a:pt x="23" y="72"/>
                      </a:lnTo>
                      <a:lnTo>
                        <a:pt x="23" y="81"/>
                      </a:lnTo>
                      <a:lnTo>
                        <a:pt x="0" y="94"/>
                      </a:lnTo>
                      <a:lnTo>
                        <a:pt x="27" y="92"/>
                      </a:lnTo>
                      <a:lnTo>
                        <a:pt x="15" y="107"/>
                      </a:lnTo>
                      <a:lnTo>
                        <a:pt x="43" y="94"/>
                      </a:lnTo>
                      <a:lnTo>
                        <a:pt x="23" y="109"/>
                      </a:lnTo>
                      <a:lnTo>
                        <a:pt x="35" y="114"/>
                      </a:lnTo>
                      <a:lnTo>
                        <a:pt x="22" y="124"/>
                      </a:lnTo>
                      <a:lnTo>
                        <a:pt x="62" y="129"/>
                      </a:lnTo>
                      <a:lnTo>
                        <a:pt x="28" y="136"/>
                      </a:lnTo>
                      <a:lnTo>
                        <a:pt x="75" y="128"/>
                      </a:lnTo>
                      <a:lnTo>
                        <a:pt x="67" y="156"/>
                      </a:lnTo>
                      <a:lnTo>
                        <a:pt x="79" y="153"/>
                      </a:lnTo>
                      <a:lnTo>
                        <a:pt x="77" y="158"/>
                      </a:lnTo>
                      <a:lnTo>
                        <a:pt x="95" y="143"/>
                      </a:lnTo>
                      <a:lnTo>
                        <a:pt x="94" y="151"/>
                      </a:lnTo>
                      <a:lnTo>
                        <a:pt x="114" y="134"/>
                      </a:lnTo>
                      <a:lnTo>
                        <a:pt x="117" y="141"/>
                      </a:lnTo>
                      <a:lnTo>
                        <a:pt x="100" y="160"/>
                      </a:lnTo>
                      <a:lnTo>
                        <a:pt x="139" y="118"/>
                      </a:lnTo>
                      <a:lnTo>
                        <a:pt x="169" y="101"/>
                      </a:lnTo>
                      <a:lnTo>
                        <a:pt x="183" y="139"/>
                      </a:lnTo>
                      <a:lnTo>
                        <a:pt x="100" y="168"/>
                      </a:lnTo>
                      <a:lnTo>
                        <a:pt x="141" y="202"/>
                      </a:lnTo>
                      <a:lnTo>
                        <a:pt x="62" y="170"/>
                      </a:lnTo>
                      <a:lnTo>
                        <a:pt x="92" y="223"/>
                      </a:lnTo>
                      <a:lnTo>
                        <a:pt x="82" y="230"/>
                      </a:lnTo>
                      <a:lnTo>
                        <a:pt x="112" y="255"/>
                      </a:lnTo>
                      <a:lnTo>
                        <a:pt x="52" y="276"/>
                      </a:lnTo>
                      <a:lnTo>
                        <a:pt x="69" y="264"/>
                      </a:lnTo>
                      <a:lnTo>
                        <a:pt x="70" y="276"/>
                      </a:lnTo>
                      <a:lnTo>
                        <a:pt x="84" y="254"/>
                      </a:lnTo>
                      <a:lnTo>
                        <a:pt x="80" y="279"/>
                      </a:lnTo>
                      <a:lnTo>
                        <a:pt x="70" y="284"/>
                      </a:lnTo>
                      <a:lnTo>
                        <a:pt x="80" y="296"/>
                      </a:lnTo>
                      <a:lnTo>
                        <a:pt x="84" y="291"/>
                      </a:lnTo>
                      <a:lnTo>
                        <a:pt x="82" y="299"/>
                      </a:lnTo>
                      <a:lnTo>
                        <a:pt x="112" y="279"/>
                      </a:lnTo>
                      <a:lnTo>
                        <a:pt x="87" y="309"/>
                      </a:lnTo>
                      <a:lnTo>
                        <a:pt x="38" y="289"/>
                      </a:lnTo>
                      <a:lnTo>
                        <a:pt x="52" y="311"/>
                      </a:lnTo>
                      <a:lnTo>
                        <a:pt x="55" y="311"/>
                      </a:lnTo>
                      <a:lnTo>
                        <a:pt x="33" y="339"/>
                      </a:lnTo>
                      <a:lnTo>
                        <a:pt x="33" y="344"/>
                      </a:lnTo>
                      <a:lnTo>
                        <a:pt x="35" y="331"/>
                      </a:lnTo>
                      <a:lnTo>
                        <a:pt x="45" y="348"/>
                      </a:lnTo>
                      <a:lnTo>
                        <a:pt x="47" y="339"/>
                      </a:lnTo>
                      <a:lnTo>
                        <a:pt x="59" y="338"/>
                      </a:lnTo>
                      <a:lnTo>
                        <a:pt x="59" y="348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3" name="Freeform 472"/>
                <p:cNvSpPr>
                  <a:spLocks/>
                </p:cNvSpPr>
                <p:nvPr/>
              </p:nvSpPr>
              <p:spPr bwMode="auto">
                <a:xfrm>
                  <a:off x="2718688" y="1937123"/>
                  <a:ext cx="162580" cy="216369"/>
                </a:xfrm>
                <a:custGeom>
                  <a:avLst/>
                  <a:gdLst/>
                  <a:ahLst/>
                  <a:cxnLst>
                    <a:cxn ang="0">
                      <a:pos x="11" y="42"/>
                    </a:cxn>
                    <a:cxn ang="0">
                      <a:pos x="31" y="45"/>
                    </a:cxn>
                    <a:cxn ang="0">
                      <a:pos x="18" y="17"/>
                    </a:cxn>
                    <a:cxn ang="0">
                      <a:pos x="43" y="10"/>
                    </a:cxn>
                    <a:cxn ang="0">
                      <a:pos x="20" y="0"/>
                    </a:cxn>
                    <a:cxn ang="0">
                      <a:pos x="97" y="67"/>
                    </a:cxn>
                    <a:cxn ang="0">
                      <a:pos x="93" y="50"/>
                    </a:cxn>
                    <a:cxn ang="0">
                      <a:pos x="120" y="99"/>
                    </a:cxn>
                    <a:cxn ang="0">
                      <a:pos x="125" y="92"/>
                    </a:cxn>
                    <a:cxn ang="0">
                      <a:pos x="102" y="139"/>
                    </a:cxn>
                    <a:cxn ang="0">
                      <a:pos x="97" y="119"/>
                    </a:cxn>
                    <a:cxn ang="0">
                      <a:pos x="97" y="149"/>
                    </a:cxn>
                    <a:cxn ang="0">
                      <a:pos x="88" y="141"/>
                    </a:cxn>
                    <a:cxn ang="0">
                      <a:pos x="90" y="163"/>
                    </a:cxn>
                    <a:cxn ang="0">
                      <a:pos x="73" y="143"/>
                    </a:cxn>
                    <a:cxn ang="0">
                      <a:pos x="82" y="165"/>
                    </a:cxn>
                    <a:cxn ang="0">
                      <a:pos x="67" y="158"/>
                    </a:cxn>
                    <a:cxn ang="0">
                      <a:pos x="73" y="165"/>
                    </a:cxn>
                    <a:cxn ang="0">
                      <a:pos x="40" y="148"/>
                    </a:cxn>
                    <a:cxn ang="0">
                      <a:pos x="55" y="146"/>
                    </a:cxn>
                    <a:cxn ang="0">
                      <a:pos x="30" y="124"/>
                    </a:cxn>
                    <a:cxn ang="0">
                      <a:pos x="40" y="101"/>
                    </a:cxn>
                    <a:cxn ang="0">
                      <a:pos x="30" y="109"/>
                    </a:cxn>
                    <a:cxn ang="0">
                      <a:pos x="33" y="104"/>
                    </a:cxn>
                    <a:cxn ang="0">
                      <a:pos x="28" y="89"/>
                    </a:cxn>
                    <a:cxn ang="0">
                      <a:pos x="0" y="65"/>
                    </a:cxn>
                    <a:cxn ang="0">
                      <a:pos x="25" y="75"/>
                    </a:cxn>
                    <a:cxn ang="0">
                      <a:pos x="31" y="65"/>
                    </a:cxn>
                    <a:cxn ang="0">
                      <a:pos x="0" y="54"/>
                    </a:cxn>
                    <a:cxn ang="0">
                      <a:pos x="16" y="54"/>
                    </a:cxn>
                    <a:cxn ang="0">
                      <a:pos x="11" y="42"/>
                    </a:cxn>
                  </a:cxnLst>
                  <a:rect l="0" t="0" r="r" b="b"/>
                  <a:pathLst>
                    <a:path w="125" h="165">
                      <a:moveTo>
                        <a:pt x="11" y="42"/>
                      </a:moveTo>
                      <a:lnTo>
                        <a:pt x="31" y="45"/>
                      </a:lnTo>
                      <a:lnTo>
                        <a:pt x="18" y="17"/>
                      </a:lnTo>
                      <a:lnTo>
                        <a:pt x="43" y="10"/>
                      </a:lnTo>
                      <a:lnTo>
                        <a:pt x="20" y="0"/>
                      </a:lnTo>
                      <a:lnTo>
                        <a:pt x="97" y="67"/>
                      </a:lnTo>
                      <a:lnTo>
                        <a:pt x="93" y="50"/>
                      </a:lnTo>
                      <a:lnTo>
                        <a:pt x="120" y="99"/>
                      </a:lnTo>
                      <a:lnTo>
                        <a:pt x="125" y="92"/>
                      </a:lnTo>
                      <a:lnTo>
                        <a:pt x="102" y="139"/>
                      </a:lnTo>
                      <a:lnTo>
                        <a:pt x="97" y="119"/>
                      </a:lnTo>
                      <a:lnTo>
                        <a:pt x="97" y="149"/>
                      </a:lnTo>
                      <a:lnTo>
                        <a:pt x="88" y="141"/>
                      </a:lnTo>
                      <a:lnTo>
                        <a:pt x="90" y="163"/>
                      </a:lnTo>
                      <a:lnTo>
                        <a:pt x="73" y="143"/>
                      </a:lnTo>
                      <a:lnTo>
                        <a:pt x="82" y="165"/>
                      </a:lnTo>
                      <a:lnTo>
                        <a:pt x="67" y="158"/>
                      </a:lnTo>
                      <a:lnTo>
                        <a:pt x="73" y="165"/>
                      </a:lnTo>
                      <a:lnTo>
                        <a:pt x="40" y="148"/>
                      </a:lnTo>
                      <a:lnTo>
                        <a:pt x="55" y="146"/>
                      </a:lnTo>
                      <a:lnTo>
                        <a:pt x="30" y="124"/>
                      </a:lnTo>
                      <a:lnTo>
                        <a:pt x="40" y="101"/>
                      </a:lnTo>
                      <a:lnTo>
                        <a:pt x="30" y="109"/>
                      </a:lnTo>
                      <a:lnTo>
                        <a:pt x="33" y="104"/>
                      </a:lnTo>
                      <a:lnTo>
                        <a:pt x="28" y="89"/>
                      </a:lnTo>
                      <a:lnTo>
                        <a:pt x="0" y="65"/>
                      </a:lnTo>
                      <a:lnTo>
                        <a:pt x="25" y="75"/>
                      </a:lnTo>
                      <a:lnTo>
                        <a:pt x="31" y="65"/>
                      </a:lnTo>
                      <a:lnTo>
                        <a:pt x="0" y="54"/>
                      </a:lnTo>
                      <a:lnTo>
                        <a:pt x="16" y="54"/>
                      </a:lnTo>
                      <a:lnTo>
                        <a:pt x="11" y="42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4" name="Freeform 473"/>
                <p:cNvSpPr>
                  <a:spLocks/>
                </p:cNvSpPr>
                <p:nvPr/>
              </p:nvSpPr>
              <p:spPr bwMode="auto">
                <a:xfrm>
                  <a:off x="2500624" y="2240822"/>
                  <a:ext cx="82580" cy="96454"/>
                </a:xfrm>
                <a:custGeom>
                  <a:avLst/>
                  <a:gdLst/>
                  <a:ahLst/>
                  <a:cxnLst>
                    <a:cxn ang="0">
                      <a:pos x="27" y="74"/>
                    </a:cxn>
                    <a:cxn ang="0">
                      <a:pos x="0" y="35"/>
                    </a:cxn>
                    <a:cxn ang="0">
                      <a:pos x="25" y="38"/>
                    </a:cxn>
                    <a:cxn ang="0">
                      <a:pos x="27" y="27"/>
                    </a:cxn>
                    <a:cxn ang="0">
                      <a:pos x="10" y="15"/>
                    </a:cxn>
                    <a:cxn ang="0">
                      <a:pos x="18" y="17"/>
                    </a:cxn>
                    <a:cxn ang="0">
                      <a:pos x="12" y="7"/>
                    </a:cxn>
                    <a:cxn ang="0">
                      <a:pos x="20" y="0"/>
                    </a:cxn>
                    <a:cxn ang="0">
                      <a:pos x="44" y="37"/>
                    </a:cxn>
                    <a:cxn ang="0">
                      <a:pos x="64" y="42"/>
                    </a:cxn>
                    <a:cxn ang="0">
                      <a:pos x="27" y="74"/>
                    </a:cxn>
                  </a:cxnLst>
                  <a:rect l="0" t="0" r="r" b="b"/>
                  <a:pathLst>
                    <a:path w="64" h="74">
                      <a:moveTo>
                        <a:pt x="27" y="74"/>
                      </a:moveTo>
                      <a:lnTo>
                        <a:pt x="0" y="35"/>
                      </a:lnTo>
                      <a:lnTo>
                        <a:pt x="25" y="38"/>
                      </a:lnTo>
                      <a:lnTo>
                        <a:pt x="27" y="27"/>
                      </a:lnTo>
                      <a:lnTo>
                        <a:pt x="10" y="15"/>
                      </a:lnTo>
                      <a:lnTo>
                        <a:pt x="18" y="17"/>
                      </a:lnTo>
                      <a:lnTo>
                        <a:pt x="12" y="7"/>
                      </a:lnTo>
                      <a:lnTo>
                        <a:pt x="20" y="0"/>
                      </a:lnTo>
                      <a:lnTo>
                        <a:pt x="44" y="37"/>
                      </a:lnTo>
                      <a:lnTo>
                        <a:pt x="64" y="42"/>
                      </a:lnTo>
                      <a:lnTo>
                        <a:pt x="27" y="74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5" name="Freeform 474"/>
                <p:cNvSpPr>
                  <a:spLocks/>
                </p:cNvSpPr>
                <p:nvPr/>
              </p:nvSpPr>
              <p:spPr bwMode="auto">
                <a:xfrm>
                  <a:off x="2612882" y="2179561"/>
                  <a:ext cx="83871" cy="89936"/>
                </a:xfrm>
                <a:custGeom>
                  <a:avLst/>
                  <a:gdLst/>
                  <a:ahLst/>
                  <a:cxnLst>
                    <a:cxn ang="0">
                      <a:pos x="62" y="28"/>
                    </a:cxn>
                    <a:cxn ang="0">
                      <a:pos x="64" y="52"/>
                    </a:cxn>
                    <a:cxn ang="0">
                      <a:pos x="59" y="43"/>
                    </a:cxn>
                    <a:cxn ang="0">
                      <a:pos x="61" y="62"/>
                    </a:cxn>
                    <a:cxn ang="0">
                      <a:pos x="55" y="60"/>
                    </a:cxn>
                    <a:cxn ang="0">
                      <a:pos x="39" y="64"/>
                    </a:cxn>
                    <a:cxn ang="0">
                      <a:pos x="30" y="69"/>
                    </a:cxn>
                    <a:cxn ang="0">
                      <a:pos x="0" y="43"/>
                    </a:cxn>
                    <a:cxn ang="0">
                      <a:pos x="19" y="37"/>
                    </a:cxn>
                    <a:cxn ang="0">
                      <a:pos x="12" y="10"/>
                    </a:cxn>
                    <a:cxn ang="0">
                      <a:pos x="37" y="28"/>
                    </a:cxn>
                    <a:cxn ang="0">
                      <a:pos x="20" y="8"/>
                    </a:cxn>
                    <a:cxn ang="0">
                      <a:pos x="49" y="0"/>
                    </a:cxn>
                    <a:cxn ang="0">
                      <a:pos x="62" y="28"/>
                    </a:cxn>
                  </a:cxnLst>
                  <a:rect l="0" t="0" r="r" b="b"/>
                  <a:pathLst>
                    <a:path w="64" h="69">
                      <a:moveTo>
                        <a:pt x="62" y="28"/>
                      </a:moveTo>
                      <a:lnTo>
                        <a:pt x="64" y="52"/>
                      </a:lnTo>
                      <a:lnTo>
                        <a:pt x="59" y="43"/>
                      </a:lnTo>
                      <a:lnTo>
                        <a:pt x="61" y="62"/>
                      </a:lnTo>
                      <a:lnTo>
                        <a:pt x="55" y="60"/>
                      </a:lnTo>
                      <a:lnTo>
                        <a:pt x="39" y="64"/>
                      </a:lnTo>
                      <a:lnTo>
                        <a:pt x="30" y="69"/>
                      </a:lnTo>
                      <a:lnTo>
                        <a:pt x="0" y="43"/>
                      </a:lnTo>
                      <a:lnTo>
                        <a:pt x="19" y="37"/>
                      </a:lnTo>
                      <a:lnTo>
                        <a:pt x="12" y="10"/>
                      </a:lnTo>
                      <a:lnTo>
                        <a:pt x="37" y="28"/>
                      </a:lnTo>
                      <a:lnTo>
                        <a:pt x="20" y="8"/>
                      </a:lnTo>
                      <a:lnTo>
                        <a:pt x="49" y="0"/>
                      </a:lnTo>
                      <a:lnTo>
                        <a:pt x="62" y="28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6" name="Freeform 475"/>
                <p:cNvSpPr>
                  <a:spLocks/>
                </p:cNvSpPr>
                <p:nvPr/>
              </p:nvSpPr>
              <p:spPr bwMode="auto">
                <a:xfrm>
                  <a:off x="2685140" y="2106569"/>
                  <a:ext cx="50322" cy="54744"/>
                </a:xfrm>
                <a:custGeom>
                  <a:avLst/>
                  <a:gdLst/>
                  <a:ahLst/>
                  <a:cxnLst>
                    <a:cxn ang="0">
                      <a:pos x="39" y="42"/>
                    </a:cxn>
                    <a:cxn ang="0">
                      <a:pos x="0" y="0"/>
                    </a:cxn>
                    <a:cxn ang="0">
                      <a:pos x="39" y="42"/>
                    </a:cxn>
                  </a:cxnLst>
                  <a:rect l="0" t="0" r="r" b="b"/>
                  <a:pathLst>
                    <a:path w="39" h="42">
                      <a:moveTo>
                        <a:pt x="39" y="42"/>
                      </a:moveTo>
                      <a:lnTo>
                        <a:pt x="0" y="0"/>
                      </a:lnTo>
                      <a:lnTo>
                        <a:pt x="39" y="42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7" name="Freeform 476"/>
                <p:cNvSpPr>
                  <a:spLocks/>
                </p:cNvSpPr>
                <p:nvPr/>
              </p:nvSpPr>
              <p:spPr bwMode="auto">
                <a:xfrm>
                  <a:off x="2578043" y="2100052"/>
                  <a:ext cx="87742" cy="66475"/>
                </a:xfrm>
                <a:custGeom>
                  <a:avLst/>
                  <a:gdLst/>
                  <a:ahLst/>
                  <a:cxnLst>
                    <a:cxn ang="0">
                      <a:pos x="61" y="10"/>
                    </a:cxn>
                    <a:cxn ang="0">
                      <a:pos x="67" y="51"/>
                    </a:cxn>
                    <a:cxn ang="0">
                      <a:pos x="0" y="20"/>
                    </a:cxn>
                    <a:cxn ang="0">
                      <a:pos x="19" y="17"/>
                    </a:cxn>
                    <a:cxn ang="0">
                      <a:pos x="12" y="17"/>
                    </a:cxn>
                    <a:cxn ang="0">
                      <a:pos x="19" y="9"/>
                    </a:cxn>
                    <a:cxn ang="0">
                      <a:pos x="9" y="0"/>
                    </a:cxn>
                    <a:cxn ang="0">
                      <a:pos x="0" y="9"/>
                    </a:cxn>
                    <a:cxn ang="0">
                      <a:pos x="22" y="0"/>
                    </a:cxn>
                    <a:cxn ang="0">
                      <a:pos x="61" y="10"/>
                    </a:cxn>
                  </a:cxnLst>
                  <a:rect l="0" t="0" r="r" b="b"/>
                  <a:pathLst>
                    <a:path w="67" h="51">
                      <a:moveTo>
                        <a:pt x="61" y="10"/>
                      </a:moveTo>
                      <a:lnTo>
                        <a:pt x="67" y="51"/>
                      </a:lnTo>
                      <a:lnTo>
                        <a:pt x="0" y="20"/>
                      </a:lnTo>
                      <a:lnTo>
                        <a:pt x="19" y="17"/>
                      </a:lnTo>
                      <a:lnTo>
                        <a:pt x="12" y="17"/>
                      </a:lnTo>
                      <a:lnTo>
                        <a:pt x="19" y="9"/>
                      </a:lnTo>
                      <a:lnTo>
                        <a:pt x="9" y="0"/>
                      </a:lnTo>
                      <a:lnTo>
                        <a:pt x="0" y="9"/>
                      </a:lnTo>
                      <a:lnTo>
                        <a:pt x="22" y="0"/>
                      </a:lnTo>
                      <a:lnTo>
                        <a:pt x="61" y="10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8" name="Freeform 477"/>
                <p:cNvSpPr>
                  <a:spLocks/>
                </p:cNvSpPr>
                <p:nvPr/>
              </p:nvSpPr>
              <p:spPr bwMode="auto">
                <a:xfrm>
                  <a:off x="2563850" y="2173044"/>
                  <a:ext cx="23226" cy="29979"/>
                </a:xfrm>
                <a:custGeom>
                  <a:avLst/>
                  <a:gdLst/>
                  <a:ahLst/>
                  <a:cxnLst>
                    <a:cxn ang="0">
                      <a:pos x="11" y="6"/>
                    </a:cxn>
                    <a:cxn ang="0">
                      <a:pos x="18" y="23"/>
                    </a:cxn>
                    <a:cxn ang="0">
                      <a:pos x="0" y="0"/>
                    </a:cxn>
                    <a:cxn ang="0">
                      <a:pos x="11" y="6"/>
                    </a:cxn>
                  </a:cxnLst>
                  <a:rect l="0" t="0" r="r" b="b"/>
                  <a:pathLst>
                    <a:path w="18" h="23">
                      <a:moveTo>
                        <a:pt x="11" y="6"/>
                      </a:moveTo>
                      <a:lnTo>
                        <a:pt x="18" y="23"/>
                      </a:lnTo>
                      <a:lnTo>
                        <a:pt x="0" y="0"/>
                      </a:lnTo>
                      <a:lnTo>
                        <a:pt x="11" y="6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9" name="Freeform 478"/>
                <p:cNvSpPr>
                  <a:spLocks/>
                </p:cNvSpPr>
                <p:nvPr/>
              </p:nvSpPr>
              <p:spPr bwMode="auto">
                <a:xfrm>
                  <a:off x="2378044" y="2214753"/>
                  <a:ext cx="174193" cy="123826"/>
                </a:xfrm>
                <a:custGeom>
                  <a:avLst/>
                  <a:gdLst/>
                  <a:ahLst/>
                  <a:cxnLst>
                    <a:cxn ang="0">
                      <a:pos x="92" y="15"/>
                    </a:cxn>
                    <a:cxn ang="0">
                      <a:pos x="107" y="0"/>
                    </a:cxn>
                    <a:cxn ang="0">
                      <a:pos x="118" y="45"/>
                    </a:cxn>
                    <a:cxn ang="0">
                      <a:pos x="131" y="48"/>
                    </a:cxn>
                    <a:cxn ang="0">
                      <a:pos x="134" y="33"/>
                    </a:cxn>
                    <a:cxn ang="0">
                      <a:pos x="109" y="72"/>
                    </a:cxn>
                    <a:cxn ang="0">
                      <a:pos x="49" y="95"/>
                    </a:cxn>
                    <a:cxn ang="0">
                      <a:pos x="81" y="65"/>
                    </a:cxn>
                    <a:cxn ang="0">
                      <a:pos x="45" y="75"/>
                    </a:cxn>
                    <a:cxn ang="0">
                      <a:pos x="52" y="58"/>
                    </a:cxn>
                    <a:cxn ang="0">
                      <a:pos x="37" y="63"/>
                    </a:cxn>
                    <a:cxn ang="0">
                      <a:pos x="0" y="67"/>
                    </a:cxn>
                    <a:cxn ang="0">
                      <a:pos x="30" y="47"/>
                    </a:cxn>
                    <a:cxn ang="0">
                      <a:pos x="5" y="53"/>
                    </a:cxn>
                    <a:cxn ang="0">
                      <a:pos x="104" y="53"/>
                    </a:cxn>
                    <a:cxn ang="0">
                      <a:pos x="92" y="15"/>
                    </a:cxn>
                  </a:cxnLst>
                  <a:rect l="0" t="0" r="r" b="b"/>
                  <a:pathLst>
                    <a:path w="134" h="95">
                      <a:moveTo>
                        <a:pt x="92" y="15"/>
                      </a:moveTo>
                      <a:lnTo>
                        <a:pt x="107" y="0"/>
                      </a:lnTo>
                      <a:lnTo>
                        <a:pt x="118" y="45"/>
                      </a:lnTo>
                      <a:lnTo>
                        <a:pt x="131" y="48"/>
                      </a:lnTo>
                      <a:lnTo>
                        <a:pt x="134" y="33"/>
                      </a:lnTo>
                      <a:lnTo>
                        <a:pt x="109" y="72"/>
                      </a:lnTo>
                      <a:lnTo>
                        <a:pt x="49" y="95"/>
                      </a:lnTo>
                      <a:lnTo>
                        <a:pt x="81" y="65"/>
                      </a:lnTo>
                      <a:lnTo>
                        <a:pt x="45" y="75"/>
                      </a:lnTo>
                      <a:lnTo>
                        <a:pt x="52" y="58"/>
                      </a:lnTo>
                      <a:lnTo>
                        <a:pt x="37" y="63"/>
                      </a:lnTo>
                      <a:lnTo>
                        <a:pt x="0" y="67"/>
                      </a:lnTo>
                      <a:lnTo>
                        <a:pt x="30" y="47"/>
                      </a:lnTo>
                      <a:lnTo>
                        <a:pt x="5" y="53"/>
                      </a:lnTo>
                      <a:lnTo>
                        <a:pt x="104" y="53"/>
                      </a:lnTo>
                      <a:lnTo>
                        <a:pt x="92" y="15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0" name="Freeform 479"/>
                <p:cNvSpPr>
                  <a:spLocks/>
                </p:cNvSpPr>
                <p:nvPr/>
              </p:nvSpPr>
              <p:spPr bwMode="auto">
                <a:xfrm>
                  <a:off x="2295464" y="2187381"/>
                  <a:ext cx="91613" cy="83419"/>
                </a:xfrm>
                <a:custGeom>
                  <a:avLst/>
                  <a:gdLst/>
                  <a:ahLst/>
                  <a:cxnLst>
                    <a:cxn ang="0">
                      <a:pos x="33" y="19"/>
                    </a:cxn>
                    <a:cxn ang="0">
                      <a:pos x="58" y="4"/>
                    </a:cxn>
                    <a:cxn ang="0">
                      <a:pos x="58" y="9"/>
                    </a:cxn>
                    <a:cxn ang="0">
                      <a:pos x="70" y="5"/>
                    </a:cxn>
                    <a:cxn ang="0">
                      <a:pos x="67" y="0"/>
                    </a:cxn>
                    <a:cxn ang="0">
                      <a:pos x="60" y="44"/>
                    </a:cxn>
                    <a:cxn ang="0">
                      <a:pos x="60" y="27"/>
                    </a:cxn>
                    <a:cxn ang="0">
                      <a:pos x="30" y="64"/>
                    </a:cxn>
                    <a:cxn ang="0">
                      <a:pos x="25" y="49"/>
                    </a:cxn>
                    <a:cxn ang="0">
                      <a:pos x="5" y="59"/>
                    </a:cxn>
                    <a:cxn ang="0">
                      <a:pos x="5" y="51"/>
                    </a:cxn>
                    <a:cxn ang="0">
                      <a:pos x="0" y="54"/>
                    </a:cxn>
                    <a:cxn ang="0">
                      <a:pos x="33" y="19"/>
                    </a:cxn>
                  </a:cxnLst>
                  <a:rect l="0" t="0" r="r" b="b"/>
                  <a:pathLst>
                    <a:path w="70" h="64">
                      <a:moveTo>
                        <a:pt x="33" y="19"/>
                      </a:moveTo>
                      <a:lnTo>
                        <a:pt x="58" y="4"/>
                      </a:lnTo>
                      <a:lnTo>
                        <a:pt x="58" y="9"/>
                      </a:lnTo>
                      <a:lnTo>
                        <a:pt x="70" y="5"/>
                      </a:lnTo>
                      <a:lnTo>
                        <a:pt x="67" y="0"/>
                      </a:lnTo>
                      <a:lnTo>
                        <a:pt x="60" y="44"/>
                      </a:lnTo>
                      <a:lnTo>
                        <a:pt x="60" y="27"/>
                      </a:lnTo>
                      <a:lnTo>
                        <a:pt x="30" y="64"/>
                      </a:lnTo>
                      <a:lnTo>
                        <a:pt x="25" y="49"/>
                      </a:lnTo>
                      <a:lnTo>
                        <a:pt x="5" y="59"/>
                      </a:lnTo>
                      <a:lnTo>
                        <a:pt x="5" y="51"/>
                      </a:lnTo>
                      <a:lnTo>
                        <a:pt x="0" y="54"/>
                      </a:lnTo>
                      <a:lnTo>
                        <a:pt x="33" y="19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1" name="Freeform 480"/>
                <p:cNvSpPr>
                  <a:spLocks/>
                </p:cNvSpPr>
                <p:nvPr/>
              </p:nvSpPr>
              <p:spPr bwMode="auto">
                <a:xfrm>
                  <a:off x="2464495" y="2154796"/>
                  <a:ext cx="36129" cy="1564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" y="2"/>
                    </a:cxn>
                    <a:cxn ang="0">
                      <a:pos x="7" y="10"/>
                    </a:cxn>
                    <a:cxn ang="0">
                      <a:pos x="22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7" h="12">
                      <a:moveTo>
                        <a:pt x="0" y="0"/>
                      </a:moveTo>
                      <a:lnTo>
                        <a:pt x="27" y="2"/>
                      </a:lnTo>
                      <a:lnTo>
                        <a:pt x="7" y="10"/>
                      </a:lnTo>
                      <a:lnTo>
                        <a:pt x="22" y="12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2" name="Freeform 481"/>
                <p:cNvSpPr>
                  <a:spLocks/>
                </p:cNvSpPr>
                <p:nvPr/>
              </p:nvSpPr>
              <p:spPr bwMode="auto">
                <a:xfrm>
                  <a:off x="2443850" y="2119603"/>
                  <a:ext cx="60645" cy="19551"/>
                </a:xfrm>
                <a:custGeom>
                  <a:avLst/>
                  <a:gdLst/>
                  <a:ahLst/>
                  <a:cxnLst>
                    <a:cxn ang="0">
                      <a:pos x="41" y="0"/>
                    </a:cxn>
                    <a:cxn ang="0">
                      <a:pos x="46" y="14"/>
                    </a:cxn>
                    <a:cxn ang="0">
                      <a:pos x="0" y="15"/>
                    </a:cxn>
                    <a:cxn ang="0">
                      <a:pos x="41" y="0"/>
                    </a:cxn>
                  </a:cxnLst>
                  <a:rect l="0" t="0" r="r" b="b"/>
                  <a:pathLst>
                    <a:path w="46" h="15">
                      <a:moveTo>
                        <a:pt x="41" y="0"/>
                      </a:moveTo>
                      <a:lnTo>
                        <a:pt x="46" y="14"/>
                      </a:lnTo>
                      <a:lnTo>
                        <a:pt x="0" y="15"/>
                      </a:lnTo>
                      <a:lnTo>
                        <a:pt x="41" y="0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3" name="Freeform 482"/>
                <p:cNvSpPr>
                  <a:spLocks/>
                </p:cNvSpPr>
                <p:nvPr/>
              </p:nvSpPr>
              <p:spPr bwMode="auto">
                <a:xfrm>
                  <a:off x="2672237" y="2028363"/>
                  <a:ext cx="11613" cy="299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" y="2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" h="23">
                      <a:moveTo>
                        <a:pt x="0" y="0"/>
                      </a:moveTo>
                      <a:lnTo>
                        <a:pt x="9" y="2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4" name="Freeform 483"/>
                <p:cNvSpPr>
                  <a:spLocks/>
                </p:cNvSpPr>
                <p:nvPr/>
              </p:nvSpPr>
              <p:spPr bwMode="auto">
                <a:xfrm>
                  <a:off x="2719978" y="2173044"/>
                  <a:ext cx="15484" cy="782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0" y="6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0" y="6"/>
                      </a:lnTo>
                      <a:lnTo>
                        <a:pt x="12" y="0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5" name="Freeform 484"/>
                <p:cNvSpPr>
                  <a:spLocks/>
                </p:cNvSpPr>
                <p:nvPr/>
              </p:nvSpPr>
              <p:spPr bwMode="auto">
                <a:xfrm>
                  <a:off x="2707075" y="2203023"/>
                  <a:ext cx="254193" cy="140770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0" y="4"/>
                    </a:cxn>
                    <a:cxn ang="0">
                      <a:pos x="7" y="12"/>
                    </a:cxn>
                    <a:cxn ang="0">
                      <a:pos x="0" y="9"/>
                    </a:cxn>
                    <a:cxn ang="0">
                      <a:pos x="66" y="101"/>
                    </a:cxn>
                    <a:cxn ang="0">
                      <a:pos x="71" y="94"/>
                    </a:cxn>
                    <a:cxn ang="0">
                      <a:pos x="72" y="101"/>
                    </a:cxn>
                    <a:cxn ang="0">
                      <a:pos x="72" y="96"/>
                    </a:cxn>
                    <a:cxn ang="0">
                      <a:pos x="91" y="94"/>
                    </a:cxn>
                    <a:cxn ang="0">
                      <a:pos x="94" y="99"/>
                    </a:cxn>
                    <a:cxn ang="0">
                      <a:pos x="128" y="103"/>
                    </a:cxn>
                    <a:cxn ang="0">
                      <a:pos x="131" y="108"/>
                    </a:cxn>
                    <a:cxn ang="0">
                      <a:pos x="141" y="106"/>
                    </a:cxn>
                    <a:cxn ang="0">
                      <a:pos x="143" y="98"/>
                    </a:cxn>
                    <a:cxn ang="0">
                      <a:pos x="196" y="61"/>
                    </a:cxn>
                    <a:cxn ang="0">
                      <a:pos x="128" y="66"/>
                    </a:cxn>
                    <a:cxn ang="0">
                      <a:pos x="136" y="72"/>
                    </a:cxn>
                    <a:cxn ang="0">
                      <a:pos x="121" y="74"/>
                    </a:cxn>
                    <a:cxn ang="0">
                      <a:pos x="109" y="69"/>
                    </a:cxn>
                    <a:cxn ang="0">
                      <a:pos x="97" y="61"/>
                    </a:cxn>
                    <a:cxn ang="0">
                      <a:pos x="94" y="71"/>
                    </a:cxn>
                    <a:cxn ang="0">
                      <a:pos x="67" y="56"/>
                    </a:cxn>
                    <a:cxn ang="0">
                      <a:pos x="77" y="46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196" h="108">
                      <a:moveTo>
                        <a:pt x="24" y="0"/>
                      </a:moveTo>
                      <a:lnTo>
                        <a:pt x="0" y="4"/>
                      </a:lnTo>
                      <a:lnTo>
                        <a:pt x="7" y="12"/>
                      </a:lnTo>
                      <a:lnTo>
                        <a:pt x="0" y="9"/>
                      </a:lnTo>
                      <a:lnTo>
                        <a:pt x="66" y="101"/>
                      </a:lnTo>
                      <a:lnTo>
                        <a:pt x="71" y="94"/>
                      </a:lnTo>
                      <a:lnTo>
                        <a:pt x="72" y="101"/>
                      </a:lnTo>
                      <a:lnTo>
                        <a:pt x="72" y="96"/>
                      </a:lnTo>
                      <a:lnTo>
                        <a:pt x="91" y="94"/>
                      </a:lnTo>
                      <a:lnTo>
                        <a:pt x="94" y="99"/>
                      </a:lnTo>
                      <a:lnTo>
                        <a:pt x="128" y="103"/>
                      </a:lnTo>
                      <a:lnTo>
                        <a:pt x="131" y="108"/>
                      </a:lnTo>
                      <a:lnTo>
                        <a:pt x="141" y="106"/>
                      </a:lnTo>
                      <a:lnTo>
                        <a:pt x="143" y="98"/>
                      </a:lnTo>
                      <a:lnTo>
                        <a:pt x="196" y="61"/>
                      </a:lnTo>
                      <a:lnTo>
                        <a:pt x="128" y="66"/>
                      </a:lnTo>
                      <a:lnTo>
                        <a:pt x="136" y="72"/>
                      </a:lnTo>
                      <a:lnTo>
                        <a:pt x="121" y="74"/>
                      </a:lnTo>
                      <a:lnTo>
                        <a:pt x="109" y="69"/>
                      </a:lnTo>
                      <a:lnTo>
                        <a:pt x="97" y="61"/>
                      </a:lnTo>
                      <a:lnTo>
                        <a:pt x="94" y="71"/>
                      </a:lnTo>
                      <a:lnTo>
                        <a:pt x="67" y="56"/>
                      </a:lnTo>
                      <a:lnTo>
                        <a:pt x="77" y="46"/>
                      </a:lnTo>
                      <a:lnTo>
                        <a:pt x="24" y="0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6" name="Freeform 485"/>
                <p:cNvSpPr>
                  <a:spLocks/>
                </p:cNvSpPr>
                <p:nvPr/>
              </p:nvSpPr>
              <p:spPr bwMode="auto">
                <a:xfrm>
                  <a:off x="2716108" y="2229091"/>
                  <a:ext cx="41290" cy="54744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32" y="42"/>
                    </a:cxn>
                    <a:cxn ang="0">
                      <a:pos x="0" y="32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32" h="42">
                      <a:moveTo>
                        <a:pt x="15" y="0"/>
                      </a:moveTo>
                      <a:lnTo>
                        <a:pt x="32" y="42"/>
                      </a:lnTo>
                      <a:lnTo>
                        <a:pt x="0" y="32"/>
                      </a:lnTo>
                      <a:lnTo>
                        <a:pt x="15" y="0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7" name="Freeform 486"/>
                <p:cNvSpPr>
                  <a:spLocks/>
                </p:cNvSpPr>
                <p:nvPr/>
              </p:nvSpPr>
              <p:spPr bwMode="auto">
                <a:xfrm>
                  <a:off x="2603850" y="2227788"/>
                  <a:ext cx="73548" cy="100364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56" y="6"/>
                    </a:cxn>
                    <a:cxn ang="0">
                      <a:pos x="0" y="77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56" h="77">
                      <a:moveTo>
                        <a:pt x="2" y="0"/>
                      </a:moveTo>
                      <a:lnTo>
                        <a:pt x="56" y="6"/>
                      </a:lnTo>
                      <a:lnTo>
                        <a:pt x="0" y="77"/>
                      </a:lnTo>
                      <a:lnTo>
                        <a:pt x="2" y="0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8" name="Freeform 487"/>
                <p:cNvSpPr>
                  <a:spLocks/>
                </p:cNvSpPr>
                <p:nvPr/>
              </p:nvSpPr>
              <p:spPr bwMode="auto">
                <a:xfrm>
                  <a:off x="3667072" y="2858646"/>
                  <a:ext cx="181935" cy="106881"/>
                </a:xfrm>
                <a:custGeom>
                  <a:avLst/>
                  <a:gdLst/>
                  <a:ahLst/>
                  <a:cxnLst>
                    <a:cxn ang="0">
                      <a:pos x="59" y="82"/>
                    </a:cxn>
                    <a:cxn ang="0">
                      <a:pos x="24" y="69"/>
                    </a:cxn>
                    <a:cxn ang="0">
                      <a:pos x="35" y="61"/>
                    </a:cxn>
                    <a:cxn ang="0">
                      <a:pos x="30" y="62"/>
                    </a:cxn>
                    <a:cxn ang="0">
                      <a:pos x="35" y="54"/>
                    </a:cxn>
                    <a:cxn ang="0">
                      <a:pos x="8" y="49"/>
                    </a:cxn>
                    <a:cxn ang="0">
                      <a:pos x="35" y="37"/>
                    </a:cxn>
                    <a:cxn ang="0">
                      <a:pos x="27" y="39"/>
                    </a:cxn>
                    <a:cxn ang="0">
                      <a:pos x="35" y="30"/>
                    </a:cxn>
                    <a:cxn ang="0">
                      <a:pos x="0" y="30"/>
                    </a:cxn>
                    <a:cxn ang="0">
                      <a:pos x="5" y="19"/>
                    </a:cxn>
                    <a:cxn ang="0">
                      <a:pos x="17" y="24"/>
                    </a:cxn>
                    <a:cxn ang="0">
                      <a:pos x="10" y="19"/>
                    </a:cxn>
                    <a:cxn ang="0">
                      <a:pos x="13" y="17"/>
                    </a:cxn>
                    <a:cxn ang="0">
                      <a:pos x="8" y="12"/>
                    </a:cxn>
                    <a:cxn ang="0">
                      <a:pos x="12" y="14"/>
                    </a:cxn>
                    <a:cxn ang="0">
                      <a:pos x="12" y="10"/>
                    </a:cxn>
                    <a:cxn ang="0">
                      <a:pos x="13" y="12"/>
                    </a:cxn>
                    <a:cxn ang="0">
                      <a:pos x="12" y="9"/>
                    </a:cxn>
                    <a:cxn ang="0">
                      <a:pos x="25" y="19"/>
                    </a:cxn>
                    <a:cxn ang="0">
                      <a:pos x="25" y="15"/>
                    </a:cxn>
                    <a:cxn ang="0">
                      <a:pos x="27" y="19"/>
                    </a:cxn>
                    <a:cxn ang="0">
                      <a:pos x="22" y="7"/>
                    </a:cxn>
                    <a:cxn ang="0">
                      <a:pos x="27" y="7"/>
                    </a:cxn>
                    <a:cxn ang="0">
                      <a:pos x="19" y="0"/>
                    </a:cxn>
                    <a:cxn ang="0">
                      <a:pos x="42" y="35"/>
                    </a:cxn>
                    <a:cxn ang="0">
                      <a:pos x="49" y="24"/>
                    </a:cxn>
                    <a:cxn ang="0">
                      <a:pos x="52" y="29"/>
                    </a:cxn>
                    <a:cxn ang="0">
                      <a:pos x="54" y="12"/>
                    </a:cxn>
                    <a:cxn ang="0">
                      <a:pos x="64" y="22"/>
                    </a:cxn>
                    <a:cxn ang="0">
                      <a:pos x="74" y="9"/>
                    </a:cxn>
                    <a:cxn ang="0">
                      <a:pos x="82" y="24"/>
                    </a:cxn>
                    <a:cxn ang="0">
                      <a:pos x="79" y="9"/>
                    </a:cxn>
                    <a:cxn ang="0">
                      <a:pos x="102" y="9"/>
                    </a:cxn>
                    <a:cxn ang="0">
                      <a:pos x="101" y="0"/>
                    </a:cxn>
                    <a:cxn ang="0">
                      <a:pos x="126" y="3"/>
                    </a:cxn>
                    <a:cxn ang="0">
                      <a:pos x="119" y="10"/>
                    </a:cxn>
                    <a:cxn ang="0">
                      <a:pos x="132" y="27"/>
                    </a:cxn>
                    <a:cxn ang="0">
                      <a:pos x="132" y="24"/>
                    </a:cxn>
                    <a:cxn ang="0">
                      <a:pos x="136" y="37"/>
                    </a:cxn>
                    <a:cxn ang="0">
                      <a:pos x="139" y="35"/>
                    </a:cxn>
                    <a:cxn ang="0">
                      <a:pos x="126" y="54"/>
                    </a:cxn>
                    <a:cxn ang="0">
                      <a:pos x="131" y="52"/>
                    </a:cxn>
                    <a:cxn ang="0">
                      <a:pos x="59" y="82"/>
                    </a:cxn>
                  </a:cxnLst>
                  <a:rect l="0" t="0" r="r" b="b"/>
                  <a:pathLst>
                    <a:path w="139" h="82">
                      <a:moveTo>
                        <a:pt x="59" y="82"/>
                      </a:moveTo>
                      <a:lnTo>
                        <a:pt x="24" y="69"/>
                      </a:lnTo>
                      <a:lnTo>
                        <a:pt x="35" y="61"/>
                      </a:lnTo>
                      <a:lnTo>
                        <a:pt x="30" y="62"/>
                      </a:lnTo>
                      <a:lnTo>
                        <a:pt x="35" y="54"/>
                      </a:lnTo>
                      <a:lnTo>
                        <a:pt x="8" y="49"/>
                      </a:lnTo>
                      <a:lnTo>
                        <a:pt x="35" y="37"/>
                      </a:lnTo>
                      <a:lnTo>
                        <a:pt x="27" y="39"/>
                      </a:lnTo>
                      <a:lnTo>
                        <a:pt x="35" y="30"/>
                      </a:lnTo>
                      <a:lnTo>
                        <a:pt x="0" y="30"/>
                      </a:lnTo>
                      <a:lnTo>
                        <a:pt x="5" y="19"/>
                      </a:lnTo>
                      <a:lnTo>
                        <a:pt x="17" y="24"/>
                      </a:lnTo>
                      <a:lnTo>
                        <a:pt x="10" y="19"/>
                      </a:lnTo>
                      <a:lnTo>
                        <a:pt x="13" y="17"/>
                      </a:lnTo>
                      <a:lnTo>
                        <a:pt x="8" y="12"/>
                      </a:lnTo>
                      <a:lnTo>
                        <a:pt x="12" y="14"/>
                      </a:lnTo>
                      <a:lnTo>
                        <a:pt x="12" y="10"/>
                      </a:lnTo>
                      <a:lnTo>
                        <a:pt x="13" y="12"/>
                      </a:lnTo>
                      <a:lnTo>
                        <a:pt x="12" y="9"/>
                      </a:lnTo>
                      <a:lnTo>
                        <a:pt x="25" y="19"/>
                      </a:lnTo>
                      <a:lnTo>
                        <a:pt x="25" y="15"/>
                      </a:lnTo>
                      <a:lnTo>
                        <a:pt x="27" y="19"/>
                      </a:lnTo>
                      <a:lnTo>
                        <a:pt x="22" y="7"/>
                      </a:lnTo>
                      <a:lnTo>
                        <a:pt x="27" y="7"/>
                      </a:lnTo>
                      <a:lnTo>
                        <a:pt x="19" y="0"/>
                      </a:lnTo>
                      <a:lnTo>
                        <a:pt x="42" y="35"/>
                      </a:lnTo>
                      <a:lnTo>
                        <a:pt x="49" y="24"/>
                      </a:lnTo>
                      <a:lnTo>
                        <a:pt x="52" y="29"/>
                      </a:lnTo>
                      <a:lnTo>
                        <a:pt x="54" y="12"/>
                      </a:lnTo>
                      <a:lnTo>
                        <a:pt x="64" y="22"/>
                      </a:lnTo>
                      <a:lnTo>
                        <a:pt x="74" y="9"/>
                      </a:lnTo>
                      <a:lnTo>
                        <a:pt x="82" y="24"/>
                      </a:lnTo>
                      <a:lnTo>
                        <a:pt x="79" y="9"/>
                      </a:lnTo>
                      <a:lnTo>
                        <a:pt x="102" y="9"/>
                      </a:lnTo>
                      <a:lnTo>
                        <a:pt x="101" y="0"/>
                      </a:lnTo>
                      <a:lnTo>
                        <a:pt x="126" y="3"/>
                      </a:lnTo>
                      <a:lnTo>
                        <a:pt x="119" y="10"/>
                      </a:lnTo>
                      <a:lnTo>
                        <a:pt x="132" y="27"/>
                      </a:lnTo>
                      <a:lnTo>
                        <a:pt x="132" y="24"/>
                      </a:lnTo>
                      <a:lnTo>
                        <a:pt x="136" y="37"/>
                      </a:lnTo>
                      <a:lnTo>
                        <a:pt x="139" y="35"/>
                      </a:lnTo>
                      <a:lnTo>
                        <a:pt x="126" y="54"/>
                      </a:lnTo>
                      <a:lnTo>
                        <a:pt x="131" y="52"/>
                      </a:lnTo>
                      <a:lnTo>
                        <a:pt x="59" y="82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9" name="Freeform 496"/>
                <p:cNvSpPr>
                  <a:spLocks/>
                </p:cNvSpPr>
                <p:nvPr/>
              </p:nvSpPr>
              <p:spPr bwMode="auto">
                <a:xfrm>
                  <a:off x="2241270" y="2367254"/>
                  <a:ext cx="323870" cy="303698"/>
                </a:xfrm>
                <a:custGeom>
                  <a:avLst/>
                  <a:gdLst/>
                  <a:ahLst/>
                  <a:cxnLst>
                    <a:cxn ang="0">
                      <a:pos x="0" y="103"/>
                    </a:cxn>
                    <a:cxn ang="0">
                      <a:pos x="13" y="110"/>
                    </a:cxn>
                    <a:cxn ang="0">
                      <a:pos x="6" y="133"/>
                    </a:cxn>
                    <a:cxn ang="0">
                      <a:pos x="27" y="140"/>
                    </a:cxn>
                    <a:cxn ang="0">
                      <a:pos x="70" y="140"/>
                    </a:cxn>
                    <a:cxn ang="0">
                      <a:pos x="83" y="157"/>
                    </a:cxn>
                    <a:cxn ang="0">
                      <a:pos x="70" y="165"/>
                    </a:cxn>
                    <a:cxn ang="0">
                      <a:pos x="27" y="165"/>
                    </a:cxn>
                    <a:cxn ang="0">
                      <a:pos x="33" y="194"/>
                    </a:cxn>
                    <a:cxn ang="0">
                      <a:pos x="48" y="200"/>
                    </a:cxn>
                    <a:cxn ang="0">
                      <a:pos x="70" y="200"/>
                    </a:cxn>
                    <a:cxn ang="0">
                      <a:pos x="78" y="232"/>
                    </a:cxn>
                    <a:cxn ang="0">
                      <a:pos x="120" y="224"/>
                    </a:cxn>
                    <a:cxn ang="0">
                      <a:pos x="162" y="200"/>
                    </a:cxn>
                    <a:cxn ang="0">
                      <a:pos x="169" y="194"/>
                    </a:cxn>
                    <a:cxn ang="0">
                      <a:pos x="206" y="224"/>
                    </a:cxn>
                    <a:cxn ang="0">
                      <a:pos x="219" y="215"/>
                    </a:cxn>
                    <a:cxn ang="0">
                      <a:pos x="234" y="200"/>
                    </a:cxn>
                    <a:cxn ang="0">
                      <a:pos x="234" y="187"/>
                    </a:cxn>
                    <a:cxn ang="0">
                      <a:pos x="241" y="187"/>
                    </a:cxn>
                    <a:cxn ang="0">
                      <a:pos x="249" y="165"/>
                    </a:cxn>
                    <a:cxn ang="0">
                      <a:pos x="192" y="133"/>
                    </a:cxn>
                    <a:cxn ang="0">
                      <a:pos x="192" y="103"/>
                    </a:cxn>
                    <a:cxn ang="0">
                      <a:pos x="176" y="59"/>
                    </a:cxn>
                    <a:cxn ang="0">
                      <a:pos x="197" y="14"/>
                    </a:cxn>
                    <a:cxn ang="0">
                      <a:pos x="192" y="0"/>
                    </a:cxn>
                    <a:cxn ang="0">
                      <a:pos x="162" y="0"/>
                    </a:cxn>
                    <a:cxn ang="0">
                      <a:pos x="149" y="44"/>
                    </a:cxn>
                    <a:cxn ang="0">
                      <a:pos x="127" y="37"/>
                    </a:cxn>
                    <a:cxn ang="0">
                      <a:pos x="112" y="37"/>
                    </a:cxn>
                    <a:cxn ang="0">
                      <a:pos x="92" y="29"/>
                    </a:cxn>
                    <a:cxn ang="0">
                      <a:pos x="78" y="44"/>
                    </a:cxn>
                    <a:cxn ang="0">
                      <a:pos x="70" y="22"/>
                    </a:cxn>
                    <a:cxn ang="0">
                      <a:pos x="48" y="22"/>
                    </a:cxn>
                    <a:cxn ang="0">
                      <a:pos x="6" y="59"/>
                    </a:cxn>
                    <a:cxn ang="0">
                      <a:pos x="6" y="68"/>
                    </a:cxn>
                    <a:cxn ang="0">
                      <a:pos x="0" y="89"/>
                    </a:cxn>
                    <a:cxn ang="0">
                      <a:pos x="0" y="103"/>
                    </a:cxn>
                    <a:cxn ang="0">
                      <a:pos x="0" y="103"/>
                    </a:cxn>
                    <a:cxn ang="0">
                      <a:pos x="0" y="103"/>
                    </a:cxn>
                  </a:cxnLst>
                  <a:rect l="0" t="0" r="r" b="b"/>
                  <a:pathLst>
                    <a:path w="249" h="232">
                      <a:moveTo>
                        <a:pt x="0" y="103"/>
                      </a:moveTo>
                      <a:lnTo>
                        <a:pt x="13" y="110"/>
                      </a:lnTo>
                      <a:lnTo>
                        <a:pt x="6" y="133"/>
                      </a:lnTo>
                      <a:lnTo>
                        <a:pt x="27" y="140"/>
                      </a:lnTo>
                      <a:lnTo>
                        <a:pt x="70" y="140"/>
                      </a:lnTo>
                      <a:lnTo>
                        <a:pt x="83" y="157"/>
                      </a:lnTo>
                      <a:lnTo>
                        <a:pt x="70" y="165"/>
                      </a:lnTo>
                      <a:lnTo>
                        <a:pt x="27" y="165"/>
                      </a:lnTo>
                      <a:lnTo>
                        <a:pt x="33" y="194"/>
                      </a:lnTo>
                      <a:lnTo>
                        <a:pt x="48" y="200"/>
                      </a:lnTo>
                      <a:lnTo>
                        <a:pt x="70" y="200"/>
                      </a:lnTo>
                      <a:lnTo>
                        <a:pt x="78" y="232"/>
                      </a:lnTo>
                      <a:lnTo>
                        <a:pt x="120" y="224"/>
                      </a:lnTo>
                      <a:lnTo>
                        <a:pt x="162" y="200"/>
                      </a:lnTo>
                      <a:lnTo>
                        <a:pt x="169" y="194"/>
                      </a:lnTo>
                      <a:lnTo>
                        <a:pt x="206" y="224"/>
                      </a:lnTo>
                      <a:lnTo>
                        <a:pt x="219" y="215"/>
                      </a:lnTo>
                      <a:lnTo>
                        <a:pt x="234" y="200"/>
                      </a:lnTo>
                      <a:lnTo>
                        <a:pt x="234" y="187"/>
                      </a:lnTo>
                      <a:lnTo>
                        <a:pt x="241" y="187"/>
                      </a:lnTo>
                      <a:lnTo>
                        <a:pt x="249" y="165"/>
                      </a:lnTo>
                      <a:lnTo>
                        <a:pt x="192" y="133"/>
                      </a:lnTo>
                      <a:lnTo>
                        <a:pt x="192" y="103"/>
                      </a:lnTo>
                      <a:lnTo>
                        <a:pt x="176" y="59"/>
                      </a:lnTo>
                      <a:lnTo>
                        <a:pt x="197" y="14"/>
                      </a:lnTo>
                      <a:lnTo>
                        <a:pt x="192" y="0"/>
                      </a:lnTo>
                      <a:lnTo>
                        <a:pt x="162" y="0"/>
                      </a:lnTo>
                      <a:lnTo>
                        <a:pt x="149" y="44"/>
                      </a:lnTo>
                      <a:lnTo>
                        <a:pt x="127" y="37"/>
                      </a:lnTo>
                      <a:lnTo>
                        <a:pt x="112" y="37"/>
                      </a:lnTo>
                      <a:lnTo>
                        <a:pt x="92" y="29"/>
                      </a:lnTo>
                      <a:lnTo>
                        <a:pt x="78" y="44"/>
                      </a:lnTo>
                      <a:lnTo>
                        <a:pt x="70" y="22"/>
                      </a:lnTo>
                      <a:lnTo>
                        <a:pt x="48" y="22"/>
                      </a:lnTo>
                      <a:lnTo>
                        <a:pt x="6" y="59"/>
                      </a:lnTo>
                      <a:lnTo>
                        <a:pt x="6" y="68"/>
                      </a:lnTo>
                      <a:lnTo>
                        <a:pt x="0" y="89"/>
                      </a:lnTo>
                      <a:lnTo>
                        <a:pt x="0" y="103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0" name="Freeform 497"/>
                <p:cNvSpPr>
                  <a:spLocks/>
                </p:cNvSpPr>
                <p:nvPr/>
              </p:nvSpPr>
              <p:spPr bwMode="auto">
                <a:xfrm>
                  <a:off x="2745785" y="2356827"/>
                  <a:ext cx="503224" cy="623038"/>
                </a:xfrm>
                <a:custGeom>
                  <a:avLst/>
                  <a:gdLst/>
                  <a:ahLst/>
                  <a:cxnLst>
                    <a:cxn ang="0">
                      <a:pos x="39" y="166"/>
                    </a:cxn>
                    <a:cxn ang="0">
                      <a:pos x="118" y="188"/>
                    </a:cxn>
                    <a:cxn ang="0">
                      <a:pos x="151" y="197"/>
                    </a:cxn>
                    <a:cxn ang="0">
                      <a:pos x="166" y="188"/>
                    </a:cxn>
                    <a:cxn ang="0">
                      <a:pos x="180" y="234"/>
                    </a:cxn>
                    <a:cxn ang="0">
                      <a:pos x="208" y="242"/>
                    </a:cxn>
                    <a:cxn ang="0">
                      <a:pos x="237" y="286"/>
                    </a:cxn>
                    <a:cxn ang="0">
                      <a:pos x="217" y="355"/>
                    </a:cxn>
                    <a:cxn ang="0">
                      <a:pos x="166" y="355"/>
                    </a:cxn>
                    <a:cxn ang="0">
                      <a:pos x="160" y="370"/>
                    </a:cxn>
                    <a:cxn ang="0">
                      <a:pos x="180" y="400"/>
                    </a:cxn>
                    <a:cxn ang="0">
                      <a:pos x="208" y="393"/>
                    </a:cxn>
                    <a:cxn ang="0">
                      <a:pos x="247" y="429"/>
                    </a:cxn>
                    <a:cxn ang="0">
                      <a:pos x="322" y="476"/>
                    </a:cxn>
                    <a:cxn ang="0">
                      <a:pos x="289" y="429"/>
                    </a:cxn>
                    <a:cxn ang="0">
                      <a:pos x="330" y="445"/>
                    </a:cxn>
                    <a:cxn ang="0">
                      <a:pos x="346" y="418"/>
                    </a:cxn>
                    <a:cxn ang="0">
                      <a:pos x="337" y="393"/>
                    </a:cxn>
                    <a:cxn ang="0">
                      <a:pos x="300" y="346"/>
                    </a:cxn>
                    <a:cxn ang="0">
                      <a:pos x="330" y="346"/>
                    </a:cxn>
                    <a:cxn ang="0">
                      <a:pos x="352" y="370"/>
                    </a:cxn>
                    <a:cxn ang="0">
                      <a:pos x="374" y="355"/>
                    </a:cxn>
                    <a:cxn ang="0">
                      <a:pos x="337" y="257"/>
                    </a:cxn>
                    <a:cxn ang="0">
                      <a:pos x="294" y="242"/>
                    </a:cxn>
                    <a:cxn ang="0">
                      <a:pos x="310" y="210"/>
                    </a:cxn>
                    <a:cxn ang="0">
                      <a:pos x="300" y="188"/>
                    </a:cxn>
                    <a:cxn ang="0">
                      <a:pos x="267" y="149"/>
                    </a:cxn>
                    <a:cxn ang="0">
                      <a:pos x="217" y="104"/>
                    </a:cxn>
                    <a:cxn ang="0">
                      <a:pos x="195" y="69"/>
                    </a:cxn>
                    <a:cxn ang="0">
                      <a:pos x="151" y="69"/>
                    </a:cxn>
                    <a:cxn ang="0">
                      <a:pos x="118" y="86"/>
                    </a:cxn>
                    <a:cxn ang="0">
                      <a:pos x="118" y="39"/>
                    </a:cxn>
                    <a:cxn ang="0">
                      <a:pos x="96" y="0"/>
                    </a:cxn>
                    <a:cxn ang="0">
                      <a:pos x="59" y="86"/>
                    </a:cxn>
                    <a:cxn ang="0">
                      <a:pos x="46" y="101"/>
                    </a:cxn>
                    <a:cxn ang="0">
                      <a:pos x="81" y="0"/>
                    </a:cxn>
                    <a:cxn ang="0">
                      <a:pos x="0" y="76"/>
                    </a:cxn>
                    <a:cxn ang="0">
                      <a:pos x="0" y="104"/>
                    </a:cxn>
                  </a:cxnLst>
                  <a:rect l="0" t="0" r="r" b="b"/>
                  <a:pathLst>
                    <a:path w="387" h="476">
                      <a:moveTo>
                        <a:pt x="0" y="104"/>
                      </a:moveTo>
                      <a:lnTo>
                        <a:pt x="39" y="166"/>
                      </a:lnTo>
                      <a:lnTo>
                        <a:pt x="109" y="188"/>
                      </a:lnTo>
                      <a:lnTo>
                        <a:pt x="118" y="188"/>
                      </a:lnTo>
                      <a:lnTo>
                        <a:pt x="138" y="197"/>
                      </a:lnTo>
                      <a:lnTo>
                        <a:pt x="151" y="197"/>
                      </a:lnTo>
                      <a:lnTo>
                        <a:pt x="160" y="166"/>
                      </a:lnTo>
                      <a:lnTo>
                        <a:pt x="166" y="188"/>
                      </a:lnTo>
                      <a:lnTo>
                        <a:pt x="195" y="210"/>
                      </a:lnTo>
                      <a:lnTo>
                        <a:pt x="180" y="234"/>
                      </a:lnTo>
                      <a:lnTo>
                        <a:pt x="201" y="225"/>
                      </a:lnTo>
                      <a:lnTo>
                        <a:pt x="208" y="242"/>
                      </a:lnTo>
                      <a:lnTo>
                        <a:pt x="223" y="257"/>
                      </a:lnTo>
                      <a:lnTo>
                        <a:pt x="237" y="286"/>
                      </a:lnTo>
                      <a:lnTo>
                        <a:pt x="208" y="333"/>
                      </a:lnTo>
                      <a:lnTo>
                        <a:pt x="217" y="355"/>
                      </a:lnTo>
                      <a:lnTo>
                        <a:pt x="208" y="363"/>
                      </a:lnTo>
                      <a:lnTo>
                        <a:pt x="166" y="355"/>
                      </a:lnTo>
                      <a:lnTo>
                        <a:pt x="166" y="370"/>
                      </a:lnTo>
                      <a:lnTo>
                        <a:pt x="160" y="370"/>
                      </a:lnTo>
                      <a:lnTo>
                        <a:pt x="160" y="400"/>
                      </a:lnTo>
                      <a:lnTo>
                        <a:pt x="180" y="400"/>
                      </a:lnTo>
                      <a:lnTo>
                        <a:pt x="195" y="393"/>
                      </a:lnTo>
                      <a:lnTo>
                        <a:pt x="208" y="393"/>
                      </a:lnTo>
                      <a:lnTo>
                        <a:pt x="247" y="418"/>
                      </a:lnTo>
                      <a:lnTo>
                        <a:pt x="247" y="429"/>
                      </a:lnTo>
                      <a:lnTo>
                        <a:pt x="294" y="467"/>
                      </a:lnTo>
                      <a:lnTo>
                        <a:pt x="322" y="476"/>
                      </a:lnTo>
                      <a:lnTo>
                        <a:pt x="322" y="467"/>
                      </a:lnTo>
                      <a:lnTo>
                        <a:pt x="289" y="429"/>
                      </a:lnTo>
                      <a:lnTo>
                        <a:pt x="289" y="410"/>
                      </a:lnTo>
                      <a:lnTo>
                        <a:pt x="330" y="445"/>
                      </a:lnTo>
                      <a:lnTo>
                        <a:pt x="346" y="445"/>
                      </a:lnTo>
                      <a:lnTo>
                        <a:pt x="346" y="418"/>
                      </a:lnTo>
                      <a:lnTo>
                        <a:pt x="337" y="410"/>
                      </a:lnTo>
                      <a:lnTo>
                        <a:pt x="337" y="393"/>
                      </a:lnTo>
                      <a:lnTo>
                        <a:pt x="310" y="363"/>
                      </a:lnTo>
                      <a:lnTo>
                        <a:pt x="300" y="346"/>
                      </a:lnTo>
                      <a:lnTo>
                        <a:pt x="310" y="326"/>
                      </a:lnTo>
                      <a:lnTo>
                        <a:pt x="330" y="346"/>
                      </a:lnTo>
                      <a:lnTo>
                        <a:pt x="337" y="363"/>
                      </a:lnTo>
                      <a:lnTo>
                        <a:pt x="352" y="370"/>
                      </a:lnTo>
                      <a:lnTo>
                        <a:pt x="352" y="355"/>
                      </a:lnTo>
                      <a:lnTo>
                        <a:pt x="374" y="355"/>
                      </a:lnTo>
                      <a:lnTo>
                        <a:pt x="387" y="318"/>
                      </a:lnTo>
                      <a:lnTo>
                        <a:pt x="337" y="257"/>
                      </a:lnTo>
                      <a:lnTo>
                        <a:pt x="310" y="257"/>
                      </a:lnTo>
                      <a:lnTo>
                        <a:pt x="294" y="242"/>
                      </a:lnTo>
                      <a:lnTo>
                        <a:pt x="294" y="225"/>
                      </a:lnTo>
                      <a:lnTo>
                        <a:pt x="310" y="210"/>
                      </a:lnTo>
                      <a:lnTo>
                        <a:pt x="294" y="197"/>
                      </a:lnTo>
                      <a:lnTo>
                        <a:pt x="300" y="188"/>
                      </a:lnTo>
                      <a:lnTo>
                        <a:pt x="294" y="158"/>
                      </a:lnTo>
                      <a:lnTo>
                        <a:pt x="267" y="149"/>
                      </a:lnTo>
                      <a:lnTo>
                        <a:pt x="252" y="119"/>
                      </a:lnTo>
                      <a:lnTo>
                        <a:pt x="217" y="104"/>
                      </a:lnTo>
                      <a:lnTo>
                        <a:pt x="208" y="69"/>
                      </a:lnTo>
                      <a:lnTo>
                        <a:pt x="195" y="69"/>
                      </a:lnTo>
                      <a:lnTo>
                        <a:pt x="166" y="54"/>
                      </a:lnTo>
                      <a:lnTo>
                        <a:pt x="151" y="69"/>
                      </a:lnTo>
                      <a:lnTo>
                        <a:pt x="131" y="69"/>
                      </a:lnTo>
                      <a:lnTo>
                        <a:pt x="118" y="86"/>
                      </a:lnTo>
                      <a:lnTo>
                        <a:pt x="124" y="54"/>
                      </a:lnTo>
                      <a:lnTo>
                        <a:pt x="118" y="39"/>
                      </a:lnTo>
                      <a:lnTo>
                        <a:pt x="118" y="0"/>
                      </a:lnTo>
                      <a:lnTo>
                        <a:pt x="96" y="0"/>
                      </a:lnTo>
                      <a:lnTo>
                        <a:pt x="66" y="47"/>
                      </a:lnTo>
                      <a:lnTo>
                        <a:pt x="59" y="86"/>
                      </a:lnTo>
                      <a:lnTo>
                        <a:pt x="66" y="112"/>
                      </a:lnTo>
                      <a:lnTo>
                        <a:pt x="46" y="101"/>
                      </a:lnTo>
                      <a:lnTo>
                        <a:pt x="46" y="47"/>
                      </a:lnTo>
                      <a:lnTo>
                        <a:pt x="81" y="0"/>
                      </a:lnTo>
                      <a:lnTo>
                        <a:pt x="39" y="0"/>
                      </a:lnTo>
                      <a:lnTo>
                        <a:pt x="0" y="76"/>
                      </a:lnTo>
                      <a:lnTo>
                        <a:pt x="0" y="10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1" name="Freeform 498"/>
                <p:cNvSpPr>
                  <a:spLocks/>
                </p:cNvSpPr>
                <p:nvPr/>
              </p:nvSpPr>
              <p:spPr bwMode="auto">
                <a:xfrm>
                  <a:off x="2140625" y="3396961"/>
                  <a:ext cx="1006448" cy="589149"/>
                </a:xfrm>
                <a:custGeom>
                  <a:avLst/>
                  <a:gdLst/>
                  <a:ahLst/>
                  <a:cxnLst>
                    <a:cxn ang="0">
                      <a:pos x="397" y="10"/>
                    </a:cxn>
                    <a:cxn ang="0">
                      <a:pos x="412" y="18"/>
                    </a:cxn>
                    <a:cxn ang="0">
                      <a:pos x="445" y="39"/>
                    </a:cxn>
                    <a:cxn ang="0">
                      <a:pos x="440" y="62"/>
                    </a:cxn>
                    <a:cxn ang="0">
                      <a:pos x="459" y="62"/>
                    </a:cxn>
                    <a:cxn ang="0">
                      <a:pos x="487" y="62"/>
                    </a:cxn>
                    <a:cxn ang="0">
                      <a:pos x="504" y="62"/>
                    </a:cxn>
                    <a:cxn ang="0">
                      <a:pos x="546" y="71"/>
                    </a:cxn>
                    <a:cxn ang="0">
                      <a:pos x="504" y="84"/>
                    </a:cxn>
                    <a:cxn ang="0">
                      <a:pos x="504" y="101"/>
                    </a:cxn>
                    <a:cxn ang="0">
                      <a:pos x="496" y="166"/>
                    </a:cxn>
                    <a:cxn ang="0">
                      <a:pos x="509" y="160"/>
                    </a:cxn>
                    <a:cxn ang="0">
                      <a:pos x="531" y="92"/>
                    </a:cxn>
                    <a:cxn ang="0">
                      <a:pos x="551" y="92"/>
                    </a:cxn>
                    <a:cxn ang="0">
                      <a:pos x="546" y="129"/>
                    </a:cxn>
                    <a:cxn ang="0">
                      <a:pos x="561" y="138"/>
                    </a:cxn>
                    <a:cxn ang="0">
                      <a:pos x="551" y="166"/>
                    </a:cxn>
                    <a:cxn ang="0">
                      <a:pos x="616" y="138"/>
                    </a:cxn>
                    <a:cxn ang="0">
                      <a:pos x="645" y="129"/>
                    </a:cxn>
                    <a:cxn ang="0">
                      <a:pos x="666" y="101"/>
                    </a:cxn>
                    <a:cxn ang="0">
                      <a:pos x="723" y="92"/>
                    </a:cxn>
                    <a:cxn ang="0">
                      <a:pos x="752" y="54"/>
                    </a:cxn>
                    <a:cxn ang="0">
                      <a:pos x="765" y="84"/>
                    </a:cxn>
                    <a:cxn ang="0">
                      <a:pos x="774" y="101"/>
                    </a:cxn>
                    <a:cxn ang="0">
                      <a:pos x="752" y="113"/>
                    </a:cxn>
                    <a:cxn ang="0">
                      <a:pos x="723" y="166"/>
                    </a:cxn>
                    <a:cxn ang="0">
                      <a:pos x="730" y="175"/>
                    </a:cxn>
                    <a:cxn ang="0">
                      <a:pos x="678" y="183"/>
                    </a:cxn>
                    <a:cxn ang="0">
                      <a:pos x="666" y="213"/>
                    </a:cxn>
                    <a:cxn ang="0">
                      <a:pos x="658" y="250"/>
                    </a:cxn>
                    <a:cxn ang="0">
                      <a:pos x="645" y="220"/>
                    </a:cxn>
                    <a:cxn ang="0">
                      <a:pos x="638" y="220"/>
                    </a:cxn>
                    <a:cxn ang="0">
                      <a:pos x="645" y="294"/>
                    </a:cxn>
                    <a:cxn ang="0">
                      <a:pos x="581" y="361"/>
                    </a:cxn>
                    <a:cxn ang="0">
                      <a:pos x="596" y="450"/>
                    </a:cxn>
                    <a:cxn ang="0">
                      <a:pos x="561" y="422"/>
                    </a:cxn>
                    <a:cxn ang="0">
                      <a:pos x="546" y="368"/>
                    </a:cxn>
                    <a:cxn ang="0">
                      <a:pos x="531" y="368"/>
                    </a:cxn>
                    <a:cxn ang="0">
                      <a:pos x="465" y="376"/>
                    </a:cxn>
                    <a:cxn ang="0">
                      <a:pos x="454" y="385"/>
                    </a:cxn>
                    <a:cxn ang="0">
                      <a:pos x="418" y="376"/>
                    </a:cxn>
                    <a:cxn ang="0">
                      <a:pos x="370" y="415"/>
                    </a:cxn>
                    <a:cxn ang="0">
                      <a:pos x="340" y="437"/>
                    </a:cxn>
                    <a:cxn ang="0">
                      <a:pos x="296" y="376"/>
                    </a:cxn>
                    <a:cxn ang="0">
                      <a:pos x="283" y="385"/>
                    </a:cxn>
                    <a:cxn ang="0">
                      <a:pos x="269" y="361"/>
                    </a:cxn>
                    <a:cxn ang="0">
                      <a:pos x="177" y="353"/>
                    </a:cxn>
                    <a:cxn ang="0">
                      <a:pos x="105" y="331"/>
                    </a:cxn>
                    <a:cxn ang="0">
                      <a:pos x="83" y="316"/>
                    </a:cxn>
                    <a:cxn ang="0">
                      <a:pos x="48" y="294"/>
                    </a:cxn>
                    <a:cxn ang="0">
                      <a:pos x="35" y="266"/>
                    </a:cxn>
                    <a:cxn ang="0">
                      <a:pos x="25" y="250"/>
                    </a:cxn>
                    <a:cxn ang="0">
                      <a:pos x="35" y="242"/>
                    </a:cxn>
                    <a:cxn ang="0">
                      <a:pos x="20" y="234"/>
                    </a:cxn>
                    <a:cxn ang="0">
                      <a:pos x="6" y="213"/>
                    </a:cxn>
                    <a:cxn ang="0">
                      <a:pos x="0" y="197"/>
                    </a:cxn>
                    <a:cxn ang="0">
                      <a:pos x="0" y="138"/>
                    </a:cxn>
                    <a:cxn ang="0">
                      <a:pos x="0" y="23"/>
                    </a:cxn>
                    <a:cxn ang="0">
                      <a:pos x="20" y="47"/>
                    </a:cxn>
                    <a:cxn ang="0">
                      <a:pos x="25" y="10"/>
                    </a:cxn>
                    <a:cxn ang="0">
                      <a:pos x="25" y="10"/>
                    </a:cxn>
                  </a:cxnLst>
                  <a:rect l="0" t="0" r="r" b="b"/>
                  <a:pathLst>
                    <a:path w="774" h="450">
                      <a:moveTo>
                        <a:pt x="25" y="10"/>
                      </a:moveTo>
                      <a:lnTo>
                        <a:pt x="397" y="10"/>
                      </a:lnTo>
                      <a:lnTo>
                        <a:pt x="402" y="0"/>
                      </a:lnTo>
                      <a:lnTo>
                        <a:pt x="412" y="18"/>
                      </a:lnTo>
                      <a:lnTo>
                        <a:pt x="424" y="18"/>
                      </a:lnTo>
                      <a:lnTo>
                        <a:pt x="445" y="39"/>
                      </a:lnTo>
                      <a:lnTo>
                        <a:pt x="465" y="39"/>
                      </a:lnTo>
                      <a:lnTo>
                        <a:pt x="440" y="62"/>
                      </a:lnTo>
                      <a:lnTo>
                        <a:pt x="454" y="54"/>
                      </a:lnTo>
                      <a:lnTo>
                        <a:pt x="459" y="62"/>
                      </a:lnTo>
                      <a:lnTo>
                        <a:pt x="487" y="54"/>
                      </a:lnTo>
                      <a:lnTo>
                        <a:pt x="487" y="62"/>
                      </a:lnTo>
                      <a:lnTo>
                        <a:pt x="496" y="54"/>
                      </a:lnTo>
                      <a:lnTo>
                        <a:pt x="504" y="62"/>
                      </a:lnTo>
                      <a:lnTo>
                        <a:pt x="539" y="62"/>
                      </a:lnTo>
                      <a:lnTo>
                        <a:pt x="546" y="71"/>
                      </a:lnTo>
                      <a:lnTo>
                        <a:pt x="546" y="84"/>
                      </a:lnTo>
                      <a:lnTo>
                        <a:pt x="504" y="84"/>
                      </a:lnTo>
                      <a:lnTo>
                        <a:pt x="496" y="113"/>
                      </a:lnTo>
                      <a:lnTo>
                        <a:pt x="504" y="101"/>
                      </a:lnTo>
                      <a:lnTo>
                        <a:pt x="496" y="138"/>
                      </a:lnTo>
                      <a:lnTo>
                        <a:pt x="496" y="166"/>
                      </a:lnTo>
                      <a:lnTo>
                        <a:pt x="504" y="166"/>
                      </a:lnTo>
                      <a:lnTo>
                        <a:pt x="509" y="160"/>
                      </a:lnTo>
                      <a:lnTo>
                        <a:pt x="509" y="121"/>
                      </a:lnTo>
                      <a:lnTo>
                        <a:pt x="531" y="92"/>
                      </a:lnTo>
                      <a:lnTo>
                        <a:pt x="531" y="84"/>
                      </a:lnTo>
                      <a:lnTo>
                        <a:pt x="551" y="92"/>
                      </a:lnTo>
                      <a:lnTo>
                        <a:pt x="551" y="113"/>
                      </a:lnTo>
                      <a:lnTo>
                        <a:pt x="546" y="129"/>
                      </a:lnTo>
                      <a:lnTo>
                        <a:pt x="561" y="121"/>
                      </a:lnTo>
                      <a:lnTo>
                        <a:pt x="561" y="138"/>
                      </a:lnTo>
                      <a:lnTo>
                        <a:pt x="573" y="138"/>
                      </a:lnTo>
                      <a:lnTo>
                        <a:pt x="551" y="166"/>
                      </a:lnTo>
                      <a:lnTo>
                        <a:pt x="581" y="166"/>
                      </a:lnTo>
                      <a:lnTo>
                        <a:pt x="616" y="138"/>
                      </a:lnTo>
                      <a:lnTo>
                        <a:pt x="616" y="129"/>
                      </a:lnTo>
                      <a:lnTo>
                        <a:pt x="645" y="129"/>
                      </a:lnTo>
                      <a:lnTo>
                        <a:pt x="645" y="113"/>
                      </a:lnTo>
                      <a:lnTo>
                        <a:pt x="666" y="101"/>
                      </a:lnTo>
                      <a:lnTo>
                        <a:pt x="708" y="101"/>
                      </a:lnTo>
                      <a:lnTo>
                        <a:pt x="723" y="92"/>
                      </a:lnTo>
                      <a:lnTo>
                        <a:pt x="745" y="47"/>
                      </a:lnTo>
                      <a:lnTo>
                        <a:pt x="752" y="54"/>
                      </a:lnTo>
                      <a:lnTo>
                        <a:pt x="759" y="47"/>
                      </a:lnTo>
                      <a:lnTo>
                        <a:pt x="765" y="84"/>
                      </a:lnTo>
                      <a:lnTo>
                        <a:pt x="774" y="92"/>
                      </a:lnTo>
                      <a:lnTo>
                        <a:pt x="774" y="101"/>
                      </a:lnTo>
                      <a:lnTo>
                        <a:pt x="765" y="113"/>
                      </a:lnTo>
                      <a:lnTo>
                        <a:pt x="752" y="113"/>
                      </a:lnTo>
                      <a:lnTo>
                        <a:pt x="715" y="145"/>
                      </a:lnTo>
                      <a:lnTo>
                        <a:pt x="723" y="166"/>
                      </a:lnTo>
                      <a:lnTo>
                        <a:pt x="730" y="160"/>
                      </a:lnTo>
                      <a:lnTo>
                        <a:pt x="730" y="175"/>
                      </a:lnTo>
                      <a:lnTo>
                        <a:pt x="708" y="166"/>
                      </a:lnTo>
                      <a:lnTo>
                        <a:pt x="678" y="183"/>
                      </a:lnTo>
                      <a:lnTo>
                        <a:pt x="671" y="220"/>
                      </a:lnTo>
                      <a:lnTo>
                        <a:pt x="666" y="213"/>
                      </a:lnTo>
                      <a:lnTo>
                        <a:pt x="666" y="220"/>
                      </a:lnTo>
                      <a:lnTo>
                        <a:pt x="658" y="250"/>
                      </a:lnTo>
                      <a:lnTo>
                        <a:pt x="658" y="234"/>
                      </a:lnTo>
                      <a:lnTo>
                        <a:pt x="645" y="220"/>
                      </a:lnTo>
                      <a:lnTo>
                        <a:pt x="645" y="203"/>
                      </a:lnTo>
                      <a:lnTo>
                        <a:pt x="638" y="220"/>
                      </a:lnTo>
                      <a:lnTo>
                        <a:pt x="658" y="277"/>
                      </a:lnTo>
                      <a:lnTo>
                        <a:pt x="645" y="294"/>
                      </a:lnTo>
                      <a:lnTo>
                        <a:pt x="588" y="339"/>
                      </a:lnTo>
                      <a:lnTo>
                        <a:pt x="581" y="361"/>
                      </a:lnTo>
                      <a:lnTo>
                        <a:pt x="596" y="422"/>
                      </a:lnTo>
                      <a:lnTo>
                        <a:pt x="596" y="450"/>
                      </a:lnTo>
                      <a:lnTo>
                        <a:pt x="588" y="450"/>
                      </a:lnTo>
                      <a:lnTo>
                        <a:pt x="561" y="422"/>
                      </a:lnTo>
                      <a:lnTo>
                        <a:pt x="561" y="385"/>
                      </a:lnTo>
                      <a:lnTo>
                        <a:pt x="546" y="368"/>
                      </a:lnTo>
                      <a:lnTo>
                        <a:pt x="531" y="376"/>
                      </a:lnTo>
                      <a:lnTo>
                        <a:pt x="531" y="368"/>
                      </a:lnTo>
                      <a:lnTo>
                        <a:pt x="480" y="368"/>
                      </a:lnTo>
                      <a:lnTo>
                        <a:pt x="465" y="376"/>
                      </a:lnTo>
                      <a:lnTo>
                        <a:pt x="480" y="385"/>
                      </a:lnTo>
                      <a:lnTo>
                        <a:pt x="454" y="385"/>
                      </a:lnTo>
                      <a:lnTo>
                        <a:pt x="445" y="376"/>
                      </a:lnTo>
                      <a:lnTo>
                        <a:pt x="418" y="376"/>
                      </a:lnTo>
                      <a:lnTo>
                        <a:pt x="402" y="385"/>
                      </a:lnTo>
                      <a:lnTo>
                        <a:pt x="370" y="415"/>
                      </a:lnTo>
                      <a:lnTo>
                        <a:pt x="370" y="442"/>
                      </a:lnTo>
                      <a:lnTo>
                        <a:pt x="340" y="437"/>
                      </a:lnTo>
                      <a:lnTo>
                        <a:pt x="311" y="376"/>
                      </a:lnTo>
                      <a:lnTo>
                        <a:pt x="296" y="376"/>
                      </a:lnTo>
                      <a:lnTo>
                        <a:pt x="291" y="385"/>
                      </a:lnTo>
                      <a:lnTo>
                        <a:pt x="283" y="385"/>
                      </a:lnTo>
                      <a:lnTo>
                        <a:pt x="269" y="376"/>
                      </a:lnTo>
                      <a:lnTo>
                        <a:pt x="269" y="361"/>
                      </a:lnTo>
                      <a:lnTo>
                        <a:pt x="248" y="339"/>
                      </a:lnTo>
                      <a:lnTo>
                        <a:pt x="177" y="353"/>
                      </a:lnTo>
                      <a:lnTo>
                        <a:pt x="127" y="331"/>
                      </a:lnTo>
                      <a:lnTo>
                        <a:pt x="105" y="331"/>
                      </a:lnTo>
                      <a:lnTo>
                        <a:pt x="90" y="316"/>
                      </a:lnTo>
                      <a:lnTo>
                        <a:pt x="83" y="316"/>
                      </a:lnTo>
                      <a:lnTo>
                        <a:pt x="83" y="301"/>
                      </a:lnTo>
                      <a:lnTo>
                        <a:pt x="48" y="294"/>
                      </a:lnTo>
                      <a:lnTo>
                        <a:pt x="48" y="286"/>
                      </a:lnTo>
                      <a:lnTo>
                        <a:pt x="35" y="266"/>
                      </a:lnTo>
                      <a:lnTo>
                        <a:pt x="35" y="250"/>
                      </a:lnTo>
                      <a:lnTo>
                        <a:pt x="25" y="250"/>
                      </a:lnTo>
                      <a:lnTo>
                        <a:pt x="25" y="242"/>
                      </a:lnTo>
                      <a:lnTo>
                        <a:pt x="35" y="242"/>
                      </a:lnTo>
                      <a:lnTo>
                        <a:pt x="35" y="234"/>
                      </a:lnTo>
                      <a:lnTo>
                        <a:pt x="20" y="234"/>
                      </a:lnTo>
                      <a:lnTo>
                        <a:pt x="25" y="234"/>
                      </a:lnTo>
                      <a:lnTo>
                        <a:pt x="6" y="213"/>
                      </a:lnTo>
                      <a:lnTo>
                        <a:pt x="6" y="203"/>
                      </a:lnTo>
                      <a:lnTo>
                        <a:pt x="0" y="197"/>
                      </a:lnTo>
                      <a:lnTo>
                        <a:pt x="6" y="166"/>
                      </a:lnTo>
                      <a:lnTo>
                        <a:pt x="0" y="138"/>
                      </a:lnTo>
                      <a:lnTo>
                        <a:pt x="6" y="71"/>
                      </a:lnTo>
                      <a:lnTo>
                        <a:pt x="0" y="23"/>
                      </a:lnTo>
                      <a:lnTo>
                        <a:pt x="20" y="23"/>
                      </a:lnTo>
                      <a:lnTo>
                        <a:pt x="20" y="47"/>
                      </a:lnTo>
                      <a:lnTo>
                        <a:pt x="25" y="47"/>
                      </a:lnTo>
                      <a:lnTo>
                        <a:pt x="25" y="1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2" name="Freeform 499"/>
                <p:cNvSpPr>
                  <a:spLocks/>
                </p:cNvSpPr>
                <p:nvPr/>
              </p:nvSpPr>
              <p:spPr bwMode="auto">
                <a:xfrm>
                  <a:off x="1393531" y="2518452"/>
                  <a:ext cx="642579" cy="731222"/>
                </a:xfrm>
                <a:custGeom>
                  <a:avLst/>
                  <a:gdLst/>
                  <a:ahLst/>
                  <a:cxnLst>
                    <a:cxn ang="0">
                      <a:pos x="494" y="516"/>
                    </a:cxn>
                    <a:cxn ang="0">
                      <a:pos x="446" y="440"/>
                    </a:cxn>
                    <a:cxn ang="0">
                      <a:pos x="431" y="411"/>
                    </a:cxn>
                    <a:cxn ang="0">
                      <a:pos x="402" y="435"/>
                    </a:cxn>
                    <a:cxn ang="0">
                      <a:pos x="382" y="395"/>
                    </a:cxn>
                    <a:cxn ang="0">
                      <a:pos x="353" y="74"/>
                    </a:cxn>
                    <a:cxn ang="0">
                      <a:pos x="302" y="65"/>
                    </a:cxn>
                    <a:cxn ang="0">
                      <a:pos x="270" y="53"/>
                    </a:cxn>
                    <a:cxn ang="0">
                      <a:pos x="213" y="38"/>
                    </a:cxn>
                    <a:cxn ang="0">
                      <a:pos x="176" y="21"/>
                    </a:cxn>
                    <a:cxn ang="0">
                      <a:pos x="149" y="0"/>
                    </a:cxn>
                    <a:cxn ang="0">
                      <a:pos x="90" y="45"/>
                    </a:cxn>
                    <a:cxn ang="0">
                      <a:pos x="62" y="65"/>
                    </a:cxn>
                    <a:cxn ang="0">
                      <a:pos x="20" y="111"/>
                    </a:cxn>
                    <a:cxn ang="0">
                      <a:pos x="49" y="156"/>
                    </a:cxn>
                    <a:cxn ang="0">
                      <a:pos x="77" y="210"/>
                    </a:cxn>
                    <a:cxn ang="0">
                      <a:pos x="49" y="195"/>
                    </a:cxn>
                    <a:cxn ang="0">
                      <a:pos x="5" y="210"/>
                    </a:cxn>
                    <a:cxn ang="0">
                      <a:pos x="13" y="240"/>
                    </a:cxn>
                    <a:cxn ang="0">
                      <a:pos x="35" y="270"/>
                    </a:cxn>
                    <a:cxn ang="0">
                      <a:pos x="84" y="253"/>
                    </a:cxn>
                    <a:cxn ang="0">
                      <a:pos x="90" y="285"/>
                    </a:cxn>
                    <a:cxn ang="0">
                      <a:pos x="62" y="306"/>
                    </a:cxn>
                    <a:cxn ang="0">
                      <a:pos x="42" y="314"/>
                    </a:cxn>
                    <a:cxn ang="0">
                      <a:pos x="49" y="411"/>
                    </a:cxn>
                    <a:cxn ang="0">
                      <a:pos x="77" y="405"/>
                    </a:cxn>
                    <a:cxn ang="0">
                      <a:pos x="84" y="440"/>
                    </a:cxn>
                    <a:cxn ang="0">
                      <a:pos x="119" y="448"/>
                    </a:cxn>
                    <a:cxn ang="0">
                      <a:pos x="132" y="440"/>
                    </a:cxn>
                    <a:cxn ang="0">
                      <a:pos x="90" y="516"/>
                    </a:cxn>
                    <a:cxn ang="0">
                      <a:pos x="35" y="554"/>
                    </a:cxn>
                    <a:cxn ang="0">
                      <a:pos x="119" y="516"/>
                    </a:cxn>
                    <a:cxn ang="0">
                      <a:pos x="184" y="448"/>
                    </a:cxn>
                    <a:cxn ang="0">
                      <a:pos x="176" y="435"/>
                    </a:cxn>
                    <a:cxn ang="0">
                      <a:pos x="206" y="388"/>
                    </a:cxn>
                    <a:cxn ang="0">
                      <a:pos x="233" y="368"/>
                    </a:cxn>
                    <a:cxn ang="0">
                      <a:pos x="213" y="411"/>
                    </a:cxn>
                    <a:cxn ang="0">
                      <a:pos x="213" y="435"/>
                    </a:cxn>
                    <a:cxn ang="0">
                      <a:pos x="248" y="411"/>
                    </a:cxn>
                    <a:cxn ang="0">
                      <a:pos x="261" y="395"/>
                    </a:cxn>
                    <a:cxn ang="0">
                      <a:pos x="310" y="405"/>
                    </a:cxn>
                    <a:cxn ang="0">
                      <a:pos x="360" y="411"/>
                    </a:cxn>
                    <a:cxn ang="0">
                      <a:pos x="374" y="428"/>
                    </a:cxn>
                    <a:cxn ang="0">
                      <a:pos x="439" y="516"/>
                    </a:cxn>
                    <a:cxn ang="0">
                      <a:pos x="426" y="462"/>
                    </a:cxn>
                    <a:cxn ang="0">
                      <a:pos x="431" y="440"/>
                    </a:cxn>
                    <a:cxn ang="0">
                      <a:pos x="446" y="479"/>
                    </a:cxn>
                    <a:cxn ang="0">
                      <a:pos x="446" y="485"/>
                    </a:cxn>
                    <a:cxn ang="0">
                      <a:pos x="461" y="509"/>
                    </a:cxn>
                    <a:cxn ang="0">
                      <a:pos x="474" y="554"/>
                    </a:cxn>
                    <a:cxn ang="0">
                      <a:pos x="467" y="516"/>
                    </a:cxn>
                    <a:cxn ang="0">
                      <a:pos x="474" y="526"/>
                    </a:cxn>
                    <a:cxn ang="0">
                      <a:pos x="494" y="546"/>
                    </a:cxn>
                    <a:cxn ang="0">
                      <a:pos x="494" y="546"/>
                    </a:cxn>
                  </a:cxnLst>
                  <a:rect l="0" t="0" r="r" b="b"/>
                  <a:pathLst>
                    <a:path w="494" h="559">
                      <a:moveTo>
                        <a:pt x="494" y="546"/>
                      </a:moveTo>
                      <a:lnTo>
                        <a:pt x="494" y="516"/>
                      </a:lnTo>
                      <a:lnTo>
                        <a:pt x="474" y="494"/>
                      </a:lnTo>
                      <a:lnTo>
                        <a:pt x="446" y="440"/>
                      </a:lnTo>
                      <a:lnTo>
                        <a:pt x="439" y="440"/>
                      </a:lnTo>
                      <a:lnTo>
                        <a:pt x="431" y="411"/>
                      </a:lnTo>
                      <a:lnTo>
                        <a:pt x="419" y="428"/>
                      </a:lnTo>
                      <a:lnTo>
                        <a:pt x="402" y="435"/>
                      </a:lnTo>
                      <a:lnTo>
                        <a:pt x="382" y="405"/>
                      </a:lnTo>
                      <a:lnTo>
                        <a:pt x="382" y="395"/>
                      </a:lnTo>
                      <a:lnTo>
                        <a:pt x="353" y="405"/>
                      </a:lnTo>
                      <a:lnTo>
                        <a:pt x="353" y="74"/>
                      </a:lnTo>
                      <a:lnTo>
                        <a:pt x="332" y="53"/>
                      </a:lnTo>
                      <a:lnTo>
                        <a:pt x="302" y="65"/>
                      </a:lnTo>
                      <a:lnTo>
                        <a:pt x="291" y="53"/>
                      </a:lnTo>
                      <a:lnTo>
                        <a:pt x="270" y="53"/>
                      </a:lnTo>
                      <a:lnTo>
                        <a:pt x="248" y="38"/>
                      </a:lnTo>
                      <a:lnTo>
                        <a:pt x="213" y="38"/>
                      </a:lnTo>
                      <a:lnTo>
                        <a:pt x="206" y="21"/>
                      </a:lnTo>
                      <a:lnTo>
                        <a:pt x="176" y="21"/>
                      </a:lnTo>
                      <a:lnTo>
                        <a:pt x="168" y="8"/>
                      </a:lnTo>
                      <a:lnTo>
                        <a:pt x="149" y="0"/>
                      </a:lnTo>
                      <a:lnTo>
                        <a:pt x="132" y="21"/>
                      </a:lnTo>
                      <a:lnTo>
                        <a:pt x="90" y="45"/>
                      </a:lnTo>
                      <a:lnTo>
                        <a:pt x="84" y="45"/>
                      </a:lnTo>
                      <a:lnTo>
                        <a:pt x="62" y="65"/>
                      </a:lnTo>
                      <a:lnTo>
                        <a:pt x="57" y="104"/>
                      </a:lnTo>
                      <a:lnTo>
                        <a:pt x="20" y="111"/>
                      </a:lnTo>
                      <a:lnTo>
                        <a:pt x="13" y="127"/>
                      </a:lnTo>
                      <a:lnTo>
                        <a:pt x="49" y="156"/>
                      </a:lnTo>
                      <a:lnTo>
                        <a:pt x="77" y="201"/>
                      </a:lnTo>
                      <a:lnTo>
                        <a:pt x="77" y="210"/>
                      </a:lnTo>
                      <a:lnTo>
                        <a:pt x="49" y="210"/>
                      </a:lnTo>
                      <a:lnTo>
                        <a:pt x="49" y="195"/>
                      </a:lnTo>
                      <a:lnTo>
                        <a:pt x="42" y="195"/>
                      </a:lnTo>
                      <a:lnTo>
                        <a:pt x="5" y="210"/>
                      </a:lnTo>
                      <a:lnTo>
                        <a:pt x="0" y="232"/>
                      </a:lnTo>
                      <a:lnTo>
                        <a:pt x="13" y="240"/>
                      </a:lnTo>
                      <a:lnTo>
                        <a:pt x="13" y="253"/>
                      </a:lnTo>
                      <a:lnTo>
                        <a:pt x="35" y="270"/>
                      </a:lnTo>
                      <a:lnTo>
                        <a:pt x="62" y="270"/>
                      </a:lnTo>
                      <a:lnTo>
                        <a:pt x="84" y="253"/>
                      </a:lnTo>
                      <a:lnTo>
                        <a:pt x="84" y="270"/>
                      </a:lnTo>
                      <a:lnTo>
                        <a:pt x="90" y="285"/>
                      </a:lnTo>
                      <a:lnTo>
                        <a:pt x="84" y="306"/>
                      </a:lnTo>
                      <a:lnTo>
                        <a:pt x="62" y="306"/>
                      </a:lnTo>
                      <a:lnTo>
                        <a:pt x="57" y="314"/>
                      </a:lnTo>
                      <a:lnTo>
                        <a:pt x="42" y="314"/>
                      </a:lnTo>
                      <a:lnTo>
                        <a:pt x="20" y="359"/>
                      </a:lnTo>
                      <a:lnTo>
                        <a:pt x="49" y="411"/>
                      </a:lnTo>
                      <a:lnTo>
                        <a:pt x="57" y="411"/>
                      </a:lnTo>
                      <a:lnTo>
                        <a:pt x="77" y="405"/>
                      </a:lnTo>
                      <a:lnTo>
                        <a:pt x="77" y="435"/>
                      </a:lnTo>
                      <a:lnTo>
                        <a:pt x="84" y="440"/>
                      </a:lnTo>
                      <a:lnTo>
                        <a:pt x="106" y="440"/>
                      </a:lnTo>
                      <a:lnTo>
                        <a:pt x="119" y="448"/>
                      </a:lnTo>
                      <a:lnTo>
                        <a:pt x="119" y="440"/>
                      </a:lnTo>
                      <a:lnTo>
                        <a:pt x="132" y="440"/>
                      </a:lnTo>
                      <a:lnTo>
                        <a:pt x="132" y="479"/>
                      </a:lnTo>
                      <a:lnTo>
                        <a:pt x="90" y="516"/>
                      </a:lnTo>
                      <a:lnTo>
                        <a:pt x="62" y="526"/>
                      </a:lnTo>
                      <a:lnTo>
                        <a:pt x="35" y="554"/>
                      </a:lnTo>
                      <a:lnTo>
                        <a:pt x="42" y="559"/>
                      </a:lnTo>
                      <a:lnTo>
                        <a:pt x="119" y="516"/>
                      </a:lnTo>
                      <a:lnTo>
                        <a:pt x="142" y="485"/>
                      </a:lnTo>
                      <a:lnTo>
                        <a:pt x="184" y="448"/>
                      </a:lnTo>
                      <a:lnTo>
                        <a:pt x="189" y="440"/>
                      </a:lnTo>
                      <a:lnTo>
                        <a:pt x="176" y="435"/>
                      </a:lnTo>
                      <a:lnTo>
                        <a:pt x="206" y="405"/>
                      </a:lnTo>
                      <a:lnTo>
                        <a:pt x="206" y="388"/>
                      </a:lnTo>
                      <a:lnTo>
                        <a:pt x="226" y="368"/>
                      </a:lnTo>
                      <a:lnTo>
                        <a:pt x="233" y="368"/>
                      </a:lnTo>
                      <a:lnTo>
                        <a:pt x="218" y="388"/>
                      </a:lnTo>
                      <a:lnTo>
                        <a:pt x="213" y="411"/>
                      </a:lnTo>
                      <a:lnTo>
                        <a:pt x="218" y="428"/>
                      </a:lnTo>
                      <a:lnTo>
                        <a:pt x="213" y="435"/>
                      </a:lnTo>
                      <a:lnTo>
                        <a:pt x="218" y="435"/>
                      </a:lnTo>
                      <a:lnTo>
                        <a:pt x="248" y="411"/>
                      </a:lnTo>
                      <a:lnTo>
                        <a:pt x="255" y="411"/>
                      </a:lnTo>
                      <a:lnTo>
                        <a:pt x="261" y="395"/>
                      </a:lnTo>
                      <a:lnTo>
                        <a:pt x="255" y="374"/>
                      </a:lnTo>
                      <a:lnTo>
                        <a:pt x="310" y="405"/>
                      </a:lnTo>
                      <a:lnTo>
                        <a:pt x="338" y="405"/>
                      </a:lnTo>
                      <a:lnTo>
                        <a:pt x="360" y="411"/>
                      </a:lnTo>
                      <a:lnTo>
                        <a:pt x="374" y="411"/>
                      </a:lnTo>
                      <a:lnTo>
                        <a:pt x="374" y="428"/>
                      </a:lnTo>
                      <a:lnTo>
                        <a:pt x="419" y="462"/>
                      </a:lnTo>
                      <a:lnTo>
                        <a:pt x="439" y="516"/>
                      </a:lnTo>
                      <a:lnTo>
                        <a:pt x="431" y="472"/>
                      </a:lnTo>
                      <a:lnTo>
                        <a:pt x="426" y="462"/>
                      </a:lnTo>
                      <a:lnTo>
                        <a:pt x="431" y="462"/>
                      </a:lnTo>
                      <a:lnTo>
                        <a:pt x="431" y="440"/>
                      </a:lnTo>
                      <a:lnTo>
                        <a:pt x="439" y="485"/>
                      </a:lnTo>
                      <a:lnTo>
                        <a:pt x="446" y="479"/>
                      </a:lnTo>
                      <a:lnTo>
                        <a:pt x="467" y="494"/>
                      </a:lnTo>
                      <a:lnTo>
                        <a:pt x="446" y="485"/>
                      </a:lnTo>
                      <a:lnTo>
                        <a:pt x="446" y="516"/>
                      </a:lnTo>
                      <a:lnTo>
                        <a:pt x="461" y="509"/>
                      </a:lnTo>
                      <a:lnTo>
                        <a:pt x="461" y="526"/>
                      </a:lnTo>
                      <a:lnTo>
                        <a:pt x="474" y="554"/>
                      </a:lnTo>
                      <a:lnTo>
                        <a:pt x="474" y="531"/>
                      </a:lnTo>
                      <a:lnTo>
                        <a:pt x="467" y="516"/>
                      </a:lnTo>
                      <a:lnTo>
                        <a:pt x="474" y="516"/>
                      </a:lnTo>
                      <a:lnTo>
                        <a:pt x="474" y="526"/>
                      </a:lnTo>
                      <a:lnTo>
                        <a:pt x="488" y="554"/>
                      </a:lnTo>
                      <a:lnTo>
                        <a:pt x="494" y="54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3" name="Freeform 500"/>
                <p:cNvSpPr>
                  <a:spLocks/>
                </p:cNvSpPr>
                <p:nvPr/>
              </p:nvSpPr>
              <p:spPr bwMode="auto">
                <a:xfrm>
                  <a:off x="1852884" y="2337275"/>
                  <a:ext cx="1496770" cy="1282572"/>
                </a:xfrm>
                <a:custGeom>
                  <a:avLst/>
                  <a:gdLst/>
                  <a:ahLst/>
                  <a:cxnLst>
                    <a:cxn ang="0">
                      <a:pos x="796" y="971"/>
                    </a:cxn>
                    <a:cxn ang="0">
                      <a:pos x="803" y="941"/>
                    </a:cxn>
                    <a:cxn ang="0">
                      <a:pos x="810" y="897"/>
                    </a:cxn>
                    <a:cxn ang="0">
                      <a:pos x="746" y="850"/>
                    </a:cxn>
                    <a:cxn ang="0">
                      <a:pos x="667" y="850"/>
                    </a:cxn>
                    <a:cxn ang="0">
                      <a:pos x="619" y="822"/>
                    </a:cxn>
                    <a:cxn ang="0">
                      <a:pos x="135" y="709"/>
                    </a:cxn>
                    <a:cxn ang="0">
                      <a:pos x="93" y="580"/>
                    </a:cxn>
                    <a:cxn ang="0">
                      <a:pos x="47" y="573"/>
                    </a:cxn>
                    <a:cxn ang="0">
                      <a:pos x="0" y="210"/>
                    </a:cxn>
                    <a:cxn ang="0">
                      <a:pos x="78" y="217"/>
                    </a:cxn>
                    <a:cxn ang="0">
                      <a:pos x="156" y="201"/>
                    </a:cxn>
                    <a:cxn ang="0">
                      <a:pos x="200" y="210"/>
                    </a:cxn>
                    <a:cxn ang="0">
                      <a:pos x="240" y="217"/>
                    </a:cxn>
                    <a:cxn ang="0">
                      <a:pos x="312" y="238"/>
                    </a:cxn>
                    <a:cxn ang="0">
                      <a:pos x="349" y="270"/>
                    </a:cxn>
                    <a:cxn ang="0">
                      <a:pos x="448" y="292"/>
                    </a:cxn>
                    <a:cxn ang="0">
                      <a:pos x="491" y="264"/>
                    </a:cxn>
                    <a:cxn ang="0">
                      <a:pos x="584" y="254"/>
                    </a:cxn>
                    <a:cxn ang="0">
                      <a:pos x="597" y="223"/>
                    </a:cxn>
                    <a:cxn ang="0">
                      <a:pos x="604" y="292"/>
                    </a:cxn>
                    <a:cxn ang="0">
                      <a:pos x="597" y="180"/>
                    </a:cxn>
                    <a:cxn ang="0">
                      <a:pos x="646" y="0"/>
                    </a:cxn>
                    <a:cxn ang="0">
                      <a:pos x="646" y="67"/>
                    </a:cxn>
                    <a:cxn ang="0">
                      <a:pos x="667" y="188"/>
                    </a:cxn>
                    <a:cxn ang="0">
                      <a:pos x="702" y="223"/>
                    </a:cxn>
                    <a:cxn ang="0">
                      <a:pos x="731" y="299"/>
                    </a:cxn>
                    <a:cxn ang="0">
                      <a:pos x="768" y="201"/>
                    </a:cxn>
                    <a:cxn ang="0">
                      <a:pos x="803" y="254"/>
                    </a:cxn>
                    <a:cxn ang="0">
                      <a:pos x="803" y="307"/>
                    </a:cxn>
                    <a:cxn ang="0">
                      <a:pos x="731" y="331"/>
                    </a:cxn>
                    <a:cxn ang="0">
                      <a:pos x="709" y="422"/>
                    </a:cxn>
                    <a:cxn ang="0">
                      <a:pos x="661" y="465"/>
                    </a:cxn>
                    <a:cxn ang="0">
                      <a:pos x="624" y="573"/>
                    </a:cxn>
                    <a:cxn ang="0">
                      <a:pos x="676" y="625"/>
                    </a:cxn>
                    <a:cxn ang="0">
                      <a:pos x="783" y="670"/>
                    </a:cxn>
                    <a:cxn ang="0">
                      <a:pos x="847" y="753"/>
                    </a:cxn>
                    <a:cxn ang="0">
                      <a:pos x="853" y="600"/>
                    </a:cxn>
                    <a:cxn ang="0">
                      <a:pos x="853" y="534"/>
                    </a:cxn>
                    <a:cxn ang="0">
                      <a:pos x="847" y="480"/>
                    </a:cxn>
                    <a:cxn ang="0">
                      <a:pos x="937" y="497"/>
                    </a:cxn>
                    <a:cxn ang="0">
                      <a:pos x="966" y="573"/>
                    </a:cxn>
                    <a:cxn ang="0">
                      <a:pos x="1022" y="534"/>
                    </a:cxn>
                    <a:cxn ang="0">
                      <a:pos x="1079" y="664"/>
                    </a:cxn>
                    <a:cxn ang="0">
                      <a:pos x="1123" y="692"/>
                    </a:cxn>
                    <a:cxn ang="0">
                      <a:pos x="1136" y="723"/>
                    </a:cxn>
                    <a:cxn ang="0">
                      <a:pos x="1136" y="766"/>
                    </a:cxn>
                    <a:cxn ang="0">
                      <a:pos x="1036" y="790"/>
                    </a:cxn>
                    <a:cxn ang="0">
                      <a:pos x="966" y="828"/>
                    </a:cxn>
                    <a:cxn ang="0">
                      <a:pos x="996" y="822"/>
                    </a:cxn>
                    <a:cxn ang="0">
                      <a:pos x="1007" y="850"/>
                    </a:cxn>
                    <a:cxn ang="0">
                      <a:pos x="1049" y="897"/>
                    </a:cxn>
                    <a:cxn ang="0">
                      <a:pos x="1079" y="879"/>
                    </a:cxn>
                    <a:cxn ang="0">
                      <a:pos x="1016" y="941"/>
                    </a:cxn>
                    <a:cxn ang="0">
                      <a:pos x="1022" y="897"/>
                    </a:cxn>
                    <a:cxn ang="0">
                      <a:pos x="981" y="857"/>
                    </a:cxn>
                    <a:cxn ang="0">
                      <a:pos x="930" y="911"/>
                    </a:cxn>
                    <a:cxn ang="0">
                      <a:pos x="836" y="933"/>
                    </a:cxn>
                  </a:cxnLst>
                  <a:rect l="0" t="0" r="r" b="b"/>
                  <a:pathLst>
                    <a:path w="1151" h="980">
                      <a:moveTo>
                        <a:pt x="836" y="933"/>
                      </a:moveTo>
                      <a:lnTo>
                        <a:pt x="836" y="949"/>
                      </a:lnTo>
                      <a:lnTo>
                        <a:pt x="803" y="956"/>
                      </a:lnTo>
                      <a:lnTo>
                        <a:pt x="796" y="971"/>
                      </a:lnTo>
                      <a:lnTo>
                        <a:pt x="775" y="980"/>
                      </a:lnTo>
                      <a:lnTo>
                        <a:pt x="796" y="949"/>
                      </a:lnTo>
                      <a:lnTo>
                        <a:pt x="783" y="949"/>
                      </a:lnTo>
                      <a:lnTo>
                        <a:pt x="803" y="941"/>
                      </a:lnTo>
                      <a:lnTo>
                        <a:pt x="803" y="904"/>
                      </a:lnTo>
                      <a:lnTo>
                        <a:pt x="816" y="926"/>
                      </a:lnTo>
                      <a:lnTo>
                        <a:pt x="825" y="911"/>
                      </a:lnTo>
                      <a:lnTo>
                        <a:pt x="810" y="897"/>
                      </a:lnTo>
                      <a:lnTo>
                        <a:pt x="768" y="879"/>
                      </a:lnTo>
                      <a:lnTo>
                        <a:pt x="761" y="874"/>
                      </a:lnTo>
                      <a:lnTo>
                        <a:pt x="753" y="850"/>
                      </a:lnTo>
                      <a:lnTo>
                        <a:pt x="746" y="850"/>
                      </a:lnTo>
                      <a:lnTo>
                        <a:pt x="731" y="828"/>
                      </a:lnTo>
                      <a:lnTo>
                        <a:pt x="718" y="822"/>
                      </a:lnTo>
                      <a:lnTo>
                        <a:pt x="687" y="850"/>
                      </a:lnTo>
                      <a:lnTo>
                        <a:pt x="667" y="850"/>
                      </a:lnTo>
                      <a:lnTo>
                        <a:pt x="646" y="828"/>
                      </a:lnTo>
                      <a:lnTo>
                        <a:pt x="634" y="828"/>
                      </a:lnTo>
                      <a:lnTo>
                        <a:pt x="624" y="813"/>
                      </a:lnTo>
                      <a:lnTo>
                        <a:pt x="619" y="822"/>
                      </a:lnTo>
                      <a:lnTo>
                        <a:pt x="240" y="822"/>
                      </a:lnTo>
                      <a:lnTo>
                        <a:pt x="178" y="775"/>
                      </a:lnTo>
                      <a:lnTo>
                        <a:pt x="170" y="746"/>
                      </a:lnTo>
                      <a:lnTo>
                        <a:pt x="135" y="709"/>
                      </a:lnTo>
                      <a:lnTo>
                        <a:pt x="141" y="699"/>
                      </a:lnTo>
                      <a:lnTo>
                        <a:pt x="141" y="655"/>
                      </a:lnTo>
                      <a:lnTo>
                        <a:pt x="119" y="632"/>
                      </a:lnTo>
                      <a:lnTo>
                        <a:pt x="93" y="580"/>
                      </a:lnTo>
                      <a:lnTo>
                        <a:pt x="86" y="580"/>
                      </a:lnTo>
                      <a:lnTo>
                        <a:pt x="78" y="549"/>
                      </a:lnTo>
                      <a:lnTo>
                        <a:pt x="64" y="565"/>
                      </a:lnTo>
                      <a:lnTo>
                        <a:pt x="47" y="573"/>
                      </a:lnTo>
                      <a:lnTo>
                        <a:pt x="27" y="543"/>
                      </a:lnTo>
                      <a:lnTo>
                        <a:pt x="27" y="534"/>
                      </a:lnTo>
                      <a:lnTo>
                        <a:pt x="0" y="543"/>
                      </a:lnTo>
                      <a:lnTo>
                        <a:pt x="0" y="210"/>
                      </a:lnTo>
                      <a:lnTo>
                        <a:pt x="21" y="210"/>
                      </a:lnTo>
                      <a:lnTo>
                        <a:pt x="71" y="247"/>
                      </a:lnTo>
                      <a:lnTo>
                        <a:pt x="71" y="223"/>
                      </a:lnTo>
                      <a:lnTo>
                        <a:pt x="78" y="217"/>
                      </a:lnTo>
                      <a:lnTo>
                        <a:pt x="93" y="210"/>
                      </a:lnTo>
                      <a:lnTo>
                        <a:pt x="106" y="217"/>
                      </a:lnTo>
                      <a:lnTo>
                        <a:pt x="156" y="180"/>
                      </a:lnTo>
                      <a:lnTo>
                        <a:pt x="156" y="201"/>
                      </a:lnTo>
                      <a:lnTo>
                        <a:pt x="170" y="201"/>
                      </a:lnTo>
                      <a:lnTo>
                        <a:pt x="178" y="171"/>
                      </a:lnTo>
                      <a:lnTo>
                        <a:pt x="200" y="188"/>
                      </a:lnTo>
                      <a:lnTo>
                        <a:pt x="200" y="210"/>
                      </a:lnTo>
                      <a:lnTo>
                        <a:pt x="215" y="217"/>
                      </a:lnTo>
                      <a:lnTo>
                        <a:pt x="222" y="201"/>
                      </a:lnTo>
                      <a:lnTo>
                        <a:pt x="222" y="217"/>
                      </a:lnTo>
                      <a:lnTo>
                        <a:pt x="240" y="217"/>
                      </a:lnTo>
                      <a:lnTo>
                        <a:pt x="240" y="201"/>
                      </a:lnTo>
                      <a:lnTo>
                        <a:pt x="262" y="201"/>
                      </a:lnTo>
                      <a:lnTo>
                        <a:pt x="300" y="223"/>
                      </a:lnTo>
                      <a:lnTo>
                        <a:pt x="312" y="238"/>
                      </a:lnTo>
                      <a:lnTo>
                        <a:pt x="334" y="238"/>
                      </a:lnTo>
                      <a:lnTo>
                        <a:pt x="354" y="247"/>
                      </a:lnTo>
                      <a:lnTo>
                        <a:pt x="354" y="264"/>
                      </a:lnTo>
                      <a:lnTo>
                        <a:pt x="349" y="270"/>
                      </a:lnTo>
                      <a:lnTo>
                        <a:pt x="349" y="284"/>
                      </a:lnTo>
                      <a:lnTo>
                        <a:pt x="377" y="292"/>
                      </a:lnTo>
                      <a:lnTo>
                        <a:pt x="419" y="270"/>
                      </a:lnTo>
                      <a:lnTo>
                        <a:pt x="448" y="292"/>
                      </a:lnTo>
                      <a:lnTo>
                        <a:pt x="448" y="270"/>
                      </a:lnTo>
                      <a:lnTo>
                        <a:pt x="433" y="264"/>
                      </a:lnTo>
                      <a:lnTo>
                        <a:pt x="475" y="238"/>
                      </a:lnTo>
                      <a:lnTo>
                        <a:pt x="491" y="264"/>
                      </a:lnTo>
                      <a:lnTo>
                        <a:pt x="555" y="292"/>
                      </a:lnTo>
                      <a:lnTo>
                        <a:pt x="577" y="292"/>
                      </a:lnTo>
                      <a:lnTo>
                        <a:pt x="577" y="264"/>
                      </a:lnTo>
                      <a:lnTo>
                        <a:pt x="584" y="254"/>
                      </a:lnTo>
                      <a:lnTo>
                        <a:pt x="555" y="238"/>
                      </a:lnTo>
                      <a:lnTo>
                        <a:pt x="577" y="223"/>
                      </a:lnTo>
                      <a:lnTo>
                        <a:pt x="584" y="201"/>
                      </a:lnTo>
                      <a:lnTo>
                        <a:pt x="597" y="223"/>
                      </a:lnTo>
                      <a:lnTo>
                        <a:pt x="619" y="247"/>
                      </a:lnTo>
                      <a:lnTo>
                        <a:pt x="597" y="264"/>
                      </a:lnTo>
                      <a:lnTo>
                        <a:pt x="597" y="284"/>
                      </a:lnTo>
                      <a:lnTo>
                        <a:pt x="604" y="292"/>
                      </a:lnTo>
                      <a:lnTo>
                        <a:pt x="634" y="254"/>
                      </a:lnTo>
                      <a:lnTo>
                        <a:pt x="624" y="238"/>
                      </a:lnTo>
                      <a:lnTo>
                        <a:pt x="634" y="217"/>
                      </a:lnTo>
                      <a:lnTo>
                        <a:pt x="597" y="180"/>
                      </a:lnTo>
                      <a:lnTo>
                        <a:pt x="604" y="126"/>
                      </a:lnTo>
                      <a:lnTo>
                        <a:pt x="624" y="117"/>
                      </a:lnTo>
                      <a:lnTo>
                        <a:pt x="619" y="6"/>
                      </a:lnTo>
                      <a:lnTo>
                        <a:pt x="646" y="0"/>
                      </a:lnTo>
                      <a:lnTo>
                        <a:pt x="676" y="6"/>
                      </a:lnTo>
                      <a:lnTo>
                        <a:pt x="681" y="15"/>
                      </a:lnTo>
                      <a:lnTo>
                        <a:pt x="661" y="67"/>
                      </a:lnTo>
                      <a:lnTo>
                        <a:pt x="646" y="67"/>
                      </a:lnTo>
                      <a:lnTo>
                        <a:pt x="634" y="82"/>
                      </a:lnTo>
                      <a:lnTo>
                        <a:pt x="639" y="99"/>
                      </a:lnTo>
                      <a:lnTo>
                        <a:pt x="634" y="114"/>
                      </a:lnTo>
                      <a:lnTo>
                        <a:pt x="667" y="188"/>
                      </a:lnTo>
                      <a:lnTo>
                        <a:pt x="661" y="210"/>
                      </a:lnTo>
                      <a:lnTo>
                        <a:pt x="667" y="217"/>
                      </a:lnTo>
                      <a:lnTo>
                        <a:pt x="687" y="254"/>
                      </a:lnTo>
                      <a:lnTo>
                        <a:pt x="702" y="223"/>
                      </a:lnTo>
                      <a:lnTo>
                        <a:pt x="718" y="247"/>
                      </a:lnTo>
                      <a:lnTo>
                        <a:pt x="709" y="284"/>
                      </a:lnTo>
                      <a:lnTo>
                        <a:pt x="726" y="299"/>
                      </a:lnTo>
                      <a:lnTo>
                        <a:pt x="731" y="299"/>
                      </a:lnTo>
                      <a:lnTo>
                        <a:pt x="731" y="284"/>
                      </a:lnTo>
                      <a:lnTo>
                        <a:pt x="753" y="270"/>
                      </a:lnTo>
                      <a:lnTo>
                        <a:pt x="753" y="201"/>
                      </a:lnTo>
                      <a:lnTo>
                        <a:pt x="768" y="201"/>
                      </a:lnTo>
                      <a:lnTo>
                        <a:pt x="783" y="210"/>
                      </a:lnTo>
                      <a:lnTo>
                        <a:pt x="783" y="223"/>
                      </a:lnTo>
                      <a:lnTo>
                        <a:pt x="803" y="223"/>
                      </a:lnTo>
                      <a:lnTo>
                        <a:pt x="803" y="254"/>
                      </a:lnTo>
                      <a:lnTo>
                        <a:pt x="783" y="264"/>
                      </a:lnTo>
                      <a:lnTo>
                        <a:pt x="783" y="284"/>
                      </a:lnTo>
                      <a:lnTo>
                        <a:pt x="803" y="292"/>
                      </a:lnTo>
                      <a:lnTo>
                        <a:pt x="803" y="307"/>
                      </a:lnTo>
                      <a:lnTo>
                        <a:pt x="768" y="344"/>
                      </a:lnTo>
                      <a:lnTo>
                        <a:pt x="753" y="338"/>
                      </a:lnTo>
                      <a:lnTo>
                        <a:pt x="753" y="331"/>
                      </a:lnTo>
                      <a:lnTo>
                        <a:pt x="731" y="331"/>
                      </a:lnTo>
                      <a:lnTo>
                        <a:pt x="746" y="344"/>
                      </a:lnTo>
                      <a:lnTo>
                        <a:pt x="726" y="366"/>
                      </a:lnTo>
                      <a:lnTo>
                        <a:pt x="726" y="383"/>
                      </a:lnTo>
                      <a:lnTo>
                        <a:pt x="709" y="422"/>
                      </a:lnTo>
                      <a:lnTo>
                        <a:pt x="687" y="422"/>
                      </a:lnTo>
                      <a:lnTo>
                        <a:pt x="676" y="442"/>
                      </a:lnTo>
                      <a:lnTo>
                        <a:pt x="681" y="457"/>
                      </a:lnTo>
                      <a:lnTo>
                        <a:pt x="661" y="465"/>
                      </a:lnTo>
                      <a:lnTo>
                        <a:pt x="661" y="487"/>
                      </a:lnTo>
                      <a:lnTo>
                        <a:pt x="646" y="487"/>
                      </a:lnTo>
                      <a:lnTo>
                        <a:pt x="624" y="543"/>
                      </a:lnTo>
                      <a:lnTo>
                        <a:pt x="624" y="573"/>
                      </a:lnTo>
                      <a:lnTo>
                        <a:pt x="634" y="580"/>
                      </a:lnTo>
                      <a:lnTo>
                        <a:pt x="646" y="580"/>
                      </a:lnTo>
                      <a:lnTo>
                        <a:pt x="661" y="632"/>
                      </a:lnTo>
                      <a:lnTo>
                        <a:pt x="676" y="625"/>
                      </a:lnTo>
                      <a:lnTo>
                        <a:pt x="702" y="632"/>
                      </a:lnTo>
                      <a:lnTo>
                        <a:pt x="718" y="655"/>
                      </a:lnTo>
                      <a:lnTo>
                        <a:pt x="753" y="670"/>
                      </a:lnTo>
                      <a:lnTo>
                        <a:pt x="783" y="670"/>
                      </a:lnTo>
                      <a:lnTo>
                        <a:pt x="796" y="686"/>
                      </a:lnTo>
                      <a:lnTo>
                        <a:pt x="796" y="739"/>
                      </a:lnTo>
                      <a:lnTo>
                        <a:pt x="825" y="775"/>
                      </a:lnTo>
                      <a:lnTo>
                        <a:pt x="847" y="753"/>
                      </a:lnTo>
                      <a:lnTo>
                        <a:pt x="825" y="692"/>
                      </a:lnTo>
                      <a:lnTo>
                        <a:pt x="847" y="686"/>
                      </a:lnTo>
                      <a:lnTo>
                        <a:pt x="858" y="655"/>
                      </a:lnTo>
                      <a:lnTo>
                        <a:pt x="853" y="600"/>
                      </a:lnTo>
                      <a:lnTo>
                        <a:pt x="836" y="580"/>
                      </a:lnTo>
                      <a:lnTo>
                        <a:pt x="847" y="573"/>
                      </a:lnTo>
                      <a:lnTo>
                        <a:pt x="853" y="573"/>
                      </a:lnTo>
                      <a:lnTo>
                        <a:pt x="853" y="534"/>
                      </a:lnTo>
                      <a:lnTo>
                        <a:pt x="847" y="524"/>
                      </a:lnTo>
                      <a:lnTo>
                        <a:pt x="853" y="497"/>
                      </a:lnTo>
                      <a:lnTo>
                        <a:pt x="847" y="487"/>
                      </a:lnTo>
                      <a:lnTo>
                        <a:pt x="847" y="480"/>
                      </a:lnTo>
                      <a:lnTo>
                        <a:pt x="853" y="465"/>
                      </a:lnTo>
                      <a:lnTo>
                        <a:pt x="880" y="480"/>
                      </a:lnTo>
                      <a:lnTo>
                        <a:pt x="900" y="465"/>
                      </a:lnTo>
                      <a:lnTo>
                        <a:pt x="937" y="497"/>
                      </a:lnTo>
                      <a:lnTo>
                        <a:pt x="930" y="504"/>
                      </a:lnTo>
                      <a:lnTo>
                        <a:pt x="937" y="512"/>
                      </a:lnTo>
                      <a:lnTo>
                        <a:pt x="966" y="512"/>
                      </a:lnTo>
                      <a:lnTo>
                        <a:pt x="966" y="573"/>
                      </a:lnTo>
                      <a:lnTo>
                        <a:pt x="986" y="600"/>
                      </a:lnTo>
                      <a:lnTo>
                        <a:pt x="1022" y="565"/>
                      </a:lnTo>
                      <a:lnTo>
                        <a:pt x="1016" y="549"/>
                      </a:lnTo>
                      <a:lnTo>
                        <a:pt x="1022" y="534"/>
                      </a:lnTo>
                      <a:lnTo>
                        <a:pt x="1073" y="625"/>
                      </a:lnTo>
                      <a:lnTo>
                        <a:pt x="1064" y="632"/>
                      </a:lnTo>
                      <a:lnTo>
                        <a:pt x="1064" y="655"/>
                      </a:lnTo>
                      <a:lnTo>
                        <a:pt x="1079" y="664"/>
                      </a:lnTo>
                      <a:lnTo>
                        <a:pt x="1079" y="670"/>
                      </a:lnTo>
                      <a:lnTo>
                        <a:pt x="1101" y="686"/>
                      </a:lnTo>
                      <a:lnTo>
                        <a:pt x="1108" y="686"/>
                      </a:lnTo>
                      <a:lnTo>
                        <a:pt x="1123" y="692"/>
                      </a:lnTo>
                      <a:lnTo>
                        <a:pt x="1108" y="699"/>
                      </a:lnTo>
                      <a:lnTo>
                        <a:pt x="1123" y="699"/>
                      </a:lnTo>
                      <a:lnTo>
                        <a:pt x="1123" y="723"/>
                      </a:lnTo>
                      <a:lnTo>
                        <a:pt x="1136" y="723"/>
                      </a:lnTo>
                      <a:lnTo>
                        <a:pt x="1145" y="731"/>
                      </a:lnTo>
                      <a:lnTo>
                        <a:pt x="1145" y="739"/>
                      </a:lnTo>
                      <a:lnTo>
                        <a:pt x="1151" y="753"/>
                      </a:lnTo>
                      <a:lnTo>
                        <a:pt x="1136" y="766"/>
                      </a:lnTo>
                      <a:lnTo>
                        <a:pt x="1108" y="775"/>
                      </a:lnTo>
                      <a:lnTo>
                        <a:pt x="1095" y="805"/>
                      </a:lnTo>
                      <a:lnTo>
                        <a:pt x="1064" y="805"/>
                      </a:lnTo>
                      <a:lnTo>
                        <a:pt x="1036" y="790"/>
                      </a:lnTo>
                      <a:lnTo>
                        <a:pt x="996" y="805"/>
                      </a:lnTo>
                      <a:lnTo>
                        <a:pt x="986" y="822"/>
                      </a:lnTo>
                      <a:lnTo>
                        <a:pt x="981" y="822"/>
                      </a:lnTo>
                      <a:lnTo>
                        <a:pt x="966" y="828"/>
                      </a:lnTo>
                      <a:lnTo>
                        <a:pt x="937" y="865"/>
                      </a:lnTo>
                      <a:lnTo>
                        <a:pt x="944" y="865"/>
                      </a:lnTo>
                      <a:lnTo>
                        <a:pt x="974" y="835"/>
                      </a:lnTo>
                      <a:lnTo>
                        <a:pt x="996" y="822"/>
                      </a:lnTo>
                      <a:lnTo>
                        <a:pt x="1031" y="822"/>
                      </a:lnTo>
                      <a:lnTo>
                        <a:pt x="1031" y="835"/>
                      </a:lnTo>
                      <a:lnTo>
                        <a:pt x="1016" y="850"/>
                      </a:lnTo>
                      <a:lnTo>
                        <a:pt x="1007" y="850"/>
                      </a:lnTo>
                      <a:lnTo>
                        <a:pt x="1016" y="857"/>
                      </a:lnTo>
                      <a:lnTo>
                        <a:pt x="1022" y="850"/>
                      </a:lnTo>
                      <a:lnTo>
                        <a:pt x="1022" y="874"/>
                      </a:lnTo>
                      <a:lnTo>
                        <a:pt x="1049" y="897"/>
                      </a:lnTo>
                      <a:lnTo>
                        <a:pt x="1064" y="897"/>
                      </a:lnTo>
                      <a:lnTo>
                        <a:pt x="1064" y="879"/>
                      </a:lnTo>
                      <a:lnTo>
                        <a:pt x="1079" y="865"/>
                      </a:lnTo>
                      <a:lnTo>
                        <a:pt x="1079" y="879"/>
                      </a:lnTo>
                      <a:lnTo>
                        <a:pt x="1095" y="879"/>
                      </a:lnTo>
                      <a:lnTo>
                        <a:pt x="1073" y="904"/>
                      </a:lnTo>
                      <a:lnTo>
                        <a:pt x="1031" y="926"/>
                      </a:lnTo>
                      <a:lnTo>
                        <a:pt x="1016" y="941"/>
                      </a:lnTo>
                      <a:lnTo>
                        <a:pt x="1007" y="926"/>
                      </a:lnTo>
                      <a:lnTo>
                        <a:pt x="1031" y="904"/>
                      </a:lnTo>
                      <a:lnTo>
                        <a:pt x="1022" y="904"/>
                      </a:lnTo>
                      <a:lnTo>
                        <a:pt x="1022" y="897"/>
                      </a:lnTo>
                      <a:lnTo>
                        <a:pt x="1007" y="904"/>
                      </a:lnTo>
                      <a:lnTo>
                        <a:pt x="996" y="904"/>
                      </a:lnTo>
                      <a:lnTo>
                        <a:pt x="986" y="897"/>
                      </a:lnTo>
                      <a:lnTo>
                        <a:pt x="981" y="857"/>
                      </a:lnTo>
                      <a:lnTo>
                        <a:pt x="974" y="865"/>
                      </a:lnTo>
                      <a:lnTo>
                        <a:pt x="966" y="857"/>
                      </a:lnTo>
                      <a:lnTo>
                        <a:pt x="944" y="904"/>
                      </a:lnTo>
                      <a:lnTo>
                        <a:pt x="930" y="911"/>
                      </a:lnTo>
                      <a:lnTo>
                        <a:pt x="887" y="911"/>
                      </a:lnTo>
                      <a:lnTo>
                        <a:pt x="858" y="933"/>
                      </a:lnTo>
                      <a:lnTo>
                        <a:pt x="836" y="933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srgbClr val="FF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4" name="Freeform 501"/>
                <p:cNvSpPr>
                  <a:spLocks/>
                </p:cNvSpPr>
                <p:nvPr/>
              </p:nvSpPr>
              <p:spPr bwMode="auto">
                <a:xfrm>
                  <a:off x="3283848" y="3338307"/>
                  <a:ext cx="112258" cy="139467"/>
                </a:xfrm>
                <a:custGeom>
                  <a:avLst/>
                  <a:gdLst/>
                  <a:ahLst/>
                  <a:cxnLst>
                    <a:cxn ang="0">
                      <a:pos x="0" y="85"/>
                    </a:cxn>
                    <a:cxn ang="0">
                      <a:pos x="0" y="92"/>
                    </a:cxn>
                    <a:cxn ang="0">
                      <a:pos x="49" y="92"/>
                    </a:cxn>
                    <a:cxn ang="0">
                      <a:pos x="49" y="99"/>
                    </a:cxn>
                    <a:cxn ang="0">
                      <a:pos x="57" y="92"/>
                    </a:cxn>
                    <a:cxn ang="0">
                      <a:pos x="79" y="99"/>
                    </a:cxn>
                    <a:cxn ang="0">
                      <a:pos x="79" y="107"/>
                    </a:cxn>
                    <a:cxn ang="0">
                      <a:pos x="86" y="107"/>
                    </a:cxn>
                    <a:cxn ang="0">
                      <a:pos x="86" y="92"/>
                    </a:cxn>
                    <a:cxn ang="0">
                      <a:pos x="66" y="85"/>
                    </a:cxn>
                    <a:cxn ang="0">
                      <a:pos x="79" y="70"/>
                    </a:cxn>
                    <a:cxn ang="0">
                      <a:pos x="66" y="63"/>
                    </a:cxn>
                    <a:cxn ang="0">
                      <a:pos x="79" y="55"/>
                    </a:cxn>
                    <a:cxn ang="0">
                      <a:pos x="49" y="55"/>
                    </a:cxn>
                    <a:cxn ang="0">
                      <a:pos x="45" y="47"/>
                    </a:cxn>
                    <a:cxn ang="0">
                      <a:pos x="49" y="38"/>
                    </a:cxn>
                    <a:cxn ang="0">
                      <a:pos x="45" y="38"/>
                    </a:cxn>
                    <a:cxn ang="0">
                      <a:pos x="49" y="0"/>
                    </a:cxn>
                    <a:cxn ang="0">
                      <a:pos x="34" y="10"/>
                    </a:cxn>
                    <a:cxn ang="0">
                      <a:pos x="7" y="63"/>
                    </a:cxn>
                    <a:cxn ang="0">
                      <a:pos x="7" y="70"/>
                    </a:cxn>
                    <a:cxn ang="0">
                      <a:pos x="0" y="85"/>
                    </a:cxn>
                    <a:cxn ang="0">
                      <a:pos x="0" y="85"/>
                    </a:cxn>
                    <a:cxn ang="0">
                      <a:pos x="0" y="85"/>
                    </a:cxn>
                  </a:cxnLst>
                  <a:rect l="0" t="0" r="r" b="b"/>
                  <a:pathLst>
                    <a:path w="86" h="107">
                      <a:moveTo>
                        <a:pt x="0" y="85"/>
                      </a:moveTo>
                      <a:lnTo>
                        <a:pt x="0" y="92"/>
                      </a:lnTo>
                      <a:lnTo>
                        <a:pt x="49" y="92"/>
                      </a:lnTo>
                      <a:lnTo>
                        <a:pt x="49" y="99"/>
                      </a:lnTo>
                      <a:lnTo>
                        <a:pt x="57" y="92"/>
                      </a:lnTo>
                      <a:lnTo>
                        <a:pt x="79" y="99"/>
                      </a:lnTo>
                      <a:lnTo>
                        <a:pt x="79" y="107"/>
                      </a:lnTo>
                      <a:lnTo>
                        <a:pt x="86" y="107"/>
                      </a:lnTo>
                      <a:lnTo>
                        <a:pt x="86" y="92"/>
                      </a:lnTo>
                      <a:lnTo>
                        <a:pt x="66" y="85"/>
                      </a:lnTo>
                      <a:lnTo>
                        <a:pt x="79" y="70"/>
                      </a:lnTo>
                      <a:lnTo>
                        <a:pt x="66" y="63"/>
                      </a:lnTo>
                      <a:lnTo>
                        <a:pt x="79" y="55"/>
                      </a:lnTo>
                      <a:lnTo>
                        <a:pt x="49" y="55"/>
                      </a:lnTo>
                      <a:lnTo>
                        <a:pt x="45" y="47"/>
                      </a:lnTo>
                      <a:lnTo>
                        <a:pt x="49" y="38"/>
                      </a:lnTo>
                      <a:lnTo>
                        <a:pt x="45" y="38"/>
                      </a:lnTo>
                      <a:lnTo>
                        <a:pt x="49" y="0"/>
                      </a:lnTo>
                      <a:lnTo>
                        <a:pt x="34" y="10"/>
                      </a:lnTo>
                      <a:lnTo>
                        <a:pt x="7" y="63"/>
                      </a:lnTo>
                      <a:lnTo>
                        <a:pt x="7" y="70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5" name="Freeform 502"/>
                <p:cNvSpPr>
                  <a:spLocks/>
                </p:cNvSpPr>
                <p:nvPr/>
              </p:nvSpPr>
              <p:spPr bwMode="auto">
                <a:xfrm>
                  <a:off x="2276109" y="3829699"/>
                  <a:ext cx="517418" cy="374083"/>
                </a:xfrm>
                <a:custGeom>
                  <a:avLst/>
                  <a:gdLst/>
                  <a:ahLst/>
                  <a:cxnLst>
                    <a:cxn ang="0">
                      <a:pos x="258" y="131"/>
                    </a:cxn>
                    <a:cxn ang="0">
                      <a:pos x="264" y="177"/>
                    </a:cxn>
                    <a:cxn ang="0">
                      <a:pos x="279" y="229"/>
                    </a:cxn>
                    <a:cxn ang="0">
                      <a:pos x="350" y="229"/>
                    </a:cxn>
                    <a:cxn ang="0">
                      <a:pos x="350" y="214"/>
                    </a:cxn>
                    <a:cxn ang="0">
                      <a:pos x="392" y="177"/>
                    </a:cxn>
                    <a:cxn ang="0">
                      <a:pos x="392" y="234"/>
                    </a:cxn>
                    <a:cxn ang="0">
                      <a:pos x="376" y="234"/>
                    </a:cxn>
                    <a:cxn ang="0">
                      <a:pos x="341" y="244"/>
                    </a:cxn>
                    <a:cxn ang="0">
                      <a:pos x="341" y="259"/>
                    </a:cxn>
                    <a:cxn ang="0">
                      <a:pos x="308" y="259"/>
                    </a:cxn>
                    <a:cxn ang="0">
                      <a:pos x="279" y="272"/>
                    </a:cxn>
                    <a:cxn ang="0">
                      <a:pos x="214" y="244"/>
                    </a:cxn>
                    <a:cxn ang="0">
                      <a:pos x="179" y="234"/>
                    </a:cxn>
                    <a:cxn ang="0">
                      <a:pos x="149" y="198"/>
                    </a:cxn>
                    <a:cxn ang="0">
                      <a:pos x="149" y="168"/>
                    </a:cxn>
                    <a:cxn ang="0">
                      <a:pos x="100" y="114"/>
                    </a:cxn>
                    <a:cxn ang="0">
                      <a:pos x="85" y="86"/>
                    </a:cxn>
                    <a:cxn ang="0">
                      <a:pos x="72" y="76"/>
                    </a:cxn>
                    <a:cxn ang="0">
                      <a:pos x="45" y="24"/>
                    </a:cxn>
                    <a:cxn ang="0">
                      <a:pos x="28" y="39"/>
                    </a:cxn>
                    <a:cxn ang="0">
                      <a:pos x="93" y="138"/>
                    </a:cxn>
                    <a:cxn ang="0">
                      <a:pos x="93" y="161"/>
                    </a:cxn>
                    <a:cxn ang="0">
                      <a:pos x="65" y="121"/>
                    </a:cxn>
                    <a:cxn ang="0">
                      <a:pos x="28" y="93"/>
                    </a:cxn>
                    <a:cxn ang="0">
                      <a:pos x="28" y="86"/>
                    </a:cxn>
                    <a:cxn ang="0">
                      <a:pos x="16" y="45"/>
                    </a:cxn>
                    <a:cxn ang="0">
                      <a:pos x="23" y="0"/>
                    </a:cxn>
                    <a:cxn ang="0">
                      <a:pos x="142" y="10"/>
                    </a:cxn>
                    <a:cxn ang="0">
                      <a:pos x="165" y="45"/>
                    </a:cxn>
                    <a:cxn ang="0">
                      <a:pos x="187" y="56"/>
                    </a:cxn>
                    <a:cxn ang="0">
                      <a:pos x="207" y="45"/>
                    </a:cxn>
                    <a:cxn ang="0">
                      <a:pos x="264" y="114"/>
                    </a:cxn>
                  </a:cxnLst>
                  <a:rect l="0" t="0" r="r" b="b"/>
                  <a:pathLst>
                    <a:path w="398" h="286">
                      <a:moveTo>
                        <a:pt x="264" y="114"/>
                      </a:moveTo>
                      <a:lnTo>
                        <a:pt x="258" y="131"/>
                      </a:lnTo>
                      <a:lnTo>
                        <a:pt x="258" y="168"/>
                      </a:lnTo>
                      <a:lnTo>
                        <a:pt x="264" y="177"/>
                      </a:lnTo>
                      <a:lnTo>
                        <a:pt x="264" y="183"/>
                      </a:lnTo>
                      <a:lnTo>
                        <a:pt x="279" y="229"/>
                      </a:lnTo>
                      <a:lnTo>
                        <a:pt x="308" y="234"/>
                      </a:lnTo>
                      <a:lnTo>
                        <a:pt x="350" y="229"/>
                      </a:lnTo>
                      <a:lnTo>
                        <a:pt x="341" y="229"/>
                      </a:lnTo>
                      <a:lnTo>
                        <a:pt x="350" y="214"/>
                      </a:lnTo>
                      <a:lnTo>
                        <a:pt x="355" y="183"/>
                      </a:lnTo>
                      <a:lnTo>
                        <a:pt x="392" y="177"/>
                      </a:lnTo>
                      <a:lnTo>
                        <a:pt x="398" y="183"/>
                      </a:lnTo>
                      <a:lnTo>
                        <a:pt x="392" y="234"/>
                      </a:lnTo>
                      <a:lnTo>
                        <a:pt x="383" y="229"/>
                      </a:lnTo>
                      <a:lnTo>
                        <a:pt x="376" y="234"/>
                      </a:lnTo>
                      <a:lnTo>
                        <a:pt x="350" y="234"/>
                      </a:lnTo>
                      <a:lnTo>
                        <a:pt x="341" y="244"/>
                      </a:lnTo>
                      <a:lnTo>
                        <a:pt x="355" y="259"/>
                      </a:lnTo>
                      <a:lnTo>
                        <a:pt x="341" y="259"/>
                      </a:lnTo>
                      <a:lnTo>
                        <a:pt x="335" y="286"/>
                      </a:lnTo>
                      <a:lnTo>
                        <a:pt x="308" y="259"/>
                      </a:lnTo>
                      <a:lnTo>
                        <a:pt x="293" y="259"/>
                      </a:lnTo>
                      <a:lnTo>
                        <a:pt x="279" y="272"/>
                      </a:lnTo>
                      <a:lnTo>
                        <a:pt x="258" y="259"/>
                      </a:lnTo>
                      <a:lnTo>
                        <a:pt x="214" y="244"/>
                      </a:lnTo>
                      <a:lnTo>
                        <a:pt x="207" y="234"/>
                      </a:lnTo>
                      <a:lnTo>
                        <a:pt x="179" y="234"/>
                      </a:lnTo>
                      <a:lnTo>
                        <a:pt x="165" y="214"/>
                      </a:lnTo>
                      <a:lnTo>
                        <a:pt x="149" y="198"/>
                      </a:lnTo>
                      <a:lnTo>
                        <a:pt x="165" y="183"/>
                      </a:lnTo>
                      <a:lnTo>
                        <a:pt x="149" y="168"/>
                      </a:lnTo>
                      <a:lnTo>
                        <a:pt x="122" y="121"/>
                      </a:lnTo>
                      <a:lnTo>
                        <a:pt x="100" y="114"/>
                      </a:lnTo>
                      <a:lnTo>
                        <a:pt x="100" y="108"/>
                      </a:lnTo>
                      <a:lnTo>
                        <a:pt x="85" y="86"/>
                      </a:lnTo>
                      <a:lnTo>
                        <a:pt x="85" y="76"/>
                      </a:lnTo>
                      <a:lnTo>
                        <a:pt x="72" y="76"/>
                      </a:lnTo>
                      <a:lnTo>
                        <a:pt x="50" y="24"/>
                      </a:lnTo>
                      <a:lnTo>
                        <a:pt x="45" y="24"/>
                      </a:lnTo>
                      <a:lnTo>
                        <a:pt x="23" y="10"/>
                      </a:lnTo>
                      <a:lnTo>
                        <a:pt x="28" y="39"/>
                      </a:lnTo>
                      <a:lnTo>
                        <a:pt x="85" y="138"/>
                      </a:lnTo>
                      <a:lnTo>
                        <a:pt x="93" y="138"/>
                      </a:lnTo>
                      <a:lnTo>
                        <a:pt x="100" y="155"/>
                      </a:lnTo>
                      <a:lnTo>
                        <a:pt x="93" y="161"/>
                      </a:lnTo>
                      <a:lnTo>
                        <a:pt x="56" y="131"/>
                      </a:lnTo>
                      <a:lnTo>
                        <a:pt x="65" y="121"/>
                      </a:lnTo>
                      <a:lnTo>
                        <a:pt x="56" y="108"/>
                      </a:lnTo>
                      <a:lnTo>
                        <a:pt x="28" y="93"/>
                      </a:lnTo>
                      <a:lnTo>
                        <a:pt x="23" y="76"/>
                      </a:lnTo>
                      <a:lnTo>
                        <a:pt x="28" y="86"/>
                      </a:lnTo>
                      <a:lnTo>
                        <a:pt x="45" y="61"/>
                      </a:lnTo>
                      <a:lnTo>
                        <a:pt x="16" y="45"/>
                      </a:lnTo>
                      <a:lnTo>
                        <a:pt x="0" y="0"/>
                      </a:lnTo>
                      <a:lnTo>
                        <a:pt x="23" y="0"/>
                      </a:lnTo>
                      <a:lnTo>
                        <a:pt x="72" y="24"/>
                      </a:lnTo>
                      <a:lnTo>
                        <a:pt x="142" y="10"/>
                      </a:lnTo>
                      <a:lnTo>
                        <a:pt x="165" y="32"/>
                      </a:lnTo>
                      <a:lnTo>
                        <a:pt x="165" y="45"/>
                      </a:lnTo>
                      <a:lnTo>
                        <a:pt x="179" y="56"/>
                      </a:lnTo>
                      <a:lnTo>
                        <a:pt x="187" y="56"/>
                      </a:lnTo>
                      <a:lnTo>
                        <a:pt x="192" y="45"/>
                      </a:lnTo>
                      <a:lnTo>
                        <a:pt x="207" y="45"/>
                      </a:lnTo>
                      <a:lnTo>
                        <a:pt x="234" y="108"/>
                      </a:lnTo>
                      <a:lnTo>
                        <a:pt x="264" y="11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6" name="Freeform 503"/>
                <p:cNvSpPr>
                  <a:spLocks/>
                </p:cNvSpPr>
                <p:nvPr/>
              </p:nvSpPr>
              <p:spPr bwMode="auto">
                <a:xfrm>
                  <a:off x="2796107" y="2790868"/>
                  <a:ext cx="117419" cy="140770"/>
                </a:xfrm>
                <a:custGeom>
                  <a:avLst/>
                  <a:gdLst/>
                  <a:ahLst/>
                  <a:cxnLst>
                    <a:cxn ang="0">
                      <a:pos x="0" y="86"/>
                    </a:cxn>
                    <a:cxn ang="0">
                      <a:pos x="20" y="86"/>
                    </a:cxn>
                    <a:cxn ang="0">
                      <a:pos x="20" y="108"/>
                    </a:cxn>
                    <a:cxn ang="0">
                      <a:pos x="35" y="108"/>
                    </a:cxn>
                    <a:cxn ang="0">
                      <a:pos x="47" y="79"/>
                    </a:cxn>
                    <a:cxn ang="0">
                      <a:pos x="57" y="79"/>
                    </a:cxn>
                    <a:cxn ang="0">
                      <a:pos x="77" y="99"/>
                    </a:cxn>
                    <a:cxn ang="0">
                      <a:pos x="90" y="79"/>
                    </a:cxn>
                    <a:cxn ang="0">
                      <a:pos x="77" y="79"/>
                    </a:cxn>
                    <a:cxn ang="0">
                      <a:pos x="35" y="22"/>
                    </a:cxn>
                    <a:cxn ang="0">
                      <a:pos x="25" y="0"/>
                    </a:cxn>
                    <a:cxn ang="0">
                      <a:pos x="20" y="22"/>
                    </a:cxn>
                    <a:cxn ang="0">
                      <a:pos x="5" y="32"/>
                    </a:cxn>
                    <a:cxn ang="0">
                      <a:pos x="20" y="79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</a:cxnLst>
                  <a:rect l="0" t="0" r="r" b="b"/>
                  <a:pathLst>
                    <a:path w="90" h="108">
                      <a:moveTo>
                        <a:pt x="0" y="86"/>
                      </a:moveTo>
                      <a:lnTo>
                        <a:pt x="20" y="86"/>
                      </a:lnTo>
                      <a:lnTo>
                        <a:pt x="20" y="108"/>
                      </a:lnTo>
                      <a:lnTo>
                        <a:pt x="35" y="108"/>
                      </a:lnTo>
                      <a:lnTo>
                        <a:pt x="47" y="79"/>
                      </a:lnTo>
                      <a:lnTo>
                        <a:pt x="57" y="79"/>
                      </a:lnTo>
                      <a:lnTo>
                        <a:pt x="77" y="99"/>
                      </a:lnTo>
                      <a:lnTo>
                        <a:pt x="90" y="79"/>
                      </a:lnTo>
                      <a:lnTo>
                        <a:pt x="77" y="79"/>
                      </a:lnTo>
                      <a:lnTo>
                        <a:pt x="35" y="22"/>
                      </a:lnTo>
                      <a:lnTo>
                        <a:pt x="25" y="0"/>
                      </a:lnTo>
                      <a:lnTo>
                        <a:pt x="20" y="22"/>
                      </a:lnTo>
                      <a:lnTo>
                        <a:pt x="5" y="32"/>
                      </a:lnTo>
                      <a:lnTo>
                        <a:pt x="20" y="79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7" name="Freeform 504"/>
                <p:cNvSpPr>
                  <a:spLocks/>
                </p:cNvSpPr>
                <p:nvPr/>
              </p:nvSpPr>
              <p:spPr bwMode="auto">
                <a:xfrm>
                  <a:off x="2966429" y="2682684"/>
                  <a:ext cx="40000" cy="58654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0" y="45"/>
                    </a:cxn>
                    <a:cxn ang="0">
                      <a:pos x="23" y="37"/>
                    </a:cxn>
                    <a:cxn ang="0">
                      <a:pos x="30" y="28"/>
                    </a:cxn>
                    <a:cxn ang="0">
                      <a:pos x="30" y="0"/>
                    </a:cxn>
                    <a:cxn ang="0">
                      <a:pos x="8" y="0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30" h="45">
                      <a:moveTo>
                        <a:pt x="0" y="28"/>
                      </a:moveTo>
                      <a:lnTo>
                        <a:pt x="0" y="45"/>
                      </a:lnTo>
                      <a:lnTo>
                        <a:pt x="23" y="37"/>
                      </a:lnTo>
                      <a:lnTo>
                        <a:pt x="30" y="28"/>
                      </a:lnTo>
                      <a:lnTo>
                        <a:pt x="30" y="0"/>
                      </a:lnTo>
                      <a:lnTo>
                        <a:pt x="8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8" name="Freeform 505"/>
                <p:cNvSpPr>
                  <a:spLocks/>
                </p:cNvSpPr>
                <p:nvPr/>
              </p:nvSpPr>
              <p:spPr bwMode="auto">
                <a:xfrm>
                  <a:off x="2796107" y="2790868"/>
                  <a:ext cx="117419" cy="140770"/>
                </a:xfrm>
                <a:custGeom>
                  <a:avLst/>
                  <a:gdLst/>
                  <a:ahLst/>
                  <a:cxnLst>
                    <a:cxn ang="0">
                      <a:pos x="0" y="86"/>
                    </a:cxn>
                    <a:cxn ang="0">
                      <a:pos x="20" y="86"/>
                    </a:cxn>
                    <a:cxn ang="0">
                      <a:pos x="20" y="108"/>
                    </a:cxn>
                    <a:cxn ang="0">
                      <a:pos x="35" y="108"/>
                    </a:cxn>
                    <a:cxn ang="0">
                      <a:pos x="47" y="79"/>
                    </a:cxn>
                    <a:cxn ang="0">
                      <a:pos x="57" y="79"/>
                    </a:cxn>
                    <a:cxn ang="0">
                      <a:pos x="77" y="99"/>
                    </a:cxn>
                    <a:cxn ang="0">
                      <a:pos x="90" y="79"/>
                    </a:cxn>
                    <a:cxn ang="0">
                      <a:pos x="77" y="79"/>
                    </a:cxn>
                    <a:cxn ang="0">
                      <a:pos x="35" y="22"/>
                    </a:cxn>
                    <a:cxn ang="0">
                      <a:pos x="25" y="0"/>
                    </a:cxn>
                    <a:cxn ang="0">
                      <a:pos x="20" y="22"/>
                    </a:cxn>
                    <a:cxn ang="0">
                      <a:pos x="5" y="32"/>
                    </a:cxn>
                    <a:cxn ang="0">
                      <a:pos x="20" y="79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</a:cxnLst>
                  <a:rect l="0" t="0" r="r" b="b"/>
                  <a:pathLst>
                    <a:path w="90" h="108">
                      <a:moveTo>
                        <a:pt x="0" y="86"/>
                      </a:moveTo>
                      <a:lnTo>
                        <a:pt x="20" y="86"/>
                      </a:lnTo>
                      <a:lnTo>
                        <a:pt x="20" y="108"/>
                      </a:lnTo>
                      <a:lnTo>
                        <a:pt x="35" y="108"/>
                      </a:lnTo>
                      <a:lnTo>
                        <a:pt x="47" y="79"/>
                      </a:lnTo>
                      <a:lnTo>
                        <a:pt x="57" y="79"/>
                      </a:lnTo>
                      <a:lnTo>
                        <a:pt x="77" y="99"/>
                      </a:lnTo>
                      <a:lnTo>
                        <a:pt x="90" y="79"/>
                      </a:lnTo>
                      <a:lnTo>
                        <a:pt x="77" y="79"/>
                      </a:lnTo>
                      <a:lnTo>
                        <a:pt x="35" y="22"/>
                      </a:lnTo>
                      <a:lnTo>
                        <a:pt x="25" y="0"/>
                      </a:lnTo>
                      <a:lnTo>
                        <a:pt x="20" y="22"/>
                      </a:lnTo>
                      <a:lnTo>
                        <a:pt x="5" y="32"/>
                      </a:lnTo>
                      <a:lnTo>
                        <a:pt x="20" y="79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9" name="Freeform 506"/>
                <p:cNvSpPr>
                  <a:spLocks/>
                </p:cNvSpPr>
                <p:nvPr/>
              </p:nvSpPr>
              <p:spPr bwMode="auto">
                <a:xfrm>
                  <a:off x="2999978" y="4828124"/>
                  <a:ext cx="138064" cy="864172"/>
                </a:xfrm>
                <a:custGeom>
                  <a:avLst/>
                  <a:gdLst/>
                  <a:ahLst/>
                  <a:cxnLst>
                    <a:cxn ang="0">
                      <a:pos x="85" y="0"/>
                    </a:cxn>
                    <a:cxn ang="0">
                      <a:pos x="99" y="83"/>
                    </a:cxn>
                    <a:cxn ang="0">
                      <a:pos x="107" y="98"/>
                    </a:cxn>
                    <a:cxn ang="0">
                      <a:pos x="99" y="135"/>
                    </a:cxn>
                    <a:cxn ang="0">
                      <a:pos x="72" y="256"/>
                    </a:cxn>
                    <a:cxn ang="0">
                      <a:pos x="63" y="299"/>
                    </a:cxn>
                    <a:cxn ang="0">
                      <a:pos x="57" y="343"/>
                    </a:cxn>
                    <a:cxn ang="0">
                      <a:pos x="52" y="457"/>
                    </a:cxn>
                    <a:cxn ang="0">
                      <a:pos x="52" y="501"/>
                    </a:cxn>
                    <a:cxn ang="0">
                      <a:pos x="42" y="540"/>
                    </a:cxn>
                    <a:cxn ang="0">
                      <a:pos x="28" y="594"/>
                    </a:cxn>
                    <a:cxn ang="0">
                      <a:pos x="42" y="617"/>
                    </a:cxn>
                    <a:cxn ang="0">
                      <a:pos x="94" y="622"/>
                    </a:cxn>
                    <a:cxn ang="0">
                      <a:pos x="85" y="639"/>
                    </a:cxn>
                    <a:cxn ang="0">
                      <a:pos x="63" y="661"/>
                    </a:cxn>
                    <a:cxn ang="0">
                      <a:pos x="52" y="654"/>
                    </a:cxn>
                    <a:cxn ang="0">
                      <a:pos x="57" y="646"/>
                    </a:cxn>
                    <a:cxn ang="0">
                      <a:pos x="28" y="646"/>
                    </a:cxn>
                    <a:cxn ang="0">
                      <a:pos x="20" y="639"/>
                    </a:cxn>
                    <a:cxn ang="0">
                      <a:pos x="11" y="639"/>
                    </a:cxn>
                    <a:cxn ang="0">
                      <a:pos x="6" y="617"/>
                    </a:cxn>
                    <a:cxn ang="0">
                      <a:pos x="11" y="594"/>
                    </a:cxn>
                    <a:cxn ang="0">
                      <a:pos x="6" y="617"/>
                    </a:cxn>
                    <a:cxn ang="0">
                      <a:pos x="11" y="578"/>
                    </a:cxn>
                    <a:cxn ang="0">
                      <a:pos x="0" y="572"/>
                    </a:cxn>
                    <a:cxn ang="0">
                      <a:pos x="6" y="533"/>
                    </a:cxn>
                    <a:cxn ang="0">
                      <a:pos x="11" y="540"/>
                    </a:cxn>
                    <a:cxn ang="0">
                      <a:pos x="6" y="501"/>
                    </a:cxn>
                    <a:cxn ang="0">
                      <a:pos x="6" y="488"/>
                    </a:cxn>
                    <a:cxn ang="0">
                      <a:pos x="11" y="457"/>
                    </a:cxn>
                    <a:cxn ang="0">
                      <a:pos x="20" y="464"/>
                    </a:cxn>
                    <a:cxn ang="0">
                      <a:pos x="42" y="405"/>
                    </a:cxn>
                    <a:cxn ang="0">
                      <a:pos x="20" y="399"/>
                    </a:cxn>
                    <a:cxn ang="0">
                      <a:pos x="28" y="353"/>
                    </a:cxn>
                    <a:cxn ang="0">
                      <a:pos x="28" y="323"/>
                    </a:cxn>
                    <a:cxn ang="0">
                      <a:pos x="52" y="210"/>
                    </a:cxn>
                    <a:cxn ang="0">
                      <a:pos x="63" y="83"/>
                    </a:cxn>
                    <a:cxn ang="0">
                      <a:pos x="63" y="7"/>
                    </a:cxn>
                    <a:cxn ang="0">
                      <a:pos x="63" y="7"/>
                    </a:cxn>
                  </a:cxnLst>
                  <a:rect l="0" t="0" r="r" b="b"/>
                  <a:pathLst>
                    <a:path w="107" h="661">
                      <a:moveTo>
                        <a:pt x="63" y="7"/>
                      </a:moveTo>
                      <a:lnTo>
                        <a:pt x="85" y="0"/>
                      </a:lnTo>
                      <a:lnTo>
                        <a:pt x="94" y="22"/>
                      </a:lnTo>
                      <a:lnTo>
                        <a:pt x="99" y="83"/>
                      </a:lnTo>
                      <a:lnTo>
                        <a:pt x="107" y="83"/>
                      </a:lnTo>
                      <a:lnTo>
                        <a:pt x="107" y="98"/>
                      </a:lnTo>
                      <a:lnTo>
                        <a:pt x="94" y="103"/>
                      </a:lnTo>
                      <a:lnTo>
                        <a:pt x="99" y="135"/>
                      </a:lnTo>
                      <a:lnTo>
                        <a:pt x="63" y="217"/>
                      </a:lnTo>
                      <a:lnTo>
                        <a:pt x="72" y="256"/>
                      </a:lnTo>
                      <a:lnTo>
                        <a:pt x="63" y="286"/>
                      </a:lnTo>
                      <a:lnTo>
                        <a:pt x="63" y="299"/>
                      </a:lnTo>
                      <a:lnTo>
                        <a:pt x="57" y="308"/>
                      </a:lnTo>
                      <a:lnTo>
                        <a:pt x="57" y="343"/>
                      </a:lnTo>
                      <a:lnTo>
                        <a:pt x="52" y="368"/>
                      </a:lnTo>
                      <a:lnTo>
                        <a:pt x="52" y="457"/>
                      </a:lnTo>
                      <a:lnTo>
                        <a:pt x="57" y="457"/>
                      </a:lnTo>
                      <a:lnTo>
                        <a:pt x="52" y="501"/>
                      </a:lnTo>
                      <a:lnTo>
                        <a:pt x="42" y="526"/>
                      </a:lnTo>
                      <a:lnTo>
                        <a:pt x="42" y="540"/>
                      </a:lnTo>
                      <a:lnTo>
                        <a:pt x="28" y="572"/>
                      </a:lnTo>
                      <a:lnTo>
                        <a:pt x="28" y="594"/>
                      </a:lnTo>
                      <a:lnTo>
                        <a:pt x="42" y="585"/>
                      </a:lnTo>
                      <a:lnTo>
                        <a:pt x="42" y="617"/>
                      </a:lnTo>
                      <a:lnTo>
                        <a:pt x="52" y="622"/>
                      </a:lnTo>
                      <a:lnTo>
                        <a:pt x="94" y="622"/>
                      </a:lnTo>
                      <a:lnTo>
                        <a:pt x="94" y="639"/>
                      </a:lnTo>
                      <a:lnTo>
                        <a:pt x="85" y="639"/>
                      </a:lnTo>
                      <a:lnTo>
                        <a:pt x="63" y="646"/>
                      </a:lnTo>
                      <a:lnTo>
                        <a:pt x="63" y="661"/>
                      </a:lnTo>
                      <a:lnTo>
                        <a:pt x="57" y="661"/>
                      </a:lnTo>
                      <a:lnTo>
                        <a:pt x="52" y="654"/>
                      </a:lnTo>
                      <a:lnTo>
                        <a:pt x="57" y="654"/>
                      </a:lnTo>
                      <a:lnTo>
                        <a:pt x="57" y="646"/>
                      </a:lnTo>
                      <a:lnTo>
                        <a:pt x="42" y="654"/>
                      </a:lnTo>
                      <a:lnTo>
                        <a:pt x="28" y="646"/>
                      </a:lnTo>
                      <a:lnTo>
                        <a:pt x="28" y="639"/>
                      </a:lnTo>
                      <a:lnTo>
                        <a:pt x="20" y="639"/>
                      </a:lnTo>
                      <a:lnTo>
                        <a:pt x="11" y="622"/>
                      </a:lnTo>
                      <a:lnTo>
                        <a:pt x="11" y="639"/>
                      </a:lnTo>
                      <a:lnTo>
                        <a:pt x="6" y="622"/>
                      </a:lnTo>
                      <a:lnTo>
                        <a:pt x="6" y="617"/>
                      </a:lnTo>
                      <a:lnTo>
                        <a:pt x="11" y="610"/>
                      </a:lnTo>
                      <a:lnTo>
                        <a:pt x="11" y="594"/>
                      </a:lnTo>
                      <a:lnTo>
                        <a:pt x="11" y="610"/>
                      </a:lnTo>
                      <a:lnTo>
                        <a:pt x="6" y="617"/>
                      </a:lnTo>
                      <a:lnTo>
                        <a:pt x="11" y="610"/>
                      </a:lnTo>
                      <a:lnTo>
                        <a:pt x="11" y="578"/>
                      </a:lnTo>
                      <a:lnTo>
                        <a:pt x="6" y="578"/>
                      </a:lnTo>
                      <a:lnTo>
                        <a:pt x="0" y="572"/>
                      </a:lnTo>
                      <a:lnTo>
                        <a:pt x="0" y="563"/>
                      </a:lnTo>
                      <a:lnTo>
                        <a:pt x="6" y="533"/>
                      </a:lnTo>
                      <a:lnTo>
                        <a:pt x="6" y="526"/>
                      </a:lnTo>
                      <a:lnTo>
                        <a:pt x="11" y="540"/>
                      </a:lnTo>
                      <a:lnTo>
                        <a:pt x="20" y="518"/>
                      </a:lnTo>
                      <a:lnTo>
                        <a:pt x="6" y="501"/>
                      </a:lnTo>
                      <a:lnTo>
                        <a:pt x="0" y="501"/>
                      </a:lnTo>
                      <a:lnTo>
                        <a:pt x="6" y="488"/>
                      </a:lnTo>
                      <a:lnTo>
                        <a:pt x="11" y="488"/>
                      </a:lnTo>
                      <a:lnTo>
                        <a:pt x="11" y="457"/>
                      </a:lnTo>
                      <a:lnTo>
                        <a:pt x="20" y="451"/>
                      </a:lnTo>
                      <a:lnTo>
                        <a:pt x="20" y="464"/>
                      </a:lnTo>
                      <a:lnTo>
                        <a:pt x="42" y="412"/>
                      </a:lnTo>
                      <a:lnTo>
                        <a:pt x="42" y="405"/>
                      </a:lnTo>
                      <a:lnTo>
                        <a:pt x="28" y="405"/>
                      </a:lnTo>
                      <a:lnTo>
                        <a:pt x="20" y="399"/>
                      </a:lnTo>
                      <a:lnTo>
                        <a:pt x="20" y="368"/>
                      </a:lnTo>
                      <a:lnTo>
                        <a:pt x="28" y="353"/>
                      </a:lnTo>
                      <a:lnTo>
                        <a:pt x="20" y="331"/>
                      </a:lnTo>
                      <a:lnTo>
                        <a:pt x="28" y="323"/>
                      </a:lnTo>
                      <a:lnTo>
                        <a:pt x="57" y="232"/>
                      </a:lnTo>
                      <a:lnTo>
                        <a:pt x="52" y="210"/>
                      </a:lnTo>
                      <a:lnTo>
                        <a:pt x="57" y="195"/>
                      </a:lnTo>
                      <a:lnTo>
                        <a:pt x="63" y="83"/>
                      </a:lnTo>
                      <a:lnTo>
                        <a:pt x="72" y="52"/>
                      </a:lnTo>
                      <a:lnTo>
                        <a:pt x="63" y="7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0" name="Freeform 507"/>
                <p:cNvSpPr>
                  <a:spLocks/>
                </p:cNvSpPr>
                <p:nvPr/>
              </p:nvSpPr>
              <p:spPr bwMode="auto">
                <a:xfrm>
                  <a:off x="3025784" y="5663620"/>
                  <a:ext cx="90322" cy="87330"/>
                </a:xfrm>
                <a:custGeom>
                  <a:avLst/>
                  <a:gdLst/>
                  <a:ahLst/>
                  <a:cxnLst>
                    <a:cxn ang="0">
                      <a:pos x="70" y="52"/>
                    </a:cxn>
                    <a:cxn ang="0">
                      <a:pos x="70" y="0"/>
                    </a:cxn>
                    <a:cxn ang="0">
                      <a:pos x="50" y="8"/>
                    </a:cxn>
                    <a:cxn ang="0">
                      <a:pos x="50" y="22"/>
                    </a:cxn>
                    <a:cxn ang="0">
                      <a:pos x="42" y="30"/>
                    </a:cxn>
                    <a:cxn ang="0">
                      <a:pos x="35" y="30"/>
                    </a:cxn>
                    <a:cxn ang="0">
                      <a:pos x="7" y="15"/>
                    </a:cxn>
                    <a:cxn ang="0">
                      <a:pos x="0" y="22"/>
                    </a:cxn>
                    <a:cxn ang="0">
                      <a:pos x="7" y="30"/>
                    </a:cxn>
                    <a:cxn ang="0">
                      <a:pos x="20" y="30"/>
                    </a:cxn>
                    <a:cxn ang="0">
                      <a:pos x="20" y="45"/>
                    </a:cxn>
                    <a:cxn ang="0">
                      <a:pos x="30" y="45"/>
                    </a:cxn>
                    <a:cxn ang="0">
                      <a:pos x="30" y="52"/>
                    </a:cxn>
                    <a:cxn ang="0">
                      <a:pos x="42" y="60"/>
                    </a:cxn>
                    <a:cxn ang="0">
                      <a:pos x="50" y="60"/>
                    </a:cxn>
                    <a:cxn ang="0">
                      <a:pos x="62" y="67"/>
                    </a:cxn>
                    <a:cxn ang="0">
                      <a:pos x="70" y="52"/>
                    </a:cxn>
                    <a:cxn ang="0">
                      <a:pos x="70" y="52"/>
                    </a:cxn>
                    <a:cxn ang="0">
                      <a:pos x="70" y="52"/>
                    </a:cxn>
                  </a:cxnLst>
                  <a:rect l="0" t="0" r="r" b="b"/>
                  <a:pathLst>
                    <a:path w="70" h="67">
                      <a:moveTo>
                        <a:pt x="70" y="52"/>
                      </a:moveTo>
                      <a:lnTo>
                        <a:pt x="70" y="0"/>
                      </a:lnTo>
                      <a:lnTo>
                        <a:pt x="50" y="8"/>
                      </a:lnTo>
                      <a:lnTo>
                        <a:pt x="50" y="22"/>
                      </a:lnTo>
                      <a:lnTo>
                        <a:pt x="42" y="30"/>
                      </a:lnTo>
                      <a:lnTo>
                        <a:pt x="35" y="30"/>
                      </a:lnTo>
                      <a:lnTo>
                        <a:pt x="7" y="15"/>
                      </a:lnTo>
                      <a:lnTo>
                        <a:pt x="0" y="22"/>
                      </a:lnTo>
                      <a:lnTo>
                        <a:pt x="7" y="30"/>
                      </a:lnTo>
                      <a:lnTo>
                        <a:pt x="20" y="30"/>
                      </a:lnTo>
                      <a:lnTo>
                        <a:pt x="20" y="45"/>
                      </a:lnTo>
                      <a:lnTo>
                        <a:pt x="30" y="45"/>
                      </a:lnTo>
                      <a:lnTo>
                        <a:pt x="30" y="52"/>
                      </a:lnTo>
                      <a:lnTo>
                        <a:pt x="42" y="60"/>
                      </a:lnTo>
                      <a:lnTo>
                        <a:pt x="50" y="60"/>
                      </a:lnTo>
                      <a:lnTo>
                        <a:pt x="62" y="67"/>
                      </a:lnTo>
                      <a:lnTo>
                        <a:pt x="70" y="5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1" name="Freeform 508"/>
                <p:cNvSpPr>
                  <a:spLocks/>
                </p:cNvSpPr>
                <p:nvPr/>
              </p:nvSpPr>
              <p:spPr bwMode="auto">
                <a:xfrm>
                  <a:off x="3116106" y="5663620"/>
                  <a:ext cx="65806" cy="93847"/>
                </a:xfrm>
                <a:custGeom>
                  <a:avLst/>
                  <a:gdLst/>
                  <a:ahLst/>
                  <a:cxnLst>
                    <a:cxn ang="0">
                      <a:pos x="0" y="52"/>
                    </a:cxn>
                    <a:cxn ang="0">
                      <a:pos x="0" y="0"/>
                    </a:cxn>
                    <a:cxn ang="0">
                      <a:pos x="9" y="22"/>
                    </a:cxn>
                    <a:cxn ang="0">
                      <a:pos x="35" y="45"/>
                    </a:cxn>
                    <a:cxn ang="0">
                      <a:pos x="50" y="52"/>
                    </a:cxn>
                    <a:cxn ang="0">
                      <a:pos x="44" y="59"/>
                    </a:cxn>
                    <a:cxn ang="0">
                      <a:pos x="14" y="67"/>
                    </a:cxn>
                    <a:cxn ang="0">
                      <a:pos x="9" y="72"/>
                    </a:cxn>
                    <a:cxn ang="0">
                      <a:pos x="0" y="52"/>
                    </a:cxn>
                    <a:cxn ang="0">
                      <a:pos x="0" y="52"/>
                    </a:cxn>
                    <a:cxn ang="0">
                      <a:pos x="0" y="52"/>
                    </a:cxn>
                  </a:cxnLst>
                  <a:rect l="0" t="0" r="r" b="b"/>
                  <a:pathLst>
                    <a:path w="50" h="72">
                      <a:moveTo>
                        <a:pt x="0" y="52"/>
                      </a:moveTo>
                      <a:lnTo>
                        <a:pt x="0" y="0"/>
                      </a:lnTo>
                      <a:lnTo>
                        <a:pt x="9" y="22"/>
                      </a:lnTo>
                      <a:lnTo>
                        <a:pt x="35" y="45"/>
                      </a:lnTo>
                      <a:lnTo>
                        <a:pt x="50" y="52"/>
                      </a:lnTo>
                      <a:lnTo>
                        <a:pt x="44" y="59"/>
                      </a:lnTo>
                      <a:lnTo>
                        <a:pt x="14" y="67"/>
                      </a:lnTo>
                      <a:lnTo>
                        <a:pt x="9" y="72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2" name="Freeform 509"/>
                <p:cNvSpPr>
                  <a:spLocks/>
                </p:cNvSpPr>
                <p:nvPr/>
              </p:nvSpPr>
              <p:spPr bwMode="auto">
                <a:xfrm>
                  <a:off x="3038687" y="4902419"/>
                  <a:ext cx="348386" cy="739043"/>
                </a:xfrm>
                <a:custGeom>
                  <a:avLst/>
                  <a:gdLst/>
                  <a:ahLst/>
                  <a:cxnLst>
                    <a:cxn ang="0">
                      <a:pos x="211" y="143"/>
                    </a:cxn>
                    <a:cxn ang="0">
                      <a:pos x="268" y="81"/>
                    </a:cxn>
                    <a:cxn ang="0">
                      <a:pos x="246" y="61"/>
                    </a:cxn>
                    <a:cxn ang="0">
                      <a:pos x="233" y="81"/>
                    </a:cxn>
                    <a:cxn ang="0">
                      <a:pos x="196" y="81"/>
                    </a:cxn>
                    <a:cxn ang="0">
                      <a:pos x="204" y="61"/>
                    </a:cxn>
                    <a:cxn ang="0">
                      <a:pos x="161" y="39"/>
                    </a:cxn>
                    <a:cxn ang="0">
                      <a:pos x="126" y="0"/>
                    </a:cxn>
                    <a:cxn ang="0">
                      <a:pos x="99" y="0"/>
                    </a:cxn>
                    <a:cxn ang="0">
                      <a:pos x="77" y="39"/>
                    </a:cxn>
                    <a:cxn ang="0">
                      <a:pos x="70" y="74"/>
                    </a:cxn>
                    <a:cxn ang="0">
                      <a:pos x="43" y="197"/>
                    </a:cxn>
                    <a:cxn ang="0">
                      <a:pos x="33" y="241"/>
                    </a:cxn>
                    <a:cxn ang="0">
                      <a:pos x="22" y="400"/>
                    </a:cxn>
                    <a:cxn ang="0">
                      <a:pos x="22" y="444"/>
                    </a:cxn>
                    <a:cxn ang="0">
                      <a:pos x="12" y="484"/>
                    </a:cxn>
                    <a:cxn ang="0">
                      <a:pos x="0" y="537"/>
                    </a:cxn>
                    <a:cxn ang="0">
                      <a:pos x="12" y="560"/>
                    </a:cxn>
                    <a:cxn ang="0">
                      <a:pos x="62" y="565"/>
                    </a:cxn>
                    <a:cxn ang="0">
                      <a:pos x="70" y="521"/>
                    </a:cxn>
                    <a:cxn ang="0">
                      <a:pos x="105" y="476"/>
                    </a:cxn>
                    <a:cxn ang="0">
                      <a:pos x="99" y="463"/>
                    </a:cxn>
                    <a:cxn ang="0">
                      <a:pos x="77" y="431"/>
                    </a:cxn>
                    <a:cxn ang="0">
                      <a:pos x="105" y="407"/>
                    </a:cxn>
                    <a:cxn ang="0">
                      <a:pos x="114" y="400"/>
                    </a:cxn>
                    <a:cxn ang="0">
                      <a:pos x="121" y="370"/>
                    </a:cxn>
                    <a:cxn ang="0">
                      <a:pos x="126" y="362"/>
                    </a:cxn>
                    <a:cxn ang="0">
                      <a:pos x="114" y="355"/>
                    </a:cxn>
                    <a:cxn ang="0">
                      <a:pos x="126" y="340"/>
                    </a:cxn>
                    <a:cxn ang="0">
                      <a:pos x="156" y="295"/>
                    </a:cxn>
                    <a:cxn ang="0">
                      <a:pos x="211" y="281"/>
                    </a:cxn>
                    <a:cxn ang="0">
                      <a:pos x="224" y="241"/>
                    </a:cxn>
                    <a:cxn ang="0">
                      <a:pos x="211" y="227"/>
                    </a:cxn>
                    <a:cxn ang="0">
                      <a:pos x="196" y="204"/>
                    </a:cxn>
                    <a:cxn ang="0">
                      <a:pos x="196" y="204"/>
                    </a:cxn>
                  </a:cxnLst>
                  <a:rect l="0" t="0" r="r" b="b"/>
                  <a:pathLst>
                    <a:path w="268" h="565">
                      <a:moveTo>
                        <a:pt x="196" y="204"/>
                      </a:moveTo>
                      <a:lnTo>
                        <a:pt x="211" y="143"/>
                      </a:lnTo>
                      <a:lnTo>
                        <a:pt x="246" y="96"/>
                      </a:lnTo>
                      <a:lnTo>
                        <a:pt x="268" y="81"/>
                      </a:lnTo>
                      <a:lnTo>
                        <a:pt x="255" y="61"/>
                      </a:lnTo>
                      <a:lnTo>
                        <a:pt x="246" y="61"/>
                      </a:lnTo>
                      <a:lnTo>
                        <a:pt x="246" y="74"/>
                      </a:lnTo>
                      <a:lnTo>
                        <a:pt x="233" y="81"/>
                      </a:lnTo>
                      <a:lnTo>
                        <a:pt x="224" y="96"/>
                      </a:lnTo>
                      <a:lnTo>
                        <a:pt x="196" y="81"/>
                      </a:lnTo>
                      <a:lnTo>
                        <a:pt x="204" y="69"/>
                      </a:lnTo>
                      <a:lnTo>
                        <a:pt x="204" y="61"/>
                      </a:lnTo>
                      <a:lnTo>
                        <a:pt x="191" y="39"/>
                      </a:lnTo>
                      <a:lnTo>
                        <a:pt x="161" y="39"/>
                      </a:lnTo>
                      <a:lnTo>
                        <a:pt x="147" y="16"/>
                      </a:lnTo>
                      <a:lnTo>
                        <a:pt x="126" y="0"/>
                      </a:lnTo>
                      <a:lnTo>
                        <a:pt x="121" y="16"/>
                      </a:lnTo>
                      <a:lnTo>
                        <a:pt x="99" y="0"/>
                      </a:lnTo>
                      <a:lnTo>
                        <a:pt x="77" y="24"/>
                      </a:lnTo>
                      <a:lnTo>
                        <a:pt x="77" y="39"/>
                      </a:lnTo>
                      <a:lnTo>
                        <a:pt x="62" y="42"/>
                      </a:lnTo>
                      <a:lnTo>
                        <a:pt x="70" y="74"/>
                      </a:lnTo>
                      <a:lnTo>
                        <a:pt x="33" y="158"/>
                      </a:lnTo>
                      <a:lnTo>
                        <a:pt x="43" y="197"/>
                      </a:lnTo>
                      <a:lnTo>
                        <a:pt x="33" y="227"/>
                      </a:lnTo>
                      <a:lnTo>
                        <a:pt x="33" y="241"/>
                      </a:lnTo>
                      <a:lnTo>
                        <a:pt x="27" y="249"/>
                      </a:lnTo>
                      <a:lnTo>
                        <a:pt x="22" y="400"/>
                      </a:lnTo>
                      <a:lnTo>
                        <a:pt x="27" y="400"/>
                      </a:lnTo>
                      <a:lnTo>
                        <a:pt x="22" y="444"/>
                      </a:lnTo>
                      <a:lnTo>
                        <a:pt x="12" y="469"/>
                      </a:lnTo>
                      <a:lnTo>
                        <a:pt x="12" y="484"/>
                      </a:lnTo>
                      <a:lnTo>
                        <a:pt x="0" y="515"/>
                      </a:lnTo>
                      <a:lnTo>
                        <a:pt x="0" y="537"/>
                      </a:lnTo>
                      <a:lnTo>
                        <a:pt x="12" y="530"/>
                      </a:lnTo>
                      <a:lnTo>
                        <a:pt x="12" y="560"/>
                      </a:lnTo>
                      <a:lnTo>
                        <a:pt x="22" y="565"/>
                      </a:lnTo>
                      <a:lnTo>
                        <a:pt x="62" y="565"/>
                      </a:lnTo>
                      <a:lnTo>
                        <a:pt x="55" y="537"/>
                      </a:lnTo>
                      <a:lnTo>
                        <a:pt x="70" y="521"/>
                      </a:lnTo>
                      <a:lnTo>
                        <a:pt x="77" y="491"/>
                      </a:lnTo>
                      <a:lnTo>
                        <a:pt x="105" y="476"/>
                      </a:lnTo>
                      <a:lnTo>
                        <a:pt x="105" y="463"/>
                      </a:lnTo>
                      <a:lnTo>
                        <a:pt x="99" y="463"/>
                      </a:lnTo>
                      <a:lnTo>
                        <a:pt x="77" y="439"/>
                      </a:lnTo>
                      <a:lnTo>
                        <a:pt x="77" y="431"/>
                      </a:lnTo>
                      <a:lnTo>
                        <a:pt x="85" y="416"/>
                      </a:lnTo>
                      <a:lnTo>
                        <a:pt x="105" y="407"/>
                      </a:lnTo>
                      <a:lnTo>
                        <a:pt x="105" y="400"/>
                      </a:lnTo>
                      <a:lnTo>
                        <a:pt x="114" y="400"/>
                      </a:lnTo>
                      <a:lnTo>
                        <a:pt x="114" y="387"/>
                      </a:lnTo>
                      <a:lnTo>
                        <a:pt x="121" y="370"/>
                      </a:lnTo>
                      <a:lnTo>
                        <a:pt x="121" y="362"/>
                      </a:lnTo>
                      <a:lnTo>
                        <a:pt x="126" y="362"/>
                      </a:lnTo>
                      <a:lnTo>
                        <a:pt x="126" y="355"/>
                      </a:lnTo>
                      <a:lnTo>
                        <a:pt x="114" y="355"/>
                      </a:lnTo>
                      <a:lnTo>
                        <a:pt x="114" y="325"/>
                      </a:lnTo>
                      <a:lnTo>
                        <a:pt x="126" y="340"/>
                      </a:lnTo>
                      <a:lnTo>
                        <a:pt x="147" y="325"/>
                      </a:lnTo>
                      <a:lnTo>
                        <a:pt x="156" y="295"/>
                      </a:lnTo>
                      <a:lnTo>
                        <a:pt x="147" y="286"/>
                      </a:lnTo>
                      <a:lnTo>
                        <a:pt x="211" y="281"/>
                      </a:lnTo>
                      <a:lnTo>
                        <a:pt x="224" y="249"/>
                      </a:lnTo>
                      <a:lnTo>
                        <a:pt x="224" y="241"/>
                      </a:lnTo>
                      <a:lnTo>
                        <a:pt x="211" y="234"/>
                      </a:lnTo>
                      <a:lnTo>
                        <a:pt x="211" y="227"/>
                      </a:lnTo>
                      <a:lnTo>
                        <a:pt x="196" y="219"/>
                      </a:lnTo>
                      <a:lnTo>
                        <a:pt x="196" y="20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3" name="Freeform 510"/>
                <p:cNvSpPr>
                  <a:spLocks/>
                </p:cNvSpPr>
                <p:nvPr/>
              </p:nvSpPr>
              <p:spPr bwMode="auto">
                <a:xfrm>
                  <a:off x="2765140" y="4130791"/>
                  <a:ext cx="30968" cy="37799"/>
                </a:xfrm>
                <a:custGeom>
                  <a:avLst/>
                  <a:gdLst/>
                  <a:ahLst/>
                  <a:cxnLst>
                    <a:cxn ang="0">
                      <a:pos x="0" y="29"/>
                    </a:cxn>
                    <a:cxn ang="0">
                      <a:pos x="24" y="29"/>
                    </a:cxn>
                    <a:cxn ang="0">
                      <a:pos x="24" y="0"/>
                    </a:cxn>
                    <a:cxn ang="0">
                      <a:pos x="0" y="5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0" y="29"/>
                    </a:cxn>
                  </a:cxnLst>
                  <a:rect l="0" t="0" r="r" b="b"/>
                  <a:pathLst>
                    <a:path w="24" h="29">
                      <a:moveTo>
                        <a:pt x="0" y="29"/>
                      </a:moveTo>
                      <a:lnTo>
                        <a:pt x="24" y="29"/>
                      </a:lnTo>
                      <a:lnTo>
                        <a:pt x="24" y="0"/>
                      </a:lnTo>
                      <a:lnTo>
                        <a:pt x="0" y="5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4" name="Freeform 511"/>
                <p:cNvSpPr>
                  <a:spLocks/>
                </p:cNvSpPr>
                <p:nvPr/>
              </p:nvSpPr>
              <p:spPr bwMode="auto">
                <a:xfrm>
                  <a:off x="2709656" y="4133397"/>
                  <a:ext cx="67097" cy="86026"/>
                </a:xfrm>
                <a:custGeom>
                  <a:avLst/>
                  <a:gdLst/>
                  <a:ahLst/>
                  <a:cxnLst>
                    <a:cxn ang="0">
                      <a:pos x="43" y="25"/>
                    </a:cxn>
                    <a:cxn ang="0">
                      <a:pos x="52" y="39"/>
                    </a:cxn>
                    <a:cxn ang="0">
                      <a:pos x="27" y="56"/>
                    </a:cxn>
                    <a:cxn ang="0">
                      <a:pos x="22" y="66"/>
                    </a:cxn>
                    <a:cxn ang="0">
                      <a:pos x="0" y="56"/>
                    </a:cxn>
                    <a:cxn ang="0">
                      <a:pos x="7" y="25"/>
                    </a:cxn>
                    <a:cxn ang="0">
                      <a:pos x="22" y="25"/>
                    </a:cxn>
                    <a:cxn ang="0">
                      <a:pos x="7" y="10"/>
                    </a:cxn>
                    <a:cxn ang="0">
                      <a:pos x="13" y="0"/>
                    </a:cxn>
                    <a:cxn ang="0">
                      <a:pos x="43" y="0"/>
                    </a:cxn>
                    <a:cxn ang="0">
                      <a:pos x="43" y="25"/>
                    </a:cxn>
                    <a:cxn ang="0">
                      <a:pos x="43" y="25"/>
                    </a:cxn>
                    <a:cxn ang="0">
                      <a:pos x="43" y="25"/>
                    </a:cxn>
                  </a:cxnLst>
                  <a:rect l="0" t="0" r="r" b="b"/>
                  <a:pathLst>
                    <a:path w="52" h="66">
                      <a:moveTo>
                        <a:pt x="43" y="25"/>
                      </a:moveTo>
                      <a:lnTo>
                        <a:pt x="52" y="39"/>
                      </a:lnTo>
                      <a:lnTo>
                        <a:pt x="27" y="56"/>
                      </a:lnTo>
                      <a:lnTo>
                        <a:pt x="22" y="66"/>
                      </a:lnTo>
                      <a:lnTo>
                        <a:pt x="0" y="56"/>
                      </a:lnTo>
                      <a:lnTo>
                        <a:pt x="7" y="25"/>
                      </a:lnTo>
                      <a:lnTo>
                        <a:pt x="22" y="25"/>
                      </a:lnTo>
                      <a:lnTo>
                        <a:pt x="7" y="10"/>
                      </a:lnTo>
                      <a:lnTo>
                        <a:pt x="13" y="0"/>
                      </a:lnTo>
                      <a:lnTo>
                        <a:pt x="43" y="0"/>
                      </a:lnTo>
                      <a:lnTo>
                        <a:pt x="43" y="25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5" name="Freeform 512"/>
                <p:cNvSpPr>
                  <a:spLocks/>
                </p:cNvSpPr>
                <p:nvPr/>
              </p:nvSpPr>
              <p:spPr bwMode="auto">
                <a:xfrm>
                  <a:off x="2745785" y="4181624"/>
                  <a:ext cx="109677" cy="44317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64" y="0"/>
                    </a:cxn>
                    <a:cxn ang="0">
                      <a:pos x="84" y="8"/>
                    </a:cxn>
                    <a:cxn ang="0">
                      <a:pos x="39" y="34"/>
                    </a:cxn>
                    <a:cxn ang="0">
                      <a:pos x="31" y="34"/>
                    </a:cxn>
                    <a:cxn ang="0">
                      <a:pos x="31" y="29"/>
                    </a:cxn>
                    <a:cxn ang="0">
                      <a:pos x="0" y="17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84" h="34">
                      <a:moveTo>
                        <a:pt x="22" y="0"/>
                      </a:moveTo>
                      <a:lnTo>
                        <a:pt x="64" y="0"/>
                      </a:lnTo>
                      <a:lnTo>
                        <a:pt x="84" y="8"/>
                      </a:lnTo>
                      <a:lnTo>
                        <a:pt x="39" y="34"/>
                      </a:lnTo>
                      <a:lnTo>
                        <a:pt x="31" y="34"/>
                      </a:lnTo>
                      <a:lnTo>
                        <a:pt x="31" y="29"/>
                      </a:lnTo>
                      <a:lnTo>
                        <a:pt x="0" y="17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6" name="Freeform 513"/>
                <p:cNvSpPr>
                  <a:spLocks/>
                </p:cNvSpPr>
                <p:nvPr/>
              </p:nvSpPr>
              <p:spPr bwMode="auto">
                <a:xfrm>
                  <a:off x="2738043" y="4203782"/>
                  <a:ext cx="47742" cy="35193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0" y="15"/>
                    </a:cxn>
                    <a:cxn ang="0">
                      <a:pos x="8" y="27"/>
                    </a:cxn>
                    <a:cxn ang="0">
                      <a:pos x="37" y="27"/>
                    </a:cxn>
                    <a:cxn ang="0">
                      <a:pos x="37" y="15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37" h="27">
                      <a:moveTo>
                        <a:pt x="8" y="0"/>
                      </a:moveTo>
                      <a:lnTo>
                        <a:pt x="0" y="15"/>
                      </a:lnTo>
                      <a:lnTo>
                        <a:pt x="8" y="27"/>
                      </a:lnTo>
                      <a:lnTo>
                        <a:pt x="37" y="27"/>
                      </a:lnTo>
                      <a:lnTo>
                        <a:pt x="37" y="1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7" name="Freeform 514"/>
                <p:cNvSpPr>
                  <a:spLocks/>
                </p:cNvSpPr>
                <p:nvPr/>
              </p:nvSpPr>
              <p:spPr bwMode="auto">
                <a:xfrm>
                  <a:off x="2796107" y="4197265"/>
                  <a:ext cx="59355" cy="87330"/>
                </a:xfrm>
                <a:custGeom>
                  <a:avLst/>
                  <a:gdLst/>
                  <a:ahLst/>
                  <a:cxnLst>
                    <a:cxn ang="0">
                      <a:pos x="45" y="0"/>
                    </a:cxn>
                    <a:cxn ang="0">
                      <a:pos x="38" y="54"/>
                    </a:cxn>
                    <a:cxn ang="0">
                      <a:pos x="45" y="67"/>
                    </a:cxn>
                    <a:cxn ang="0">
                      <a:pos x="38" y="67"/>
                    </a:cxn>
                    <a:cxn ang="0">
                      <a:pos x="0" y="40"/>
                    </a:cxn>
                    <a:cxn ang="0">
                      <a:pos x="0" y="23"/>
                    </a:cxn>
                    <a:cxn ang="0">
                      <a:pos x="45" y="0"/>
                    </a:cxn>
                    <a:cxn ang="0">
                      <a:pos x="45" y="0"/>
                    </a:cxn>
                    <a:cxn ang="0">
                      <a:pos x="45" y="0"/>
                    </a:cxn>
                  </a:cxnLst>
                  <a:rect l="0" t="0" r="r" b="b"/>
                  <a:pathLst>
                    <a:path w="45" h="67">
                      <a:moveTo>
                        <a:pt x="45" y="0"/>
                      </a:moveTo>
                      <a:lnTo>
                        <a:pt x="38" y="54"/>
                      </a:lnTo>
                      <a:lnTo>
                        <a:pt x="45" y="67"/>
                      </a:lnTo>
                      <a:lnTo>
                        <a:pt x="38" y="67"/>
                      </a:lnTo>
                      <a:lnTo>
                        <a:pt x="0" y="40"/>
                      </a:lnTo>
                      <a:lnTo>
                        <a:pt x="0" y="23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8" name="Freeform 515"/>
                <p:cNvSpPr>
                  <a:spLocks/>
                </p:cNvSpPr>
                <p:nvPr/>
              </p:nvSpPr>
              <p:spPr bwMode="auto">
                <a:xfrm>
                  <a:off x="2819333" y="4267650"/>
                  <a:ext cx="51613" cy="56047"/>
                </a:xfrm>
                <a:custGeom>
                  <a:avLst/>
                  <a:gdLst/>
                  <a:ahLst/>
                  <a:cxnLst>
                    <a:cxn ang="0">
                      <a:pos x="39" y="43"/>
                    </a:cxn>
                    <a:cxn ang="0">
                      <a:pos x="39" y="28"/>
                    </a:cxn>
                    <a:cxn ang="0">
                      <a:pos x="29" y="20"/>
                    </a:cxn>
                    <a:cxn ang="0">
                      <a:pos x="29" y="13"/>
                    </a:cxn>
                    <a:cxn ang="0">
                      <a:pos x="24" y="13"/>
                    </a:cxn>
                    <a:cxn ang="0">
                      <a:pos x="0" y="0"/>
                    </a:cxn>
                    <a:cxn ang="0">
                      <a:pos x="0" y="20"/>
                    </a:cxn>
                    <a:cxn ang="0">
                      <a:pos x="7" y="28"/>
                    </a:cxn>
                    <a:cxn ang="0">
                      <a:pos x="17" y="20"/>
                    </a:cxn>
                    <a:cxn ang="0">
                      <a:pos x="24" y="35"/>
                    </a:cxn>
                    <a:cxn ang="0">
                      <a:pos x="39" y="43"/>
                    </a:cxn>
                    <a:cxn ang="0">
                      <a:pos x="39" y="43"/>
                    </a:cxn>
                    <a:cxn ang="0">
                      <a:pos x="39" y="43"/>
                    </a:cxn>
                  </a:cxnLst>
                  <a:rect l="0" t="0" r="r" b="b"/>
                  <a:pathLst>
                    <a:path w="39" h="43">
                      <a:moveTo>
                        <a:pt x="39" y="43"/>
                      </a:moveTo>
                      <a:lnTo>
                        <a:pt x="39" y="28"/>
                      </a:lnTo>
                      <a:lnTo>
                        <a:pt x="29" y="20"/>
                      </a:lnTo>
                      <a:lnTo>
                        <a:pt x="29" y="13"/>
                      </a:lnTo>
                      <a:lnTo>
                        <a:pt x="24" y="13"/>
                      </a:lnTo>
                      <a:lnTo>
                        <a:pt x="0" y="0"/>
                      </a:lnTo>
                      <a:lnTo>
                        <a:pt x="0" y="20"/>
                      </a:lnTo>
                      <a:lnTo>
                        <a:pt x="7" y="28"/>
                      </a:lnTo>
                      <a:lnTo>
                        <a:pt x="17" y="20"/>
                      </a:lnTo>
                      <a:lnTo>
                        <a:pt x="24" y="35"/>
                      </a:lnTo>
                      <a:lnTo>
                        <a:pt x="39" y="43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9" name="Freeform 516"/>
                <p:cNvSpPr>
                  <a:spLocks/>
                </p:cNvSpPr>
                <p:nvPr/>
              </p:nvSpPr>
              <p:spPr bwMode="auto">
                <a:xfrm>
                  <a:off x="2870946" y="4304146"/>
                  <a:ext cx="99355" cy="45620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32" y="27"/>
                    </a:cxn>
                    <a:cxn ang="0">
                      <a:pos x="32" y="35"/>
                    </a:cxn>
                    <a:cxn ang="0">
                      <a:pos x="38" y="27"/>
                    </a:cxn>
                    <a:cxn ang="0">
                      <a:pos x="70" y="35"/>
                    </a:cxn>
                    <a:cxn ang="0">
                      <a:pos x="77" y="22"/>
                    </a:cxn>
                    <a:cxn ang="0">
                      <a:pos x="48" y="0"/>
                    </a:cxn>
                    <a:cxn ang="0">
                      <a:pos x="25" y="5"/>
                    </a:cxn>
                    <a:cxn ang="0">
                      <a:pos x="17" y="5"/>
                    </a:cxn>
                    <a:cxn ang="0">
                      <a:pos x="0" y="0"/>
                    </a:cxn>
                    <a:cxn ang="0">
                      <a:pos x="0" y="15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77" h="35">
                      <a:moveTo>
                        <a:pt x="0" y="15"/>
                      </a:moveTo>
                      <a:lnTo>
                        <a:pt x="32" y="27"/>
                      </a:lnTo>
                      <a:lnTo>
                        <a:pt x="32" y="35"/>
                      </a:lnTo>
                      <a:lnTo>
                        <a:pt x="38" y="27"/>
                      </a:lnTo>
                      <a:lnTo>
                        <a:pt x="70" y="35"/>
                      </a:lnTo>
                      <a:lnTo>
                        <a:pt x="77" y="22"/>
                      </a:lnTo>
                      <a:lnTo>
                        <a:pt x="48" y="0"/>
                      </a:lnTo>
                      <a:lnTo>
                        <a:pt x="25" y="5"/>
                      </a:lnTo>
                      <a:lnTo>
                        <a:pt x="17" y="5"/>
                      </a:lnTo>
                      <a:lnTo>
                        <a:pt x="0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0" name="Freeform 517"/>
                <p:cNvSpPr>
                  <a:spLocks/>
                </p:cNvSpPr>
                <p:nvPr/>
              </p:nvSpPr>
              <p:spPr bwMode="auto">
                <a:xfrm>
                  <a:off x="2944494" y="4245492"/>
                  <a:ext cx="193548" cy="316733"/>
                </a:xfrm>
                <a:custGeom>
                  <a:avLst/>
                  <a:gdLst/>
                  <a:ahLst/>
                  <a:cxnLst>
                    <a:cxn ang="0">
                      <a:pos x="115" y="242"/>
                    </a:cxn>
                    <a:cxn ang="0">
                      <a:pos x="129" y="207"/>
                    </a:cxn>
                    <a:cxn ang="0">
                      <a:pos x="115" y="176"/>
                    </a:cxn>
                    <a:cxn ang="0">
                      <a:pos x="129" y="176"/>
                    </a:cxn>
                    <a:cxn ang="0">
                      <a:pos x="115" y="168"/>
                    </a:cxn>
                    <a:cxn ang="0">
                      <a:pos x="115" y="159"/>
                    </a:cxn>
                    <a:cxn ang="0">
                      <a:pos x="149" y="159"/>
                    </a:cxn>
                    <a:cxn ang="0">
                      <a:pos x="149" y="138"/>
                    </a:cxn>
                    <a:cxn ang="0">
                      <a:pos x="142" y="122"/>
                    </a:cxn>
                    <a:cxn ang="0">
                      <a:pos x="149" y="92"/>
                    </a:cxn>
                    <a:cxn ang="0">
                      <a:pos x="129" y="92"/>
                    </a:cxn>
                    <a:cxn ang="0">
                      <a:pos x="115" y="84"/>
                    </a:cxn>
                    <a:cxn ang="0">
                      <a:pos x="95" y="84"/>
                    </a:cxn>
                    <a:cxn ang="0">
                      <a:pos x="85" y="77"/>
                    </a:cxn>
                    <a:cxn ang="0">
                      <a:pos x="85" y="62"/>
                    </a:cxn>
                    <a:cxn ang="0">
                      <a:pos x="74" y="47"/>
                    </a:cxn>
                    <a:cxn ang="0">
                      <a:pos x="100" y="10"/>
                    </a:cxn>
                    <a:cxn ang="0">
                      <a:pos x="95" y="0"/>
                    </a:cxn>
                    <a:cxn ang="0">
                      <a:pos x="50" y="30"/>
                    </a:cxn>
                    <a:cxn ang="0">
                      <a:pos x="43" y="47"/>
                    </a:cxn>
                    <a:cxn ang="0">
                      <a:pos x="22" y="54"/>
                    </a:cxn>
                    <a:cxn ang="0">
                      <a:pos x="23" y="60"/>
                    </a:cxn>
                    <a:cxn ang="0">
                      <a:pos x="22" y="64"/>
                    </a:cxn>
                    <a:cxn ang="0">
                      <a:pos x="22" y="62"/>
                    </a:cxn>
                    <a:cxn ang="0">
                      <a:pos x="15" y="77"/>
                    </a:cxn>
                    <a:cxn ang="0">
                      <a:pos x="15" y="129"/>
                    </a:cxn>
                    <a:cxn ang="0">
                      <a:pos x="22" y="129"/>
                    </a:cxn>
                    <a:cxn ang="0">
                      <a:pos x="15" y="153"/>
                    </a:cxn>
                    <a:cxn ang="0">
                      <a:pos x="10" y="153"/>
                    </a:cxn>
                    <a:cxn ang="0">
                      <a:pos x="10" y="159"/>
                    </a:cxn>
                    <a:cxn ang="0">
                      <a:pos x="0" y="159"/>
                    </a:cxn>
                    <a:cxn ang="0">
                      <a:pos x="0" y="168"/>
                    </a:cxn>
                    <a:cxn ang="0">
                      <a:pos x="22" y="185"/>
                    </a:cxn>
                    <a:cxn ang="0">
                      <a:pos x="43" y="176"/>
                    </a:cxn>
                    <a:cxn ang="0">
                      <a:pos x="74" y="222"/>
                    </a:cxn>
                    <a:cxn ang="0">
                      <a:pos x="107" y="215"/>
                    </a:cxn>
                    <a:cxn ang="0">
                      <a:pos x="115" y="222"/>
                    </a:cxn>
                    <a:cxn ang="0">
                      <a:pos x="115" y="227"/>
                    </a:cxn>
                    <a:cxn ang="0">
                      <a:pos x="107" y="227"/>
                    </a:cxn>
                    <a:cxn ang="0">
                      <a:pos x="115" y="242"/>
                    </a:cxn>
                    <a:cxn ang="0">
                      <a:pos x="115" y="242"/>
                    </a:cxn>
                    <a:cxn ang="0">
                      <a:pos x="115" y="242"/>
                    </a:cxn>
                  </a:cxnLst>
                  <a:rect l="0" t="0" r="r" b="b"/>
                  <a:pathLst>
                    <a:path w="149" h="242">
                      <a:moveTo>
                        <a:pt x="115" y="242"/>
                      </a:moveTo>
                      <a:lnTo>
                        <a:pt x="129" y="207"/>
                      </a:lnTo>
                      <a:lnTo>
                        <a:pt x="115" y="176"/>
                      </a:lnTo>
                      <a:lnTo>
                        <a:pt x="129" y="176"/>
                      </a:lnTo>
                      <a:lnTo>
                        <a:pt x="115" y="168"/>
                      </a:lnTo>
                      <a:lnTo>
                        <a:pt x="115" y="159"/>
                      </a:lnTo>
                      <a:lnTo>
                        <a:pt x="149" y="159"/>
                      </a:lnTo>
                      <a:lnTo>
                        <a:pt x="149" y="138"/>
                      </a:lnTo>
                      <a:lnTo>
                        <a:pt x="142" y="122"/>
                      </a:lnTo>
                      <a:lnTo>
                        <a:pt x="149" y="92"/>
                      </a:lnTo>
                      <a:lnTo>
                        <a:pt x="129" y="92"/>
                      </a:lnTo>
                      <a:lnTo>
                        <a:pt x="115" y="84"/>
                      </a:lnTo>
                      <a:lnTo>
                        <a:pt x="95" y="84"/>
                      </a:lnTo>
                      <a:lnTo>
                        <a:pt x="85" y="77"/>
                      </a:lnTo>
                      <a:lnTo>
                        <a:pt x="85" y="62"/>
                      </a:lnTo>
                      <a:lnTo>
                        <a:pt x="74" y="47"/>
                      </a:lnTo>
                      <a:lnTo>
                        <a:pt x="100" y="10"/>
                      </a:lnTo>
                      <a:lnTo>
                        <a:pt x="95" y="0"/>
                      </a:lnTo>
                      <a:lnTo>
                        <a:pt x="50" y="30"/>
                      </a:lnTo>
                      <a:lnTo>
                        <a:pt x="43" y="47"/>
                      </a:lnTo>
                      <a:lnTo>
                        <a:pt x="22" y="54"/>
                      </a:lnTo>
                      <a:lnTo>
                        <a:pt x="23" y="60"/>
                      </a:lnTo>
                      <a:lnTo>
                        <a:pt x="22" y="64"/>
                      </a:lnTo>
                      <a:lnTo>
                        <a:pt x="22" y="62"/>
                      </a:lnTo>
                      <a:lnTo>
                        <a:pt x="15" y="77"/>
                      </a:lnTo>
                      <a:lnTo>
                        <a:pt x="15" y="129"/>
                      </a:lnTo>
                      <a:lnTo>
                        <a:pt x="22" y="129"/>
                      </a:lnTo>
                      <a:lnTo>
                        <a:pt x="15" y="153"/>
                      </a:lnTo>
                      <a:lnTo>
                        <a:pt x="10" y="153"/>
                      </a:lnTo>
                      <a:lnTo>
                        <a:pt x="10" y="159"/>
                      </a:lnTo>
                      <a:lnTo>
                        <a:pt x="0" y="159"/>
                      </a:lnTo>
                      <a:lnTo>
                        <a:pt x="0" y="168"/>
                      </a:lnTo>
                      <a:lnTo>
                        <a:pt x="22" y="185"/>
                      </a:lnTo>
                      <a:lnTo>
                        <a:pt x="43" y="176"/>
                      </a:lnTo>
                      <a:lnTo>
                        <a:pt x="74" y="222"/>
                      </a:lnTo>
                      <a:lnTo>
                        <a:pt x="107" y="215"/>
                      </a:lnTo>
                      <a:lnTo>
                        <a:pt x="115" y="222"/>
                      </a:lnTo>
                      <a:lnTo>
                        <a:pt x="115" y="227"/>
                      </a:lnTo>
                      <a:lnTo>
                        <a:pt x="107" y="227"/>
                      </a:lnTo>
                      <a:lnTo>
                        <a:pt x="115" y="24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1" name="Freeform 518"/>
                <p:cNvSpPr>
                  <a:spLocks/>
                </p:cNvSpPr>
                <p:nvPr/>
              </p:nvSpPr>
              <p:spPr bwMode="auto">
                <a:xfrm>
                  <a:off x="2907075" y="4463164"/>
                  <a:ext cx="100645" cy="118612"/>
                </a:xfrm>
                <a:custGeom>
                  <a:avLst/>
                  <a:gdLst/>
                  <a:ahLst/>
                  <a:cxnLst>
                    <a:cxn ang="0">
                      <a:pos x="77" y="15"/>
                    </a:cxn>
                    <a:cxn ang="0">
                      <a:pos x="71" y="9"/>
                    </a:cxn>
                    <a:cxn ang="0">
                      <a:pos x="49" y="15"/>
                    </a:cxn>
                    <a:cxn ang="0">
                      <a:pos x="27" y="0"/>
                    </a:cxn>
                    <a:cxn ang="0">
                      <a:pos x="5" y="9"/>
                    </a:cxn>
                    <a:cxn ang="0">
                      <a:pos x="5" y="15"/>
                    </a:cxn>
                    <a:cxn ang="0">
                      <a:pos x="0" y="30"/>
                    </a:cxn>
                    <a:cxn ang="0">
                      <a:pos x="0" y="46"/>
                    </a:cxn>
                    <a:cxn ang="0">
                      <a:pos x="5" y="59"/>
                    </a:cxn>
                    <a:cxn ang="0">
                      <a:pos x="5" y="54"/>
                    </a:cxn>
                    <a:cxn ang="0">
                      <a:pos x="14" y="54"/>
                    </a:cxn>
                    <a:cxn ang="0">
                      <a:pos x="5" y="59"/>
                    </a:cxn>
                    <a:cxn ang="0">
                      <a:pos x="0" y="83"/>
                    </a:cxn>
                    <a:cxn ang="0">
                      <a:pos x="14" y="91"/>
                    </a:cxn>
                    <a:cxn ang="0">
                      <a:pos x="42" y="59"/>
                    </a:cxn>
                    <a:cxn ang="0">
                      <a:pos x="71" y="46"/>
                    </a:cxn>
                    <a:cxn ang="0">
                      <a:pos x="77" y="30"/>
                    </a:cxn>
                    <a:cxn ang="0">
                      <a:pos x="71" y="15"/>
                    </a:cxn>
                    <a:cxn ang="0">
                      <a:pos x="77" y="15"/>
                    </a:cxn>
                    <a:cxn ang="0">
                      <a:pos x="77" y="15"/>
                    </a:cxn>
                  </a:cxnLst>
                  <a:rect l="0" t="0" r="r" b="b"/>
                  <a:pathLst>
                    <a:path w="77" h="91">
                      <a:moveTo>
                        <a:pt x="77" y="15"/>
                      </a:moveTo>
                      <a:lnTo>
                        <a:pt x="71" y="9"/>
                      </a:lnTo>
                      <a:lnTo>
                        <a:pt x="49" y="15"/>
                      </a:lnTo>
                      <a:lnTo>
                        <a:pt x="27" y="0"/>
                      </a:lnTo>
                      <a:lnTo>
                        <a:pt x="5" y="9"/>
                      </a:lnTo>
                      <a:lnTo>
                        <a:pt x="5" y="15"/>
                      </a:lnTo>
                      <a:lnTo>
                        <a:pt x="0" y="30"/>
                      </a:lnTo>
                      <a:lnTo>
                        <a:pt x="0" y="46"/>
                      </a:lnTo>
                      <a:lnTo>
                        <a:pt x="5" y="59"/>
                      </a:lnTo>
                      <a:lnTo>
                        <a:pt x="5" y="54"/>
                      </a:lnTo>
                      <a:lnTo>
                        <a:pt x="14" y="54"/>
                      </a:lnTo>
                      <a:lnTo>
                        <a:pt x="5" y="59"/>
                      </a:lnTo>
                      <a:lnTo>
                        <a:pt x="0" y="83"/>
                      </a:lnTo>
                      <a:lnTo>
                        <a:pt x="14" y="91"/>
                      </a:lnTo>
                      <a:lnTo>
                        <a:pt x="42" y="59"/>
                      </a:lnTo>
                      <a:lnTo>
                        <a:pt x="71" y="46"/>
                      </a:lnTo>
                      <a:lnTo>
                        <a:pt x="77" y="30"/>
                      </a:lnTo>
                      <a:lnTo>
                        <a:pt x="71" y="15"/>
                      </a:lnTo>
                      <a:lnTo>
                        <a:pt x="77" y="15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2" name="Freeform 519"/>
                <p:cNvSpPr>
                  <a:spLocks/>
                </p:cNvSpPr>
                <p:nvPr/>
              </p:nvSpPr>
              <p:spPr bwMode="auto">
                <a:xfrm>
                  <a:off x="2896752" y="4481412"/>
                  <a:ext cx="221935" cy="355835"/>
                </a:xfrm>
                <a:custGeom>
                  <a:avLst/>
                  <a:gdLst/>
                  <a:ahLst/>
                  <a:cxnLst>
                    <a:cxn ang="0">
                      <a:pos x="164" y="158"/>
                    </a:cxn>
                    <a:cxn ang="0">
                      <a:pos x="142" y="158"/>
                    </a:cxn>
                    <a:cxn ang="0">
                      <a:pos x="142" y="143"/>
                    </a:cxn>
                    <a:cxn ang="0">
                      <a:pos x="129" y="151"/>
                    </a:cxn>
                    <a:cxn ang="0">
                      <a:pos x="107" y="143"/>
                    </a:cxn>
                    <a:cxn ang="0">
                      <a:pos x="99" y="112"/>
                    </a:cxn>
                    <a:cxn ang="0">
                      <a:pos x="121" y="75"/>
                    </a:cxn>
                    <a:cxn ang="0">
                      <a:pos x="151" y="60"/>
                    </a:cxn>
                    <a:cxn ang="0">
                      <a:pos x="142" y="45"/>
                    </a:cxn>
                    <a:cxn ang="0">
                      <a:pos x="151" y="45"/>
                    </a:cxn>
                    <a:cxn ang="0">
                      <a:pos x="151" y="38"/>
                    </a:cxn>
                    <a:cxn ang="0">
                      <a:pos x="142" y="30"/>
                    </a:cxn>
                    <a:cxn ang="0">
                      <a:pos x="107" y="38"/>
                    </a:cxn>
                    <a:cxn ang="0">
                      <a:pos x="84" y="0"/>
                    </a:cxn>
                    <a:cxn ang="0">
                      <a:pos x="79" y="0"/>
                    </a:cxn>
                    <a:cxn ang="0">
                      <a:pos x="84" y="15"/>
                    </a:cxn>
                    <a:cxn ang="0">
                      <a:pos x="79" y="30"/>
                    </a:cxn>
                    <a:cxn ang="0">
                      <a:pos x="50" y="45"/>
                    </a:cxn>
                    <a:cxn ang="0">
                      <a:pos x="22" y="75"/>
                    </a:cxn>
                    <a:cxn ang="0">
                      <a:pos x="8" y="67"/>
                    </a:cxn>
                    <a:cxn ang="0">
                      <a:pos x="13" y="45"/>
                    </a:cxn>
                    <a:cxn ang="0">
                      <a:pos x="0" y="67"/>
                    </a:cxn>
                    <a:cxn ang="0">
                      <a:pos x="8" y="82"/>
                    </a:cxn>
                    <a:cxn ang="0">
                      <a:pos x="0" y="82"/>
                    </a:cxn>
                    <a:cxn ang="0">
                      <a:pos x="13" y="106"/>
                    </a:cxn>
                    <a:cxn ang="0">
                      <a:pos x="35" y="121"/>
                    </a:cxn>
                    <a:cxn ang="0">
                      <a:pos x="79" y="220"/>
                    </a:cxn>
                    <a:cxn ang="0">
                      <a:pos x="142" y="272"/>
                    </a:cxn>
                    <a:cxn ang="0">
                      <a:pos x="164" y="265"/>
                    </a:cxn>
                    <a:cxn ang="0">
                      <a:pos x="171" y="242"/>
                    </a:cxn>
                    <a:cxn ang="0">
                      <a:pos x="164" y="233"/>
                    </a:cxn>
                    <a:cxn ang="0">
                      <a:pos x="171" y="179"/>
                    </a:cxn>
                    <a:cxn ang="0">
                      <a:pos x="164" y="158"/>
                    </a:cxn>
                    <a:cxn ang="0">
                      <a:pos x="164" y="158"/>
                    </a:cxn>
                    <a:cxn ang="0">
                      <a:pos x="164" y="158"/>
                    </a:cxn>
                  </a:cxnLst>
                  <a:rect l="0" t="0" r="r" b="b"/>
                  <a:pathLst>
                    <a:path w="171" h="272">
                      <a:moveTo>
                        <a:pt x="164" y="158"/>
                      </a:moveTo>
                      <a:lnTo>
                        <a:pt x="142" y="158"/>
                      </a:lnTo>
                      <a:lnTo>
                        <a:pt x="142" y="143"/>
                      </a:lnTo>
                      <a:lnTo>
                        <a:pt x="129" y="151"/>
                      </a:lnTo>
                      <a:lnTo>
                        <a:pt x="107" y="143"/>
                      </a:lnTo>
                      <a:lnTo>
                        <a:pt x="99" y="112"/>
                      </a:lnTo>
                      <a:lnTo>
                        <a:pt x="121" y="75"/>
                      </a:lnTo>
                      <a:lnTo>
                        <a:pt x="151" y="60"/>
                      </a:lnTo>
                      <a:lnTo>
                        <a:pt x="142" y="45"/>
                      </a:lnTo>
                      <a:lnTo>
                        <a:pt x="151" y="45"/>
                      </a:lnTo>
                      <a:lnTo>
                        <a:pt x="151" y="38"/>
                      </a:lnTo>
                      <a:lnTo>
                        <a:pt x="142" y="30"/>
                      </a:lnTo>
                      <a:lnTo>
                        <a:pt x="107" y="38"/>
                      </a:lnTo>
                      <a:lnTo>
                        <a:pt x="84" y="0"/>
                      </a:lnTo>
                      <a:lnTo>
                        <a:pt x="79" y="0"/>
                      </a:lnTo>
                      <a:lnTo>
                        <a:pt x="84" y="15"/>
                      </a:lnTo>
                      <a:lnTo>
                        <a:pt x="79" y="30"/>
                      </a:lnTo>
                      <a:lnTo>
                        <a:pt x="50" y="45"/>
                      </a:lnTo>
                      <a:lnTo>
                        <a:pt x="22" y="75"/>
                      </a:lnTo>
                      <a:lnTo>
                        <a:pt x="8" y="67"/>
                      </a:lnTo>
                      <a:lnTo>
                        <a:pt x="13" y="45"/>
                      </a:lnTo>
                      <a:lnTo>
                        <a:pt x="0" y="67"/>
                      </a:lnTo>
                      <a:lnTo>
                        <a:pt x="8" y="82"/>
                      </a:lnTo>
                      <a:lnTo>
                        <a:pt x="0" y="82"/>
                      </a:lnTo>
                      <a:lnTo>
                        <a:pt x="13" y="106"/>
                      </a:lnTo>
                      <a:lnTo>
                        <a:pt x="35" y="121"/>
                      </a:lnTo>
                      <a:lnTo>
                        <a:pt x="79" y="220"/>
                      </a:lnTo>
                      <a:lnTo>
                        <a:pt x="142" y="272"/>
                      </a:lnTo>
                      <a:lnTo>
                        <a:pt x="164" y="265"/>
                      </a:lnTo>
                      <a:lnTo>
                        <a:pt x="171" y="242"/>
                      </a:lnTo>
                      <a:lnTo>
                        <a:pt x="164" y="233"/>
                      </a:lnTo>
                      <a:lnTo>
                        <a:pt x="171" y="179"/>
                      </a:lnTo>
                      <a:lnTo>
                        <a:pt x="164" y="15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3" name="Freeform 520"/>
                <p:cNvSpPr>
                  <a:spLocks/>
                </p:cNvSpPr>
                <p:nvPr/>
              </p:nvSpPr>
              <p:spPr bwMode="auto">
                <a:xfrm>
                  <a:off x="3108364" y="4667802"/>
                  <a:ext cx="197419" cy="265899"/>
                </a:xfrm>
                <a:custGeom>
                  <a:avLst/>
                  <a:gdLst/>
                  <a:ahLst/>
                  <a:cxnLst>
                    <a:cxn ang="0">
                      <a:pos x="152" y="159"/>
                    </a:cxn>
                    <a:cxn ang="0">
                      <a:pos x="152" y="129"/>
                    </a:cxn>
                    <a:cxn ang="0">
                      <a:pos x="145" y="105"/>
                    </a:cxn>
                    <a:cxn ang="0">
                      <a:pos x="145" y="100"/>
                    </a:cxn>
                    <a:cxn ang="0">
                      <a:pos x="130" y="100"/>
                    </a:cxn>
                    <a:cxn ang="0">
                      <a:pos x="115" y="84"/>
                    </a:cxn>
                    <a:cxn ang="0">
                      <a:pos x="115" y="77"/>
                    </a:cxn>
                    <a:cxn ang="0">
                      <a:pos x="108" y="55"/>
                    </a:cxn>
                    <a:cxn ang="0">
                      <a:pos x="58" y="38"/>
                    </a:cxn>
                    <a:cxn ang="0">
                      <a:pos x="50" y="23"/>
                    </a:cxn>
                    <a:cxn ang="0">
                      <a:pos x="50" y="0"/>
                    </a:cxn>
                    <a:cxn ang="0">
                      <a:pos x="31" y="0"/>
                    </a:cxn>
                    <a:cxn ang="0">
                      <a:pos x="15" y="18"/>
                    </a:cxn>
                    <a:cxn ang="0">
                      <a:pos x="0" y="18"/>
                    </a:cxn>
                    <a:cxn ang="0">
                      <a:pos x="8" y="38"/>
                    </a:cxn>
                    <a:cxn ang="0">
                      <a:pos x="0" y="92"/>
                    </a:cxn>
                    <a:cxn ang="0">
                      <a:pos x="8" y="100"/>
                    </a:cxn>
                    <a:cxn ang="0">
                      <a:pos x="0" y="122"/>
                    </a:cxn>
                    <a:cxn ang="0">
                      <a:pos x="8" y="144"/>
                    </a:cxn>
                    <a:cxn ang="0">
                      <a:pos x="15" y="203"/>
                    </a:cxn>
                    <a:cxn ang="0">
                      <a:pos x="21" y="203"/>
                    </a:cxn>
                    <a:cxn ang="0">
                      <a:pos x="43" y="181"/>
                    </a:cxn>
                    <a:cxn ang="0">
                      <a:pos x="65" y="198"/>
                    </a:cxn>
                    <a:cxn ang="0">
                      <a:pos x="73" y="181"/>
                    </a:cxn>
                    <a:cxn ang="0">
                      <a:pos x="95" y="198"/>
                    </a:cxn>
                    <a:cxn ang="0">
                      <a:pos x="102" y="144"/>
                    </a:cxn>
                    <a:cxn ang="0">
                      <a:pos x="139" y="144"/>
                    </a:cxn>
                    <a:cxn ang="0">
                      <a:pos x="152" y="159"/>
                    </a:cxn>
                    <a:cxn ang="0">
                      <a:pos x="152" y="159"/>
                    </a:cxn>
                    <a:cxn ang="0">
                      <a:pos x="152" y="159"/>
                    </a:cxn>
                  </a:cxnLst>
                  <a:rect l="0" t="0" r="r" b="b"/>
                  <a:pathLst>
                    <a:path w="152" h="203">
                      <a:moveTo>
                        <a:pt x="152" y="159"/>
                      </a:moveTo>
                      <a:lnTo>
                        <a:pt x="152" y="129"/>
                      </a:lnTo>
                      <a:lnTo>
                        <a:pt x="145" y="105"/>
                      </a:lnTo>
                      <a:lnTo>
                        <a:pt x="145" y="100"/>
                      </a:lnTo>
                      <a:lnTo>
                        <a:pt x="130" y="100"/>
                      </a:lnTo>
                      <a:lnTo>
                        <a:pt x="115" y="84"/>
                      </a:lnTo>
                      <a:lnTo>
                        <a:pt x="115" y="77"/>
                      </a:lnTo>
                      <a:lnTo>
                        <a:pt x="108" y="55"/>
                      </a:lnTo>
                      <a:lnTo>
                        <a:pt x="58" y="38"/>
                      </a:lnTo>
                      <a:lnTo>
                        <a:pt x="50" y="23"/>
                      </a:lnTo>
                      <a:lnTo>
                        <a:pt x="50" y="0"/>
                      </a:lnTo>
                      <a:lnTo>
                        <a:pt x="31" y="0"/>
                      </a:lnTo>
                      <a:lnTo>
                        <a:pt x="15" y="18"/>
                      </a:lnTo>
                      <a:lnTo>
                        <a:pt x="0" y="18"/>
                      </a:lnTo>
                      <a:lnTo>
                        <a:pt x="8" y="38"/>
                      </a:lnTo>
                      <a:lnTo>
                        <a:pt x="0" y="92"/>
                      </a:lnTo>
                      <a:lnTo>
                        <a:pt x="8" y="100"/>
                      </a:lnTo>
                      <a:lnTo>
                        <a:pt x="0" y="122"/>
                      </a:lnTo>
                      <a:lnTo>
                        <a:pt x="8" y="144"/>
                      </a:lnTo>
                      <a:lnTo>
                        <a:pt x="15" y="203"/>
                      </a:lnTo>
                      <a:lnTo>
                        <a:pt x="21" y="203"/>
                      </a:lnTo>
                      <a:lnTo>
                        <a:pt x="43" y="181"/>
                      </a:lnTo>
                      <a:lnTo>
                        <a:pt x="65" y="198"/>
                      </a:lnTo>
                      <a:lnTo>
                        <a:pt x="73" y="181"/>
                      </a:lnTo>
                      <a:lnTo>
                        <a:pt x="95" y="198"/>
                      </a:lnTo>
                      <a:lnTo>
                        <a:pt x="102" y="144"/>
                      </a:lnTo>
                      <a:lnTo>
                        <a:pt x="139" y="144"/>
                      </a:lnTo>
                      <a:lnTo>
                        <a:pt x="152" y="159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4" name="Freeform 521"/>
                <p:cNvSpPr>
                  <a:spLocks/>
                </p:cNvSpPr>
                <p:nvPr/>
              </p:nvSpPr>
              <p:spPr bwMode="auto">
                <a:xfrm>
                  <a:off x="3229654" y="4854192"/>
                  <a:ext cx="138064" cy="175963"/>
                </a:xfrm>
                <a:custGeom>
                  <a:avLst/>
                  <a:gdLst/>
                  <a:ahLst/>
                  <a:cxnLst>
                    <a:cxn ang="0">
                      <a:pos x="99" y="100"/>
                    </a:cxn>
                    <a:cxn ang="0">
                      <a:pos x="106" y="78"/>
                    </a:cxn>
                    <a:cxn ang="0">
                      <a:pos x="92" y="69"/>
                    </a:cxn>
                    <a:cxn ang="0">
                      <a:pos x="92" y="56"/>
                    </a:cxn>
                    <a:cxn ang="0">
                      <a:pos x="87" y="56"/>
                    </a:cxn>
                    <a:cxn ang="0">
                      <a:pos x="57" y="37"/>
                    </a:cxn>
                    <a:cxn ang="0">
                      <a:pos x="57" y="16"/>
                    </a:cxn>
                    <a:cxn ang="0">
                      <a:pos x="44" y="0"/>
                    </a:cxn>
                    <a:cxn ang="0">
                      <a:pos x="9" y="0"/>
                    </a:cxn>
                    <a:cxn ang="0">
                      <a:pos x="0" y="56"/>
                    </a:cxn>
                    <a:cxn ang="0">
                      <a:pos x="14" y="78"/>
                    </a:cxn>
                    <a:cxn ang="0">
                      <a:pos x="44" y="78"/>
                    </a:cxn>
                    <a:cxn ang="0">
                      <a:pos x="57" y="100"/>
                    </a:cxn>
                    <a:cxn ang="0">
                      <a:pos x="57" y="106"/>
                    </a:cxn>
                    <a:cxn ang="0">
                      <a:pos x="51" y="121"/>
                    </a:cxn>
                    <a:cxn ang="0">
                      <a:pos x="76" y="135"/>
                    </a:cxn>
                    <a:cxn ang="0">
                      <a:pos x="87" y="121"/>
                    </a:cxn>
                    <a:cxn ang="0">
                      <a:pos x="99" y="115"/>
                    </a:cxn>
                    <a:cxn ang="0">
                      <a:pos x="99" y="100"/>
                    </a:cxn>
                    <a:cxn ang="0">
                      <a:pos x="99" y="100"/>
                    </a:cxn>
                    <a:cxn ang="0">
                      <a:pos x="99" y="100"/>
                    </a:cxn>
                  </a:cxnLst>
                  <a:rect l="0" t="0" r="r" b="b"/>
                  <a:pathLst>
                    <a:path w="106" h="135">
                      <a:moveTo>
                        <a:pt x="99" y="100"/>
                      </a:moveTo>
                      <a:lnTo>
                        <a:pt x="106" y="78"/>
                      </a:lnTo>
                      <a:lnTo>
                        <a:pt x="92" y="69"/>
                      </a:lnTo>
                      <a:lnTo>
                        <a:pt x="92" y="56"/>
                      </a:lnTo>
                      <a:lnTo>
                        <a:pt x="87" y="56"/>
                      </a:lnTo>
                      <a:lnTo>
                        <a:pt x="57" y="37"/>
                      </a:lnTo>
                      <a:lnTo>
                        <a:pt x="57" y="16"/>
                      </a:lnTo>
                      <a:lnTo>
                        <a:pt x="44" y="0"/>
                      </a:lnTo>
                      <a:lnTo>
                        <a:pt x="9" y="0"/>
                      </a:lnTo>
                      <a:lnTo>
                        <a:pt x="0" y="56"/>
                      </a:lnTo>
                      <a:lnTo>
                        <a:pt x="14" y="78"/>
                      </a:lnTo>
                      <a:lnTo>
                        <a:pt x="44" y="78"/>
                      </a:lnTo>
                      <a:lnTo>
                        <a:pt x="57" y="100"/>
                      </a:lnTo>
                      <a:lnTo>
                        <a:pt x="57" y="106"/>
                      </a:lnTo>
                      <a:lnTo>
                        <a:pt x="51" y="121"/>
                      </a:lnTo>
                      <a:lnTo>
                        <a:pt x="76" y="135"/>
                      </a:lnTo>
                      <a:lnTo>
                        <a:pt x="87" y="121"/>
                      </a:lnTo>
                      <a:lnTo>
                        <a:pt x="99" y="115"/>
                      </a:lnTo>
                      <a:lnTo>
                        <a:pt x="99" y="10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5" name="Freeform 522"/>
                <p:cNvSpPr>
                  <a:spLocks/>
                </p:cNvSpPr>
                <p:nvPr/>
              </p:nvSpPr>
              <p:spPr bwMode="auto">
                <a:xfrm>
                  <a:off x="3023203" y="4382352"/>
                  <a:ext cx="689030" cy="782056"/>
                </a:xfrm>
                <a:custGeom>
                  <a:avLst/>
                  <a:gdLst/>
                  <a:ahLst/>
                  <a:cxnLst>
                    <a:cxn ang="0">
                      <a:pos x="297" y="25"/>
                    </a:cxn>
                    <a:cxn ang="0">
                      <a:pos x="277" y="55"/>
                    </a:cxn>
                    <a:cxn ang="0">
                      <a:pos x="250" y="47"/>
                    </a:cxn>
                    <a:cxn ang="0">
                      <a:pos x="235" y="55"/>
                    </a:cxn>
                    <a:cxn ang="0">
                      <a:pos x="200" y="64"/>
                    </a:cxn>
                    <a:cxn ang="0">
                      <a:pos x="193" y="0"/>
                    </a:cxn>
                    <a:cxn ang="0">
                      <a:pos x="171" y="17"/>
                    </a:cxn>
                    <a:cxn ang="0">
                      <a:pos x="122" y="17"/>
                    </a:cxn>
                    <a:cxn ang="0">
                      <a:pos x="131" y="47"/>
                    </a:cxn>
                    <a:cxn ang="0">
                      <a:pos x="116" y="71"/>
                    </a:cxn>
                    <a:cxn ang="0">
                      <a:pos x="96" y="64"/>
                    </a:cxn>
                    <a:cxn ang="0">
                      <a:pos x="52" y="55"/>
                    </a:cxn>
                    <a:cxn ang="0">
                      <a:pos x="66" y="71"/>
                    </a:cxn>
                    <a:cxn ang="0">
                      <a:pos x="66" y="99"/>
                    </a:cxn>
                    <a:cxn ang="0">
                      <a:pos x="24" y="155"/>
                    </a:cxn>
                    <a:cxn ang="0">
                      <a:pos x="10" y="220"/>
                    </a:cxn>
                    <a:cxn ang="0">
                      <a:pos x="45" y="220"/>
                    </a:cxn>
                    <a:cxn ang="0">
                      <a:pos x="81" y="235"/>
                    </a:cxn>
                    <a:cxn ang="0">
                      <a:pos x="116" y="220"/>
                    </a:cxn>
                    <a:cxn ang="0">
                      <a:pos x="122" y="257"/>
                    </a:cxn>
                    <a:cxn ang="0">
                      <a:pos x="178" y="298"/>
                    </a:cxn>
                    <a:cxn ang="0">
                      <a:pos x="193" y="319"/>
                    </a:cxn>
                    <a:cxn ang="0">
                      <a:pos x="208" y="326"/>
                    </a:cxn>
                    <a:cxn ang="0">
                      <a:pos x="215" y="402"/>
                    </a:cxn>
                    <a:cxn ang="0">
                      <a:pos x="250" y="419"/>
                    </a:cxn>
                    <a:cxn ang="0">
                      <a:pos x="263" y="439"/>
                    </a:cxn>
                    <a:cxn ang="0">
                      <a:pos x="263" y="462"/>
                    </a:cxn>
                    <a:cxn ang="0">
                      <a:pos x="256" y="498"/>
                    </a:cxn>
                    <a:cxn ang="0">
                      <a:pos x="235" y="545"/>
                    </a:cxn>
                    <a:cxn ang="0">
                      <a:pos x="250" y="551"/>
                    </a:cxn>
                    <a:cxn ang="0">
                      <a:pos x="285" y="575"/>
                    </a:cxn>
                    <a:cxn ang="0">
                      <a:pos x="329" y="519"/>
                    </a:cxn>
                    <a:cxn ang="0">
                      <a:pos x="342" y="469"/>
                    </a:cxn>
                    <a:cxn ang="0">
                      <a:pos x="369" y="439"/>
                    </a:cxn>
                    <a:cxn ang="0">
                      <a:pos x="427" y="424"/>
                    </a:cxn>
                    <a:cxn ang="0">
                      <a:pos x="446" y="402"/>
                    </a:cxn>
                    <a:cxn ang="0">
                      <a:pos x="461" y="365"/>
                    </a:cxn>
                    <a:cxn ang="0">
                      <a:pos x="468" y="343"/>
                    </a:cxn>
                    <a:cxn ang="0">
                      <a:pos x="530" y="190"/>
                    </a:cxn>
                    <a:cxn ang="0">
                      <a:pos x="496" y="155"/>
                    </a:cxn>
                    <a:cxn ang="0">
                      <a:pos x="439" y="121"/>
                    </a:cxn>
                    <a:cxn ang="0">
                      <a:pos x="399" y="116"/>
                    </a:cxn>
                    <a:cxn ang="0">
                      <a:pos x="347" y="92"/>
                    </a:cxn>
                    <a:cxn ang="0">
                      <a:pos x="342" y="77"/>
                    </a:cxn>
                    <a:cxn ang="0">
                      <a:pos x="320" y="99"/>
                    </a:cxn>
                    <a:cxn ang="0">
                      <a:pos x="297" y="99"/>
                    </a:cxn>
                    <a:cxn ang="0">
                      <a:pos x="329" y="64"/>
                    </a:cxn>
                    <a:cxn ang="0">
                      <a:pos x="320" y="55"/>
                    </a:cxn>
                    <a:cxn ang="0">
                      <a:pos x="307" y="25"/>
                    </a:cxn>
                  </a:cxnLst>
                  <a:rect l="0" t="0" r="r" b="b"/>
                  <a:pathLst>
                    <a:path w="530" h="598">
                      <a:moveTo>
                        <a:pt x="307" y="25"/>
                      </a:moveTo>
                      <a:lnTo>
                        <a:pt x="297" y="25"/>
                      </a:lnTo>
                      <a:lnTo>
                        <a:pt x="285" y="47"/>
                      </a:lnTo>
                      <a:lnTo>
                        <a:pt x="277" y="55"/>
                      </a:lnTo>
                      <a:lnTo>
                        <a:pt x="263" y="47"/>
                      </a:lnTo>
                      <a:lnTo>
                        <a:pt x="250" y="47"/>
                      </a:lnTo>
                      <a:lnTo>
                        <a:pt x="245" y="55"/>
                      </a:lnTo>
                      <a:lnTo>
                        <a:pt x="235" y="55"/>
                      </a:lnTo>
                      <a:lnTo>
                        <a:pt x="208" y="64"/>
                      </a:lnTo>
                      <a:lnTo>
                        <a:pt x="200" y="64"/>
                      </a:lnTo>
                      <a:lnTo>
                        <a:pt x="193" y="47"/>
                      </a:lnTo>
                      <a:lnTo>
                        <a:pt x="193" y="0"/>
                      </a:lnTo>
                      <a:lnTo>
                        <a:pt x="178" y="0"/>
                      </a:lnTo>
                      <a:lnTo>
                        <a:pt x="171" y="17"/>
                      </a:lnTo>
                      <a:lnTo>
                        <a:pt x="149" y="25"/>
                      </a:lnTo>
                      <a:lnTo>
                        <a:pt x="122" y="17"/>
                      </a:lnTo>
                      <a:lnTo>
                        <a:pt x="131" y="25"/>
                      </a:lnTo>
                      <a:lnTo>
                        <a:pt x="131" y="47"/>
                      </a:lnTo>
                      <a:lnTo>
                        <a:pt x="136" y="55"/>
                      </a:lnTo>
                      <a:lnTo>
                        <a:pt x="116" y="71"/>
                      </a:lnTo>
                      <a:lnTo>
                        <a:pt x="109" y="71"/>
                      </a:lnTo>
                      <a:lnTo>
                        <a:pt x="96" y="64"/>
                      </a:lnTo>
                      <a:lnTo>
                        <a:pt x="87" y="55"/>
                      </a:lnTo>
                      <a:lnTo>
                        <a:pt x="52" y="55"/>
                      </a:lnTo>
                      <a:lnTo>
                        <a:pt x="52" y="64"/>
                      </a:lnTo>
                      <a:lnTo>
                        <a:pt x="66" y="71"/>
                      </a:lnTo>
                      <a:lnTo>
                        <a:pt x="52" y="71"/>
                      </a:lnTo>
                      <a:lnTo>
                        <a:pt x="66" y="99"/>
                      </a:lnTo>
                      <a:lnTo>
                        <a:pt x="52" y="138"/>
                      </a:lnTo>
                      <a:lnTo>
                        <a:pt x="24" y="155"/>
                      </a:lnTo>
                      <a:lnTo>
                        <a:pt x="0" y="190"/>
                      </a:lnTo>
                      <a:lnTo>
                        <a:pt x="10" y="220"/>
                      </a:lnTo>
                      <a:lnTo>
                        <a:pt x="32" y="229"/>
                      </a:lnTo>
                      <a:lnTo>
                        <a:pt x="45" y="220"/>
                      </a:lnTo>
                      <a:lnTo>
                        <a:pt x="45" y="235"/>
                      </a:lnTo>
                      <a:lnTo>
                        <a:pt x="81" y="235"/>
                      </a:lnTo>
                      <a:lnTo>
                        <a:pt x="96" y="220"/>
                      </a:lnTo>
                      <a:lnTo>
                        <a:pt x="116" y="220"/>
                      </a:lnTo>
                      <a:lnTo>
                        <a:pt x="116" y="242"/>
                      </a:lnTo>
                      <a:lnTo>
                        <a:pt x="122" y="257"/>
                      </a:lnTo>
                      <a:lnTo>
                        <a:pt x="171" y="274"/>
                      </a:lnTo>
                      <a:lnTo>
                        <a:pt x="178" y="298"/>
                      </a:lnTo>
                      <a:lnTo>
                        <a:pt x="178" y="304"/>
                      </a:lnTo>
                      <a:lnTo>
                        <a:pt x="193" y="319"/>
                      </a:lnTo>
                      <a:lnTo>
                        <a:pt x="208" y="319"/>
                      </a:lnTo>
                      <a:lnTo>
                        <a:pt x="208" y="326"/>
                      </a:lnTo>
                      <a:lnTo>
                        <a:pt x="215" y="350"/>
                      </a:lnTo>
                      <a:lnTo>
                        <a:pt x="215" y="402"/>
                      </a:lnTo>
                      <a:lnTo>
                        <a:pt x="245" y="419"/>
                      </a:lnTo>
                      <a:lnTo>
                        <a:pt x="250" y="419"/>
                      </a:lnTo>
                      <a:lnTo>
                        <a:pt x="250" y="432"/>
                      </a:lnTo>
                      <a:lnTo>
                        <a:pt x="263" y="439"/>
                      </a:lnTo>
                      <a:lnTo>
                        <a:pt x="256" y="462"/>
                      </a:lnTo>
                      <a:lnTo>
                        <a:pt x="263" y="462"/>
                      </a:lnTo>
                      <a:lnTo>
                        <a:pt x="277" y="484"/>
                      </a:lnTo>
                      <a:lnTo>
                        <a:pt x="256" y="498"/>
                      </a:lnTo>
                      <a:lnTo>
                        <a:pt x="221" y="545"/>
                      </a:lnTo>
                      <a:lnTo>
                        <a:pt x="235" y="545"/>
                      </a:lnTo>
                      <a:lnTo>
                        <a:pt x="245" y="551"/>
                      </a:lnTo>
                      <a:lnTo>
                        <a:pt x="250" y="551"/>
                      </a:lnTo>
                      <a:lnTo>
                        <a:pt x="277" y="566"/>
                      </a:lnTo>
                      <a:lnTo>
                        <a:pt x="285" y="575"/>
                      </a:lnTo>
                      <a:lnTo>
                        <a:pt x="277" y="598"/>
                      </a:lnTo>
                      <a:lnTo>
                        <a:pt x="329" y="519"/>
                      </a:lnTo>
                      <a:lnTo>
                        <a:pt x="342" y="508"/>
                      </a:lnTo>
                      <a:lnTo>
                        <a:pt x="342" y="469"/>
                      </a:lnTo>
                      <a:lnTo>
                        <a:pt x="347" y="445"/>
                      </a:lnTo>
                      <a:lnTo>
                        <a:pt x="369" y="439"/>
                      </a:lnTo>
                      <a:lnTo>
                        <a:pt x="399" y="424"/>
                      </a:lnTo>
                      <a:lnTo>
                        <a:pt x="427" y="424"/>
                      </a:lnTo>
                      <a:lnTo>
                        <a:pt x="427" y="419"/>
                      </a:lnTo>
                      <a:lnTo>
                        <a:pt x="446" y="402"/>
                      </a:lnTo>
                      <a:lnTo>
                        <a:pt x="446" y="395"/>
                      </a:lnTo>
                      <a:lnTo>
                        <a:pt x="461" y="365"/>
                      </a:lnTo>
                      <a:lnTo>
                        <a:pt x="461" y="350"/>
                      </a:lnTo>
                      <a:lnTo>
                        <a:pt x="468" y="343"/>
                      </a:lnTo>
                      <a:lnTo>
                        <a:pt x="468" y="274"/>
                      </a:lnTo>
                      <a:lnTo>
                        <a:pt x="530" y="190"/>
                      </a:lnTo>
                      <a:lnTo>
                        <a:pt x="525" y="155"/>
                      </a:lnTo>
                      <a:lnTo>
                        <a:pt x="496" y="155"/>
                      </a:lnTo>
                      <a:lnTo>
                        <a:pt x="454" y="116"/>
                      </a:lnTo>
                      <a:lnTo>
                        <a:pt x="439" y="121"/>
                      </a:lnTo>
                      <a:lnTo>
                        <a:pt x="412" y="116"/>
                      </a:lnTo>
                      <a:lnTo>
                        <a:pt x="399" y="116"/>
                      </a:lnTo>
                      <a:lnTo>
                        <a:pt x="399" y="99"/>
                      </a:lnTo>
                      <a:lnTo>
                        <a:pt x="347" y="92"/>
                      </a:lnTo>
                      <a:lnTo>
                        <a:pt x="342" y="99"/>
                      </a:lnTo>
                      <a:lnTo>
                        <a:pt x="342" y="77"/>
                      </a:lnTo>
                      <a:lnTo>
                        <a:pt x="320" y="77"/>
                      </a:lnTo>
                      <a:lnTo>
                        <a:pt x="320" y="99"/>
                      </a:lnTo>
                      <a:lnTo>
                        <a:pt x="307" y="92"/>
                      </a:lnTo>
                      <a:lnTo>
                        <a:pt x="297" y="99"/>
                      </a:lnTo>
                      <a:lnTo>
                        <a:pt x="307" y="77"/>
                      </a:lnTo>
                      <a:lnTo>
                        <a:pt x="329" y="64"/>
                      </a:lnTo>
                      <a:lnTo>
                        <a:pt x="329" y="55"/>
                      </a:lnTo>
                      <a:lnTo>
                        <a:pt x="320" y="55"/>
                      </a:lnTo>
                      <a:lnTo>
                        <a:pt x="307" y="25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6" name="Freeform 523"/>
                <p:cNvSpPr>
                  <a:spLocks/>
                </p:cNvSpPr>
                <p:nvPr/>
              </p:nvSpPr>
              <p:spPr bwMode="auto">
                <a:xfrm>
                  <a:off x="3367718" y="4378442"/>
                  <a:ext cx="42581" cy="74295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3" y="57"/>
                    </a:cxn>
                    <a:cxn ang="0">
                      <a:pos x="22" y="50"/>
                    </a:cxn>
                    <a:cxn ang="0">
                      <a:pos x="33" y="28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33" h="57">
                      <a:moveTo>
                        <a:pt x="0" y="50"/>
                      </a:moveTo>
                      <a:lnTo>
                        <a:pt x="13" y="57"/>
                      </a:lnTo>
                      <a:lnTo>
                        <a:pt x="22" y="50"/>
                      </a:lnTo>
                      <a:lnTo>
                        <a:pt x="33" y="28"/>
                      </a:lnTo>
                      <a:lnTo>
                        <a:pt x="0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7" name="Freeform 524"/>
                <p:cNvSpPr>
                  <a:spLocks/>
                </p:cNvSpPr>
                <p:nvPr/>
              </p:nvSpPr>
              <p:spPr bwMode="auto">
                <a:xfrm>
                  <a:off x="3299331" y="4378442"/>
                  <a:ext cx="68387" cy="74295"/>
                </a:xfrm>
                <a:custGeom>
                  <a:avLst/>
                  <a:gdLst/>
                  <a:ahLst/>
                  <a:cxnLst>
                    <a:cxn ang="0">
                      <a:pos x="52" y="50"/>
                    </a:cxn>
                    <a:cxn ang="0">
                      <a:pos x="52" y="0"/>
                    </a:cxn>
                    <a:cxn ang="0">
                      <a:pos x="22" y="0"/>
                    </a:cxn>
                    <a:cxn ang="0">
                      <a:pos x="0" y="21"/>
                    </a:cxn>
                    <a:cxn ang="0">
                      <a:pos x="22" y="57"/>
                    </a:cxn>
                    <a:cxn ang="0">
                      <a:pos x="32" y="57"/>
                    </a:cxn>
                    <a:cxn ang="0">
                      <a:pos x="38" y="50"/>
                    </a:cxn>
                    <a:cxn ang="0">
                      <a:pos x="52" y="50"/>
                    </a:cxn>
                    <a:cxn ang="0">
                      <a:pos x="52" y="50"/>
                    </a:cxn>
                  </a:cxnLst>
                  <a:rect l="0" t="0" r="r" b="b"/>
                  <a:pathLst>
                    <a:path w="52" h="57">
                      <a:moveTo>
                        <a:pt x="52" y="50"/>
                      </a:moveTo>
                      <a:lnTo>
                        <a:pt x="52" y="0"/>
                      </a:lnTo>
                      <a:lnTo>
                        <a:pt x="22" y="0"/>
                      </a:lnTo>
                      <a:lnTo>
                        <a:pt x="0" y="21"/>
                      </a:lnTo>
                      <a:lnTo>
                        <a:pt x="22" y="57"/>
                      </a:lnTo>
                      <a:lnTo>
                        <a:pt x="32" y="57"/>
                      </a:lnTo>
                      <a:lnTo>
                        <a:pt x="38" y="50"/>
                      </a:lnTo>
                      <a:lnTo>
                        <a:pt x="52" y="5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8" name="Freeform 525"/>
                <p:cNvSpPr>
                  <a:spLocks/>
                </p:cNvSpPr>
                <p:nvPr/>
              </p:nvSpPr>
              <p:spPr bwMode="auto">
                <a:xfrm>
                  <a:off x="3245138" y="4319787"/>
                  <a:ext cx="82580" cy="148591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37" y="17"/>
                    </a:cxn>
                    <a:cxn ang="0">
                      <a:pos x="37" y="23"/>
                    </a:cxn>
                    <a:cxn ang="0">
                      <a:pos x="44" y="23"/>
                    </a:cxn>
                    <a:cxn ang="0">
                      <a:pos x="64" y="40"/>
                    </a:cxn>
                    <a:cxn ang="0">
                      <a:pos x="44" y="62"/>
                    </a:cxn>
                    <a:cxn ang="0">
                      <a:pos x="64" y="102"/>
                    </a:cxn>
                    <a:cxn ang="0">
                      <a:pos x="37" y="113"/>
                    </a:cxn>
                    <a:cxn ang="0">
                      <a:pos x="32" y="113"/>
                    </a:cxn>
                    <a:cxn ang="0">
                      <a:pos x="24" y="94"/>
                    </a:cxn>
                    <a:cxn ang="0">
                      <a:pos x="24" y="47"/>
                    </a:cxn>
                    <a:cxn ang="0">
                      <a:pos x="8" y="47"/>
                    </a:cxn>
                    <a:cxn ang="0">
                      <a:pos x="0" y="40"/>
                    </a:cxn>
                    <a:cxn ang="0">
                      <a:pos x="0" y="23"/>
                    </a:cxn>
                    <a:cxn ang="0">
                      <a:pos x="8" y="23"/>
                    </a:cxn>
                    <a:cxn ang="0">
                      <a:pos x="8" y="17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64" h="113">
                      <a:moveTo>
                        <a:pt x="24" y="0"/>
                      </a:moveTo>
                      <a:lnTo>
                        <a:pt x="37" y="17"/>
                      </a:lnTo>
                      <a:lnTo>
                        <a:pt x="37" y="23"/>
                      </a:lnTo>
                      <a:lnTo>
                        <a:pt x="44" y="23"/>
                      </a:lnTo>
                      <a:lnTo>
                        <a:pt x="64" y="40"/>
                      </a:lnTo>
                      <a:lnTo>
                        <a:pt x="44" y="62"/>
                      </a:lnTo>
                      <a:lnTo>
                        <a:pt x="64" y="102"/>
                      </a:lnTo>
                      <a:lnTo>
                        <a:pt x="37" y="113"/>
                      </a:lnTo>
                      <a:lnTo>
                        <a:pt x="32" y="113"/>
                      </a:lnTo>
                      <a:lnTo>
                        <a:pt x="24" y="94"/>
                      </a:lnTo>
                      <a:lnTo>
                        <a:pt x="24" y="47"/>
                      </a:lnTo>
                      <a:lnTo>
                        <a:pt x="8" y="47"/>
                      </a:lnTo>
                      <a:lnTo>
                        <a:pt x="0" y="40"/>
                      </a:lnTo>
                      <a:lnTo>
                        <a:pt x="0" y="23"/>
                      </a:lnTo>
                      <a:lnTo>
                        <a:pt x="8" y="23"/>
                      </a:lnTo>
                      <a:lnTo>
                        <a:pt x="8" y="17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9" name="Freeform 526"/>
                <p:cNvSpPr>
                  <a:spLocks/>
                </p:cNvSpPr>
                <p:nvPr/>
              </p:nvSpPr>
              <p:spPr bwMode="auto">
                <a:xfrm>
                  <a:off x="3038687" y="4255920"/>
                  <a:ext cx="237419" cy="218976"/>
                </a:xfrm>
                <a:custGeom>
                  <a:avLst/>
                  <a:gdLst/>
                  <a:ahLst/>
                  <a:cxnLst>
                    <a:cxn ang="0">
                      <a:pos x="183" y="52"/>
                    </a:cxn>
                    <a:cxn ang="0">
                      <a:pos x="167" y="69"/>
                    </a:cxn>
                    <a:cxn ang="0">
                      <a:pos x="167" y="76"/>
                    </a:cxn>
                    <a:cxn ang="0">
                      <a:pos x="161" y="76"/>
                    </a:cxn>
                    <a:cxn ang="0">
                      <a:pos x="161" y="93"/>
                    </a:cxn>
                    <a:cxn ang="0">
                      <a:pos x="167" y="96"/>
                    </a:cxn>
                    <a:cxn ang="0">
                      <a:pos x="161" y="114"/>
                    </a:cxn>
                    <a:cxn ang="0">
                      <a:pos x="137" y="121"/>
                    </a:cxn>
                    <a:cxn ang="0">
                      <a:pos x="112" y="114"/>
                    </a:cxn>
                    <a:cxn ang="0">
                      <a:pos x="119" y="121"/>
                    </a:cxn>
                    <a:cxn ang="0">
                      <a:pos x="119" y="143"/>
                    </a:cxn>
                    <a:cxn ang="0">
                      <a:pos x="126" y="150"/>
                    </a:cxn>
                    <a:cxn ang="0">
                      <a:pos x="105" y="167"/>
                    </a:cxn>
                    <a:cxn ang="0">
                      <a:pos x="97" y="167"/>
                    </a:cxn>
                    <a:cxn ang="0">
                      <a:pos x="85" y="158"/>
                    </a:cxn>
                    <a:cxn ang="0">
                      <a:pos x="75" y="150"/>
                    </a:cxn>
                    <a:cxn ang="0">
                      <a:pos x="75" y="128"/>
                    </a:cxn>
                    <a:cxn ang="0">
                      <a:pos x="70" y="114"/>
                    </a:cxn>
                    <a:cxn ang="0">
                      <a:pos x="75" y="84"/>
                    </a:cxn>
                    <a:cxn ang="0">
                      <a:pos x="55" y="84"/>
                    </a:cxn>
                    <a:cxn ang="0">
                      <a:pos x="43" y="76"/>
                    </a:cxn>
                    <a:cxn ang="0">
                      <a:pos x="22" y="76"/>
                    </a:cxn>
                    <a:cxn ang="0">
                      <a:pos x="12" y="69"/>
                    </a:cxn>
                    <a:cxn ang="0">
                      <a:pos x="12" y="52"/>
                    </a:cxn>
                    <a:cxn ang="0">
                      <a:pos x="0" y="37"/>
                    </a:cxn>
                    <a:cxn ang="0">
                      <a:pos x="22" y="9"/>
                    </a:cxn>
                    <a:cxn ang="0">
                      <a:pos x="27" y="22"/>
                    </a:cxn>
                    <a:cxn ang="0">
                      <a:pos x="22" y="29"/>
                    </a:cxn>
                    <a:cxn ang="0">
                      <a:pos x="22" y="46"/>
                    </a:cxn>
                    <a:cxn ang="0">
                      <a:pos x="27" y="37"/>
                    </a:cxn>
                    <a:cxn ang="0">
                      <a:pos x="27" y="22"/>
                    </a:cxn>
                    <a:cxn ang="0">
                      <a:pos x="43" y="9"/>
                    </a:cxn>
                    <a:cxn ang="0">
                      <a:pos x="43" y="0"/>
                    </a:cxn>
                    <a:cxn ang="0">
                      <a:pos x="43" y="9"/>
                    </a:cxn>
                    <a:cxn ang="0">
                      <a:pos x="70" y="9"/>
                    </a:cxn>
                    <a:cxn ang="0">
                      <a:pos x="70" y="22"/>
                    </a:cxn>
                    <a:cxn ang="0">
                      <a:pos x="97" y="22"/>
                    </a:cxn>
                    <a:cxn ang="0">
                      <a:pos x="112" y="29"/>
                    </a:cxn>
                    <a:cxn ang="0">
                      <a:pos x="126" y="22"/>
                    </a:cxn>
                    <a:cxn ang="0">
                      <a:pos x="147" y="22"/>
                    </a:cxn>
                    <a:cxn ang="0">
                      <a:pos x="137" y="22"/>
                    </a:cxn>
                    <a:cxn ang="0">
                      <a:pos x="161" y="37"/>
                    </a:cxn>
                    <a:cxn ang="0">
                      <a:pos x="161" y="52"/>
                    </a:cxn>
                    <a:cxn ang="0">
                      <a:pos x="167" y="46"/>
                    </a:cxn>
                    <a:cxn ang="0">
                      <a:pos x="183" y="52"/>
                    </a:cxn>
                    <a:cxn ang="0">
                      <a:pos x="183" y="52"/>
                    </a:cxn>
                    <a:cxn ang="0">
                      <a:pos x="183" y="52"/>
                    </a:cxn>
                  </a:cxnLst>
                  <a:rect l="0" t="0" r="r" b="b"/>
                  <a:pathLst>
                    <a:path w="183" h="167">
                      <a:moveTo>
                        <a:pt x="183" y="52"/>
                      </a:moveTo>
                      <a:lnTo>
                        <a:pt x="167" y="69"/>
                      </a:lnTo>
                      <a:lnTo>
                        <a:pt x="167" y="76"/>
                      </a:lnTo>
                      <a:lnTo>
                        <a:pt x="161" y="76"/>
                      </a:lnTo>
                      <a:lnTo>
                        <a:pt x="161" y="93"/>
                      </a:lnTo>
                      <a:lnTo>
                        <a:pt x="167" y="96"/>
                      </a:lnTo>
                      <a:lnTo>
                        <a:pt x="161" y="114"/>
                      </a:lnTo>
                      <a:lnTo>
                        <a:pt x="137" y="121"/>
                      </a:lnTo>
                      <a:lnTo>
                        <a:pt x="112" y="114"/>
                      </a:lnTo>
                      <a:lnTo>
                        <a:pt x="119" y="121"/>
                      </a:lnTo>
                      <a:lnTo>
                        <a:pt x="119" y="143"/>
                      </a:lnTo>
                      <a:lnTo>
                        <a:pt x="126" y="150"/>
                      </a:lnTo>
                      <a:lnTo>
                        <a:pt x="105" y="167"/>
                      </a:lnTo>
                      <a:lnTo>
                        <a:pt x="97" y="167"/>
                      </a:lnTo>
                      <a:lnTo>
                        <a:pt x="85" y="158"/>
                      </a:lnTo>
                      <a:lnTo>
                        <a:pt x="75" y="150"/>
                      </a:lnTo>
                      <a:lnTo>
                        <a:pt x="75" y="128"/>
                      </a:lnTo>
                      <a:lnTo>
                        <a:pt x="70" y="114"/>
                      </a:lnTo>
                      <a:lnTo>
                        <a:pt x="75" y="84"/>
                      </a:lnTo>
                      <a:lnTo>
                        <a:pt x="55" y="84"/>
                      </a:lnTo>
                      <a:lnTo>
                        <a:pt x="43" y="76"/>
                      </a:lnTo>
                      <a:lnTo>
                        <a:pt x="22" y="76"/>
                      </a:lnTo>
                      <a:lnTo>
                        <a:pt x="12" y="69"/>
                      </a:lnTo>
                      <a:lnTo>
                        <a:pt x="12" y="52"/>
                      </a:lnTo>
                      <a:lnTo>
                        <a:pt x="0" y="37"/>
                      </a:lnTo>
                      <a:lnTo>
                        <a:pt x="22" y="9"/>
                      </a:lnTo>
                      <a:lnTo>
                        <a:pt x="27" y="22"/>
                      </a:lnTo>
                      <a:lnTo>
                        <a:pt x="22" y="29"/>
                      </a:lnTo>
                      <a:lnTo>
                        <a:pt x="22" y="46"/>
                      </a:lnTo>
                      <a:lnTo>
                        <a:pt x="27" y="37"/>
                      </a:lnTo>
                      <a:lnTo>
                        <a:pt x="27" y="22"/>
                      </a:lnTo>
                      <a:lnTo>
                        <a:pt x="43" y="9"/>
                      </a:lnTo>
                      <a:lnTo>
                        <a:pt x="43" y="0"/>
                      </a:lnTo>
                      <a:lnTo>
                        <a:pt x="43" y="9"/>
                      </a:lnTo>
                      <a:lnTo>
                        <a:pt x="70" y="9"/>
                      </a:lnTo>
                      <a:lnTo>
                        <a:pt x="70" y="22"/>
                      </a:lnTo>
                      <a:lnTo>
                        <a:pt x="97" y="22"/>
                      </a:lnTo>
                      <a:lnTo>
                        <a:pt x="112" y="29"/>
                      </a:lnTo>
                      <a:lnTo>
                        <a:pt x="126" y="22"/>
                      </a:lnTo>
                      <a:lnTo>
                        <a:pt x="147" y="22"/>
                      </a:lnTo>
                      <a:lnTo>
                        <a:pt x="137" y="22"/>
                      </a:lnTo>
                      <a:lnTo>
                        <a:pt x="161" y="37"/>
                      </a:lnTo>
                      <a:lnTo>
                        <a:pt x="161" y="52"/>
                      </a:lnTo>
                      <a:lnTo>
                        <a:pt x="167" y="46"/>
                      </a:lnTo>
                      <a:lnTo>
                        <a:pt x="183" y="5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0" name="Freeform 527"/>
                <p:cNvSpPr>
                  <a:spLocks/>
                </p:cNvSpPr>
                <p:nvPr/>
              </p:nvSpPr>
              <p:spPr bwMode="auto">
                <a:xfrm>
                  <a:off x="3067074" y="4100812"/>
                  <a:ext cx="61935" cy="48227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0" y="0"/>
                    </a:cxn>
                    <a:cxn ang="0">
                      <a:pos x="21" y="0"/>
                    </a:cxn>
                    <a:cxn ang="0">
                      <a:pos x="21" y="7"/>
                    </a:cxn>
                    <a:cxn ang="0">
                      <a:pos x="35" y="7"/>
                    </a:cxn>
                    <a:cxn ang="0">
                      <a:pos x="48" y="22"/>
                    </a:cxn>
                    <a:cxn ang="0">
                      <a:pos x="42" y="28"/>
                    </a:cxn>
                    <a:cxn ang="0">
                      <a:pos x="42" y="22"/>
                    </a:cxn>
                    <a:cxn ang="0">
                      <a:pos x="13" y="28"/>
                    </a:cxn>
                    <a:cxn ang="0">
                      <a:pos x="13" y="22"/>
                    </a:cxn>
                    <a:cxn ang="0">
                      <a:pos x="6" y="28"/>
                    </a:cxn>
                    <a:cxn ang="0">
                      <a:pos x="6" y="37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48" h="37">
                      <a:moveTo>
                        <a:pt x="0" y="28"/>
                      </a:moveTo>
                      <a:lnTo>
                        <a:pt x="0" y="0"/>
                      </a:lnTo>
                      <a:lnTo>
                        <a:pt x="21" y="0"/>
                      </a:lnTo>
                      <a:lnTo>
                        <a:pt x="21" y="7"/>
                      </a:lnTo>
                      <a:lnTo>
                        <a:pt x="35" y="7"/>
                      </a:lnTo>
                      <a:lnTo>
                        <a:pt x="48" y="22"/>
                      </a:lnTo>
                      <a:lnTo>
                        <a:pt x="42" y="28"/>
                      </a:lnTo>
                      <a:lnTo>
                        <a:pt x="42" y="22"/>
                      </a:lnTo>
                      <a:lnTo>
                        <a:pt x="13" y="28"/>
                      </a:lnTo>
                      <a:lnTo>
                        <a:pt x="13" y="22"/>
                      </a:lnTo>
                      <a:lnTo>
                        <a:pt x="6" y="28"/>
                      </a:lnTo>
                      <a:lnTo>
                        <a:pt x="6" y="37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1" name="Freeform 528"/>
                <p:cNvSpPr>
                  <a:spLocks/>
                </p:cNvSpPr>
                <p:nvPr/>
              </p:nvSpPr>
              <p:spPr bwMode="auto">
                <a:xfrm>
                  <a:off x="3019332" y="4100812"/>
                  <a:ext cx="47742" cy="32586"/>
                </a:xfrm>
                <a:custGeom>
                  <a:avLst/>
                  <a:gdLst/>
                  <a:ahLst/>
                  <a:cxnLst>
                    <a:cxn ang="0">
                      <a:pos x="37" y="25"/>
                    </a:cxn>
                    <a:cxn ang="0">
                      <a:pos x="37" y="0"/>
                    </a:cxn>
                    <a:cxn ang="0">
                      <a:pos x="15" y="0"/>
                    </a:cxn>
                    <a:cxn ang="0">
                      <a:pos x="27" y="22"/>
                    </a:cxn>
                    <a:cxn ang="0">
                      <a:pos x="0" y="25"/>
                    </a:cxn>
                    <a:cxn ang="0">
                      <a:pos x="37" y="25"/>
                    </a:cxn>
                    <a:cxn ang="0">
                      <a:pos x="37" y="25"/>
                    </a:cxn>
                  </a:cxnLst>
                  <a:rect l="0" t="0" r="r" b="b"/>
                  <a:pathLst>
                    <a:path w="37" h="25">
                      <a:moveTo>
                        <a:pt x="37" y="25"/>
                      </a:moveTo>
                      <a:lnTo>
                        <a:pt x="37" y="0"/>
                      </a:lnTo>
                      <a:lnTo>
                        <a:pt x="15" y="0"/>
                      </a:lnTo>
                      <a:lnTo>
                        <a:pt x="27" y="22"/>
                      </a:lnTo>
                      <a:lnTo>
                        <a:pt x="0" y="25"/>
                      </a:lnTo>
                      <a:lnTo>
                        <a:pt x="37" y="25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2" name="Freeform 529"/>
                <p:cNvSpPr>
                  <a:spLocks/>
                </p:cNvSpPr>
                <p:nvPr/>
              </p:nvSpPr>
              <p:spPr bwMode="auto">
                <a:xfrm>
                  <a:off x="3295461" y="5094023"/>
                  <a:ext cx="104516" cy="99060"/>
                </a:xfrm>
                <a:custGeom>
                  <a:avLst/>
                  <a:gdLst/>
                  <a:ahLst/>
                  <a:cxnLst>
                    <a:cxn ang="0">
                      <a:pos x="72" y="53"/>
                    </a:cxn>
                    <a:cxn ang="0">
                      <a:pos x="80" y="30"/>
                    </a:cxn>
                    <a:cxn ang="0">
                      <a:pos x="72" y="21"/>
                    </a:cxn>
                    <a:cxn ang="0">
                      <a:pos x="43" y="6"/>
                    </a:cxn>
                    <a:cxn ang="0">
                      <a:pos x="36" y="6"/>
                    </a:cxn>
                    <a:cxn ang="0">
                      <a:pos x="26" y="0"/>
                    </a:cxn>
                    <a:cxn ang="0">
                      <a:pos x="13" y="0"/>
                    </a:cxn>
                    <a:cxn ang="0">
                      <a:pos x="0" y="58"/>
                    </a:cxn>
                    <a:cxn ang="0">
                      <a:pos x="6" y="58"/>
                    </a:cxn>
                    <a:cxn ang="0">
                      <a:pos x="36" y="75"/>
                    </a:cxn>
                    <a:cxn ang="0">
                      <a:pos x="58" y="75"/>
                    </a:cxn>
                    <a:cxn ang="0">
                      <a:pos x="72" y="53"/>
                    </a:cxn>
                    <a:cxn ang="0">
                      <a:pos x="72" y="53"/>
                    </a:cxn>
                    <a:cxn ang="0">
                      <a:pos x="72" y="53"/>
                    </a:cxn>
                  </a:cxnLst>
                  <a:rect l="0" t="0" r="r" b="b"/>
                  <a:pathLst>
                    <a:path w="80" h="75">
                      <a:moveTo>
                        <a:pt x="72" y="53"/>
                      </a:moveTo>
                      <a:lnTo>
                        <a:pt x="80" y="30"/>
                      </a:lnTo>
                      <a:lnTo>
                        <a:pt x="72" y="21"/>
                      </a:lnTo>
                      <a:lnTo>
                        <a:pt x="43" y="6"/>
                      </a:lnTo>
                      <a:lnTo>
                        <a:pt x="36" y="6"/>
                      </a:lnTo>
                      <a:lnTo>
                        <a:pt x="26" y="0"/>
                      </a:lnTo>
                      <a:lnTo>
                        <a:pt x="13" y="0"/>
                      </a:lnTo>
                      <a:lnTo>
                        <a:pt x="0" y="58"/>
                      </a:lnTo>
                      <a:lnTo>
                        <a:pt x="6" y="58"/>
                      </a:lnTo>
                      <a:lnTo>
                        <a:pt x="36" y="75"/>
                      </a:lnTo>
                      <a:lnTo>
                        <a:pt x="58" y="75"/>
                      </a:lnTo>
                      <a:lnTo>
                        <a:pt x="72" y="53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3" name="Freeform 530"/>
                <p:cNvSpPr>
                  <a:spLocks/>
                </p:cNvSpPr>
                <p:nvPr/>
              </p:nvSpPr>
              <p:spPr bwMode="auto">
                <a:xfrm>
                  <a:off x="2953526" y="4130791"/>
                  <a:ext cx="27097" cy="33889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3" y="26"/>
                    </a:cxn>
                    <a:cxn ang="0">
                      <a:pos x="21" y="10"/>
                    </a:cxn>
                    <a:cxn ang="0">
                      <a:pos x="6" y="0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21" h="26">
                      <a:moveTo>
                        <a:pt x="0" y="10"/>
                      </a:moveTo>
                      <a:lnTo>
                        <a:pt x="13" y="26"/>
                      </a:lnTo>
                      <a:lnTo>
                        <a:pt x="21" y="10"/>
                      </a:lnTo>
                      <a:lnTo>
                        <a:pt x="6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4" name="Freeform 531"/>
                <p:cNvSpPr>
                  <a:spLocks/>
                </p:cNvSpPr>
                <p:nvPr/>
              </p:nvSpPr>
              <p:spPr bwMode="auto">
                <a:xfrm>
                  <a:off x="2842559" y="4033034"/>
                  <a:ext cx="174193" cy="67778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7" y="22"/>
                    </a:cxn>
                    <a:cxn ang="0">
                      <a:pos x="22" y="6"/>
                    </a:cxn>
                    <a:cxn ang="0">
                      <a:pos x="44" y="13"/>
                    </a:cxn>
                    <a:cxn ang="0">
                      <a:pos x="35" y="13"/>
                    </a:cxn>
                    <a:cxn ang="0">
                      <a:pos x="44" y="13"/>
                    </a:cxn>
                    <a:cxn ang="0">
                      <a:pos x="77" y="22"/>
                    </a:cxn>
                    <a:cxn ang="0">
                      <a:pos x="86" y="45"/>
                    </a:cxn>
                    <a:cxn ang="0">
                      <a:pos x="99" y="45"/>
                    </a:cxn>
                    <a:cxn ang="0">
                      <a:pos x="94" y="52"/>
                    </a:cxn>
                    <a:cxn ang="0">
                      <a:pos x="134" y="52"/>
                    </a:cxn>
                    <a:cxn ang="0">
                      <a:pos x="127" y="45"/>
                    </a:cxn>
                    <a:cxn ang="0">
                      <a:pos x="121" y="45"/>
                    </a:cxn>
                    <a:cxn ang="0">
                      <a:pos x="121" y="28"/>
                    </a:cxn>
                    <a:cxn ang="0">
                      <a:pos x="44" y="0"/>
                    </a:cxn>
                    <a:cxn ang="0">
                      <a:pos x="14" y="6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34" h="52">
                      <a:moveTo>
                        <a:pt x="0" y="22"/>
                      </a:moveTo>
                      <a:lnTo>
                        <a:pt x="7" y="22"/>
                      </a:lnTo>
                      <a:lnTo>
                        <a:pt x="22" y="6"/>
                      </a:lnTo>
                      <a:lnTo>
                        <a:pt x="44" y="13"/>
                      </a:lnTo>
                      <a:lnTo>
                        <a:pt x="35" y="13"/>
                      </a:lnTo>
                      <a:lnTo>
                        <a:pt x="44" y="13"/>
                      </a:lnTo>
                      <a:lnTo>
                        <a:pt x="77" y="22"/>
                      </a:lnTo>
                      <a:lnTo>
                        <a:pt x="86" y="45"/>
                      </a:lnTo>
                      <a:lnTo>
                        <a:pt x="99" y="45"/>
                      </a:lnTo>
                      <a:lnTo>
                        <a:pt x="94" y="52"/>
                      </a:lnTo>
                      <a:lnTo>
                        <a:pt x="134" y="52"/>
                      </a:lnTo>
                      <a:lnTo>
                        <a:pt x="127" y="45"/>
                      </a:lnTo>
                      <a:lnTo>
                        <a:pt x="121" y="45"/>
                      </a:lnTo>
                      <a:lnTo>
                        <a:pt x="121" y="28"/>
                      </a:lnTo>
                      <a:lnTo>
                        <a:pt x="44" y="0"/>
                      </a:lnTo>
                      <a:lnTo>
                        <a:pt x="14" y="6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5" name="Freeform 532"/>
                <p:cNvSpPr>
                  <a:spLocks/>
                </p:cNvSpPr>
                <p:nvPr/>
              </p:nvSpPr>
              <p:spPr bwMode="auto">
                <a:xfrm>
                  <a:off x="2967720" y="3984807"/>
                  <a:ext cx="33548" cy="3519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0"/>
                    </a:cxn>
                    <a:cxn ang="0">
                      <a:pos x="25" y="27"/>
                    </a:cxn>
                    <a:cxn ang="0">
                      <a:pos x="25" y="1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27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25" y="27"/>
                      </a:lnTo>
                      <a:lnTo>
                        <a:pt x="25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6" name="Freeform 533"/>
                <p:cNvSpPr>
                  <a:spLocks/>
                </p:cNvSpPr>
                <p:nvPr/>
              </p:nvSpPr>
              <p:spPr bwMode="auto">
                <a:xfrm>
                  <a:off x="2954816" y="3988717"/>
                  <a:ext cx="28387" cy="443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0"/>
                    </a:cxn>
                    <a:cxn ang="0">
                      <a:pos x="22" y="34"/>
                    </a:cxn>
                    <a:cxn ang="0">
                      <a:pos x="22" y="1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" h="34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22" y="34"/>
                      </a:lnTo>
                      <a:lnTo>
                        <a:pt x="22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</p:grpSp>
        </p:grpSp>
        <p:sp>
          <p:nvSpPr>
            <p:cNvPr id="21" name="Freeform 586"/>
            <p:cNvSpPr>
              <a:spLocks/>
            </p:cNvSpPr>
            <p:nvPr/>
          </p:nvSpPr>
          <p:spPr bwMode="auto">
            <a:xfrm>
              <a:off x="14629368" y="5365090"/>
              <a:ext cx="176774" cy="164232"/>
            </a:xfrm>
            <a:custGeom>
              <a:avLst/>
              <a:gdLst/>
              <a:ahLst/>
              <a:cxnLst>
                <a:cxn ang="0">
                  <a:pos x="136" y="37"/>
                </a:cxn>
                <a:cxn ang="0">
                  <a:pos x="136" y="126"/>
                </a:cxn>
                <a:cxn ang="0">
                  <a:pos x="112" y="111"/>
                </a:cxn>
                <a:cxn ang="0">
                  <a:pos x="94" y="120"/>
                </a:cxn>
                <a:cxn ang="0">
                  <a:pos x="99" y="105"/>
                </a:cxn>
                <a:cxn ang="0">
                  <a:pos x="94" y="81"/>
                </a:cxn>
                <a:cxn ang="0">
                  <a:pos x="28" y="44"/>
                </a:cxn>
                <a:cxn ang="0">
                  <a:pos x="22" y="59"/>
                </a:cxn>
                <a:cxn ang="0">
                  <a:pos x="22" y="44"/>
                </a:cxn>
                <a:cxn ang="0">
                  <a:pos x="13" y="37"/>
                </a:cxn>
                <a:cxn ang="0">
                  <a:pos x="28" y="37"/>
                </a:cxn>
                <a:cxn ang="0">
                  <a:pos x="42" y="29"/>
                </a:cxn>
                <a:cxn ang="0">
                  <a:pos x="13" y="29"/>
                </a:cxn>
                <a:cxn ang="0">
                  <a:pos x="7" y="20"/>
                </a:cxn>
                <a:cxn ang="0">
                  <a:pos x="0" y="20"/>
                </a:cxn>
                <a:cxn ang="0">
                  <a:pos x="13" y="0"/>
                </a:cxn>
                <a:cxn ang="0">
                  <a:pos x="22" y="0"/>
                </a:cxn>
                <a:cxn ang="0">
                  <a:pos x="42" y="12"/>
                </a:cxn>
                <a:cxn ang="0">
                  <a:pos x="42" y="29"/>
                </a:cxn>
                <a:cxn ang="0">
                  <a:pos x="58" y="44"/>
                </a:cxn>
                <a:cxn ang="0">
                  <a:pos x="72" y="29"/>
                </a:cxn>
                <a:cxn ang="0">
                  <a:pos x="94" y="20"/>
                </a:cxn>
                <a:cxn ang="0">
                  <a:pos x="136" y="37"/>
                </a:cxn>
                <a:cxn ang="0">
                  <a:pos x="136" y="37"/>
                </a:cxn>
                <a:cxn ang="0">
                  <a:pos x="136" y="37"/>
                </a:cxn>
              </a:cxnLst>
              <a:rect l="0" t="0" r="r" b="b"/>
              <a:pathLst>
                <a:path w="136" h="126">
                  <a:moveTo>
                    <a:pt x="136" y="37"/>
                  </a:moveTo>
                  <a:lnTo>
                    <a:pt x="136" y="126"/>
                  </a:lnTo>
                  <a:lnTo>
                    <a:pt x="112" y="111"/>
                  </a:lnTo>
                  <a:lnTo>
                    <a:pt x="94" y="120"/>
                  </a:lnTo>
                  <a:lnTo>
                    <a:pt x="99" y="105"/>
                  </a:lnTo>
                  <a:lnTo>
                    <a:pt x="94" y="81"/>
                  </a:lnTo>
                  <a:lnTo>
                    <a:pt x="28" y="44"/>
                  </a:lnTo>
                  <a:lnTo>
                    <a:pt x="22" y="59"/>
                  </a:lnTo>
                  <a:lnTo>
                    <a:pt x="22" y="44"/>
                  </a:lnTo>
                  <a:lnTo>
                    <a:pt x="13" y="37"/>
                  </a:lnTo>
                  <a:lnTo>
                    <a:pt x="28" y="37"/>
                  </a:lnTo>
                  <a:lnTo>
                    <a:pt x="42" y="29"/>
                  </a:lnTo>
                  <a:lnTo>
                    <a:pt x="13" y="29"/>
                  </a:lnTo>
                  <a:lnTo>
                    <a:pt x="7" y="20"/>
                  </a:lnTo>
                  <a:lnTo>
                    <a:pt x="0" y="20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42" y="12"/>
                  </a:lnTo>
                  <a:lnTo>
                    <a:pt x="42" y="29"/>
                  </a:lnTo>
                  <a:lnTo>
                    <a:pt x="58" y="44"/>
                  </a:lnTo>
                  <a:lnTo>
                    <a:pt x="72" y="29"/>
                  </a:lnTo>
                  <a:lnTo>
                    <a:pt x="94" y="20"/>
                  </a:lnTo>
                  <a:lnTo>
                    <a:pt x="136" y="3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22" name="Freeform 587"/>
            <p:cNvSpPr>
              <a:spLocks/>
            </p:cNvSpPr>
            <p:nvPr/>
          </p:nvSpPr>
          <p:spPr bwMode="auto">
            <a:xfrm>
              <a:off x="14806141" y="5413317"/>
              <a:ext cx="165161" cy="160321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0" y="0"/>
                </a:cxn>
                <a:cxn ang="0">
                  <a:pos x="35" y="7"/>
                </a:cxn>
                <a:cxn ang="0">
                  <a:pos x="57" y="31"/>
                </a:cxn>
                <a:cxn ang="0">
                  <a:pos x="57" y="39"/>
                </a:cxn>
                <a:cxn ang="0">
                  <a:pos x="90" y="61"/>
                </a:cxn>
                <a:cxn ang="0">
                  <a:pos x="78" y="69"/>
                </a:cxn>
                <a:cxn ang="0">
                  <a:pos x="83" y="69"/>
                </a:cxn>
                <a:cxn ang="0">
                  <a:pos x="90" y="76"/>
                </a:cxn>
                <a:cxn ang="0">
                  <a:pos x="98" y="91"/>
                </a:cxn>
                <a:cxn ang="0">
                  <a:pos x="105" y="91"/>
                </a:cxn>
                <a:cxn ang="0">
                  <a:pos x="105" y="106"/>
                </a:cxn>
                <a:cxn ang="0">
                  <a:pos x="127" y="115"/>
                </a:cxn>
                <a:cxn ang="0">
                  <a:pos x="127" y="123"/>
                </a:cxn>
                <a:cxn ang="0">
                  <a:pos x="83" y="115"/>
                </a:cxn>
                <a:cxn ang="0">
                  <a:pos x="63" y="76"/>
                </a:cxn>
                <a:cxn ang="0">
                  <a:pos x="43" y="76"/>
                </a:cxn>
                <a:cxn ang="0">
                  <a:pos x="21" y="84"/>
                </a:cxn>
                <a:cxn ang="0">
                  <a:pos x="35" y="91"/>
                </a:cxn>
                <a:cxn ang="0">
                  <a:pos x="0" y="91"/>
                </a:cxn>
                <a:cxn ang="0">
                  <a:pos x="0" y="91"/>
                </a:cxn>
                <a:cxn ang="0">
                  <a:pos x="0" y="91"/>
                </a:cxn>
              </a:cxnLst>
              <a:rect l="0" t="0" r="r" b="b"/>
              <a:pathLst>
                <a:path w="127" h="123">
                  <a:moveTo>
                    <a:pt x="0" y="91"/>
                  </a:moveTo>
                  <a:lnTo>
                    <a:pt x="0" y="0"/>
                  </a:lnTo>
                  <a:lnTo>
                    <a:pt x="35" y="7"/>
                  </a:lnTo>
                  <a:lnTo>
                    <a:pt x="57" y="31"/>
                  </a:lnTo>
                  <a:lnTo>
                    <a:pt x="57" y="39"/>
                  </a:lnTo>
                  <a:lnTo>
                    <a:pt x="90" y="61"/>
                  </a:lnTo>
                  <a:lnTo>
                    <a:pt x="78" y="69"/>
                  </a:lnTo>
                  <a:lnTo>
                    <a:pt x="83" y="69"/>
                  </a:lnTo>
                  <a:lnTo>
                    <a:pt x="90" y="76"/>
                  </a:lnTo>
                  <a:lnTo>
                    <a:pt x="98" y="91"/>
                  </a:lnTo>
                  <a:lnTo>
                    <a:pt x="105" y="91"/>
                  </a:lnTo>
                  <a:lnTo>
                    <a:pt x="105" y="106"/>
                  </a:lnTo>
                  <a:lnTo>
                    <a:pt x="127" y="115"/>
                  </a:lnTo>
                  <a:lnTo>
                    <a:pt x="127" y="123"/>
                  </a:lnTo>
                  <a:lnTo>
                    <a:pt x="83" y="115"/>
                  </a:lnTo>
                  <a:lnTo>
                    <a:pt x="63" y="76"/>
                  </a:lnTo>
                  <a:lnTo>
                    <a:pt x="43" y="76"/>
                  </a:lnTo>
                  <a:lnTo>
                    <a:pt x="21" y="84"/>
                  </a:lnTo>
                  <a:lnTo>
                    <a:pt x="35" y="91"/>
                  </a:lnTo>
                  <a:lnTo>
                    <a:pt x="0" y="9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23" name="Freeform 591"/>
            <p:cNvSpPr>
              <a:spLocks/>
            </p:cNvSpPr>
            <p:nvPr/>
          </p:nvSpPr>
          <p:spPr bwMode="auto">
            <a:xfrm>
              <a:off x="14328723" y="5576245"/>
              <a:ext cx="707095" cy="595666"/>
            </a:xfrm>
            <a:custGeom>
              <a:avLst/>
              <a:gdLst/>
              <a:ahLst/>
              <a:cxnLst>
                <a:cxn ang="0">
                  <a:pos x="47" y="388"/>
                </a:cxn>
                <a:cxn ang="0">
                  <a:pos x="90" y="358"/>
                </a:cxn>
                <a:cxn ang="0">
                  <a:pos x="147" y="349"/>
                </a:cxn>
                <a:cxn ang="0">
                  <a:pos x="246" y="319"/>
                </a:cxn>
                <a:cxn ang="0">
                  <a:pos x="281" y="349"/>
                </a:cxn>
                <a:cxn ang="0">
                  <a:pos x="303" y="388"/>
                </a:cxn>
                <a:cxn ang="0">
                  <a:pos x="331" y="358"/>
                </a:cxn>
                <a:cxn ang="0">
                  <a:pos x="331" y="388"/>
                </a:cxn>
                <a:cxn ang="0">
                  <a:pos x="338" y="388"/>
                </a:cxn>
                <a:cxn ang="0">
                  <a:pos x="346" y="396"/>
                </a:cxn>
                <a:cxn ang="0">
                  <a:pos x="353" y="425"/>
                </a:cxn>
                <a:cxn ang="0">
                  <a:pos x="395" y="440"/>
                </a:cxn>
                <a:cxn ang="0">
                  <a:pos x="424" y="433"/>
                </a:cxn>
                <a:cxn ang="0">
                  <a:pos x="432" y="440"/>
                </a:cxn>
                <a:cxn ang="0">
                  <a:pos x="454" y="455"/>
                </a:cxn>
                <a:cxn ang="0">
                  <a:pos x="496" y="433"/>
                </a:cxn>
                <a:cxn ang="0">
                  <a:pos x="537" y="312"/>
                </a:cxn>
                <a:cxn ang="0">
                  <a:pos x="537" y="230"/>
                </a:cxn>
                <a:cxn ang="0">
                  <a:pos x="511" y="193"/>
                </a:cxn>
                <a:cxn ang="0">
                  <a:pos x="496" y="180"/>
                </a:cxn>
                <a:cxn ang="0">
                  <a:pos x="432" y="82"/>
                </a:cxn>
                <a:cxn ang="0">
                  <a:pos x="424" y="59"/>
                </a:cxn>
                <a:cxn ang="0">
                  <a:pos x="395" y="0"/>
                </a:cxn>
                <a:cxn ang="0">
                  <a:pos x="380" y="22"/>
                </a:cxn>
                <a:cxn ang="0">
                  <a:pos x="353" y="104"/>
                </a:cxn>
                <a:cxn ang="0">
                  <a:pos x="311" y="74"/>
                </a:cxn>
                <a:cxn ang="0">
                  <a:pos x="296" y="67"/>
                </a:cxn>
                <a:cxn ang="0">
                  <a:pos x="311" y="37"/>
                </a:cxn>
                <a:cxn ang="0">
                  <a:pos x="311" y="22"/>
                </a:cxn>
                <a:cxn ang="0">
                  <a:pos x="303" y="22"/>
                </a:cxn>
                <a:cxn ang="0">
                  <a:pos x="253" y="5"/>
                </a:cxn>
                <a:cxn ang="0">
                  <a:pos x="239" y="22"/>
                </a:cxn>
                <a:cxn ang="0">
                  <a:pos x="226" y="37"/>
                </a:cxn>
                <a:cxn ang="0">
                  <a:pos x="217" y="67"/>
                </a:cxn>
                <a:cxn ang="0">
                  <a:pos x="206" y="67"/>
                </a:cxn>
                <a:cxn ang="0">
                  <a:pos x="196" y="43"/>
                </a:cxn>
                <a:cxn ang="0">
                  <a:pos x="169" y="59"/>
                </a:cxn>
                <a:cxn ang="0">
                  <a:pos x="154" y="82"/>
                </a:cxn>
                <a:cxn ang="0">
                  <a:pos x="147" y="87"/>
                </a:cxn>
                <a:cxn ang="0">
                  <a:pos x="132" y="82"/>
                </a:cxn>
                <a:cxn ang="0">
                  <a:pos x="125" y="112"/>
                </a:cxn>
                <a:cxn ang="0">
                  <a:pos x="40" y="151"/>
                </a:cxn>
                <a:cxn ang="0">
                  <a:pos x="5" y="163"/>
                </a:cxn>
                <a:cxn ang="0">
                  <a:pos x="0" y="193"/>
                </a:cxn>
                <a:cxn ang="0">
                  <a:pos x="5" y="223"/>
                </a:cxn>
                <a:cxn ang="0">
                  <a:pos x="0" y="230"/>
                </a:cxn>
                <a:cxn ang="0">
                  <a:pos x="33" y="349"/>
                </a:cxn>
                <a:cxn ang="0">
                  <a:pos x="25" y="364"/>
                </a:cxn>
                <a:cxn ang="0">
                  <a:pos x="25" y="364"/>
                </a:cxn>
              </a:cxnLst>
              <a:rect l="0" t="0" r="r" b="b"/>
              <a:pathLst>
                <a:path w="544" h="455">
                  <a:moveTo>
                    <a:pt x="25" y="364"/>
                  </a:moveTo>
                  <a:lnTo>
                    <a:pt x="47" y="388"/>
                  </a:lnTo>
                  <a:lnTo>
                    <a:pt x="68" y="388"/>
                  </a:lnTo>
                  <a:lnTo>
                    <a:pt x="90" y="358"/>
                  </a:lnTo>
                  <a:lnTo>
                    <a:pt x="132" y="358"/>
                  </a:lnTo>
                  <a:lnTo>
                    <a:pt x="147" y="349"/>
                  </a:lnTo>
                  <a:lnTo>
                    <a:pt x="176" y="326"/>
                  </a:lnTo>
                  <a:lnTo>
                    <a:pt x="246" y="319"/>
                  </a:lnTo>
                  <a:lnTo>
                    <a:pt x="281" y="334"/>
                  </a:lnTo>
                  <a:lnTo>
                    <a:pt x="281" y="349"/>
                  </a:lnTo>
                  <a:lnTo>
                    <a:pt x="288" y="349"/>
                  </a:lnTo>
                  <a:lnTo>
                    <a:pt x="303" y="388"/>
                  </a:lnTo>
                  <a:lnTo>
                    <a:pt x="331" y="334"/>
                  </a:lnTo>
                  <a:lnTo>
                    <a:pt x="331" y="358"/>
                  </a:lnTo>
                  <a:lnTo>
                    <a:pt x="323" y="388"/>
                  </a:lnTo>
                  <a:lnTo>
                    <a:pt x="331" y="388"/>
                  </a:lnTo>
                  <a:lnTo>
                    <a:pt x="331" y="364"/>
                  </a:lnTo>
                  <a:lnTo>
                    <a:pt x="338" y="388"/>
                  </a:lnTo>
                  <a:lnTo>
                    <a:pt x="331" y="396"/>
                  </a:lnTo>
                  <a:lnTo>
                    <a:pt x="346" y="396"/>
                  </a:lnTo>
                  <a:lnTo>
                    <a:pt x="353" y="410"/>
                  </a:lnTo>
                  <a:lnTo>
                    <a:pt x="353" y="425"/>
                  </a:lnTo>
                  <a:lnTo>
                    <a:pt x="380" y="440"/>
                  </a:lnTo>
                  <a:lnTo>
                    <a:pt x="395" y="440"/>
                  </a:lnTo>
                  <a:lnTo>
                    <a:pt x="408" y="447"/>
                  </a:lnTo>
                  <a:lnTo>
                    <a:pt x="424" y="433"/>
                  </a:lnTo>
                  <a:lnTo>
                    <a:pt x="424" y="440"/>
                  </a:lnTo>
                  <a:lnTo>
                    <a:pt x="432" y="440"/>
                  </a:lnTo>
                  <a:lnTo>
                    <a:pt x="432" y="447"/>
                  </a:lnTo>
                  <a:lnTo>
                    <a:pt x="454" y="455"/>
                  </a:lnTo>
                  <a:lnTo>
                    <a:pt x="465" y="433"/>
                  </a:lnTo>
                  <a:lnTo>
                    <a:pt x="496" y="433"/>
                  </a:lnTo>
                  <a:lnTo>
                    <a:pt x="502" y="396"/>
                  </a:lnTo>
                  <a:lnTo>
                    <a:pt x="537" y="312"/>
                  </a:lnTo>
                  <a:lnTo>
                    <a:pt x="544" y="275"/>
                  </a:lnTo>
                  <a:lnTo>
                    <a:pt x="537" y="230"/>
                  </a:lnTo>
                  <a:lnTo>
                    <a:pt x="519" y="200"/>
                  </a:lnTo>
                  <a:lnTo>
                    <a:pt x="511" y="193"/>
                  </a:lnTo>
                  <a:lnTo>
                    <a:pt x="496" y="163"/>
                  </a:lnTo>
                  <a:lnTo>
                    <a:pt x="496" y="180"/>
                  </a:lnTo>
                  <a:lnTo>
                    <a:pt x="439" y="87"/>
                  </a:lnTo>
                  <a:lnTo>
                    <a:pt x="432" y="82"/>
                  </a:lnTo>
                  <a:lnTo>
                    <a:pt x="432" y="67"/>
                  </a:lnTo>
                  <a:lnTo>
                    <a:pt x="424" y="59"/>
                  </a:lnTo>
                  <a:lnTo>
                    <a:pt x="408" y="59"/>
                  </a:lnTo>
                  <a:lnTo>
                    <a:pt x="395" y="0"/>
                  </a:lnTo>
                  <a:lnTo>
                    <a:pt x="390" y="0"/>
                  </a:lnTo>
                  <a:lnTo>
                    <a:pt x="380" y="22"/>
                  </a:lnTo>
                  <a:lnTo>
                    <a:pt x="373" y="104"/>
                  </a:lnTo>
                  <a:lnTo>
                    <a:pt x="353" y="104"/>
                  </a:lnTo>
                  <a:lnTo>
                    <a:pt x="323" y="74"/>
                  </a:lnTo>
                  <a:lnTo>
                    <a:pt x="311" y="74"/>
                  </a:lnTo>
                  <a:lnTo>
                    <a:pt x="311" y="67"/>
                  </a:lnTo>
                  <a:lnTo>
                    <a:pt x="296" y="67"/>
                  </a:lnTo>
                  <a:lnTo>
                    <a:pt x="303" y="37"/>
                  </a:lnTo>
                  <a:lnTo>
                    <a:pt x="311" y="37"/>
                  </a:lnTo>
                  <a:lnTo>
                    <a:pt x="323" y="22"/>
                  </a:lnTo>
                  <a:lnTo>
                    <a:pt x="311" y="22"/>
                  </a:lnTo>
                  <a:lnTo>
                    <a:pt x="303" y="28"/>
                  </a:lnTo>
                  <a:lnTo>
                    <a:pt x="303" y="22"/>
                  </a:lnTo>
                  <a:lnTo>
                    <a:pt x="296" y="22"/>
                  </a:lnTo>
                  <a:lnTo>
                    <a:pt x="253" y="5"/>
                  </a:lnTo>
                  <a:lnTo>
                    <a:pt x="259" y="22"/>
                  </a:lnTo>
                  <a:lnTo>
                    <a:pt x="239" y="22"/>
                  </a:lnTo>
                  <a:lnTo>
                    <a:pt x="226" y="28"/>
                  </a:lnTo>
                  <a:lnTo>
                    <a:pt x="226" y="37"/>
                  </a:lnTo>
                  <a:lnTo>
                    <a:pt x="217" y="37"/>
                  </a:lnTo>
                  <a:lnTo>
                    <a:pt x="217" y="67"/>
                  </a:lnTo>
                  <a:lnTo>
                    <a:pt x="206" y="59"/>
                  </a:lnTo>
                  <a:lnTo>
                    <a:pt x="206" y="67"/>
                  </a:lnTo>
                  <a:lnTo>
                    <a:pt x="206" y="59"/>
                  </a:lnTo>
                  <a:lnTo>
                    <a:pt x="196" y="43"/>
                  </a:lnTo>
                  <a:lnTo>
                    <a:pt x="189" y="43"/>
                  </a:lnTo>
                  <a:lnTo>
                    <a:pt x="169" y="59"/>
                  </a:lnTo>
                  <a:lnTo>
                    <a:pt x="162" y="59"/>
                  </a:lnTo>
                  <a:lnTo>
                    <a:pt x="154" y="82"/>
                  </a:lnTo>
                  <a:lnTo>
                    <a:pt x="132" y="82"/>
                  </a:lnTo>
                  <a:lnTo>
                    <a:pt x="147" y="87"/>
                  </a:lnTo>
                  <a:lnTo>
                    <a:pt x="132" y="104"/>
                  </a:lnTo>
                  <a:lnTo>
                    <a:pt x="132" y="82"/>
                  </a:lnTo>
                  <a:lnTo>
                    <a:pt x="119" y="104"/>
                  </a:lnTo>
                  <a:lnTo>
                    <a:pt x="125" y="112"/>
                  </a:lnTo>
                  <a:lnTo>
                    <a:pt x="104" y="127"/>
                  </a:lnTo>
                  <a:lnTo>
                    <a:pt x="40" y="151"/>
                  </a:lnTo>
                  <a:lnTo>
                    <a:pt x="20" y="180"/>
                  </a:lnTo>
                  <a:lnTo>
                    <a:pt x="5" y="163"/>
                  </a:lnTo>
                  <a:lnTo>
                    <a:pt x="5" y="193"/>
                  </a:lnTo>
                  <a:lnTo>
                    <a:pt x="0" y="193"/>
                  </a:lnTo>
                  <a:lnTo>
                    <a:pt x="20" y="237"/>
                  </a:lnTo>
                  <a:lnTo>
                    <a:pt x="5" y="223"/>
                  </a:lnTo>
                  <a:lnTo>
                    <a:pt x="5" y="237"/>
                  </a:lnTo>
                  <a:lnTo>
                    <a:pt x="0" y="230"/>
                  </a:lnTo>
                  <a:lnTo>
                    <a:pt x="25" y="280"/>
                  </a:lnTo>
                  <a:lnTo>
                    <a:pt x="33" y="349"/>
                  </a:lnTo>
                  <a:lnTo>
                    <a:pt x="25" y="358"/>
                  </a:lnTo>
                  <a:lnTo>
                    <a:pt x="25" y="36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24" name="Freeform 610"/>
            <p:cNvSpPr>
              <a:spLocks/>
            </p:cNvSpPr>
            <p:nvPr/>
          </p:nvSpPr>
          <p:spPr bwMode="auto">
            <a:xfrm>
              <a:off x="14927431" y="5441992"/>
              <a:ext cx="73548" cy="5213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4" y="40"/>
                </a:cxn>
                <a:cxn ang="0">
                  <a:pos x="36" y="40"/>
                </a:cxn>
                <a:cxn ang="0">
                  <a:pos x="51" y="24"/>
                </a:cxn>
                <a:cxn ang="0">
                  <a:pos x="57" y="10"/>
                </a:cxn>
                <a:cxn ang="0">
                  <a:pos x="57" y="0"/>
                </a:cxn>
                <a:cxn ang="0">
                  <a:pos x="51" y="0"/>
                </a:cxn>
                <a:cxn ang="0">
                  <a:pos x="51" y="19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57" h="40">
                  <a:moveTo>
                    <a:pt x="0" y="19"/>
                  </a:moveTo>
                  <a:lnTo>
                    <a:pt x="14" y="40"/>
                  </a:lnTo>
                  <a:lnTo>
                    <a:pt x="36" y="40"/>
                  </a:lnTo>
                  <a:lnTo>
                    <a:pt x="51" y="24"/>
                  </a:lnTo>
                  <a:lnTo>
                    <a:pt x="57" y="10"/>
                  </a:lnTo>
                  <a:lnTo>
                    <a:pt x="57" y="0"/>
                  </a:lnTo>
                  <a:lnTo>
                    <a:pt x="51" y="0"/>
                  </a:lnTo>
                  <a:lnTo>
                    <a:pt x="51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25" name="Freeform 611"/>
            <p:cNvSpPr>
              <a:spLocks/>
            </p:cNvSpPr>
            <p:nvPr/>
          </p:nvSpPr>
          <p:spPr bwMode="auto">
            <a:xfrm>
              <a:off x="15047431" y="5464150"/>
              <a:ext cx="30968" cy="377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9"/>
                </a:cxn>
                <a:cxn ang="0">
                  <a:pos x="23" y="2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3" h="29">
                  <a:moveTo>
                    <a:pt x="0" y="0"/>
                  </a:moveTo>
                  <a:lnTo>
                    <a:pt x="6" y="29"/>
                  </a:lnTo>
                  <a:lnTo>
                    <a:pt x="23" y="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26" name="Freeform 613"/>
            <p:cNvSpPr>
              <a:spLocks/>
            </p:cNvSpPr>
            <p:nvPr/>
          </p:nvSpPr>
          <p:spPr bwMode="auto">
            <a:xfrm>
              <a:off x="12810018" y="2945930"/>
              <a:ext cx="2854185" cy="1556291"/>
            </a:xfrm>
            <a:custGeom>
              <a:avLst/>
              <a:gdLst/>
              <a:ahLst/>
              <a:cxnLst>
                <a:cxn ang="0">
                  <a:pos x="1079" y="235"/>
                </a:cxn>
                <a:cxn ang="0">
                  <a:pos x="1067" y="82"/>
                </a:cxn>
                <a:cxn ang="0">
                  <a:pos x="995" y="82"/>
                </a:cxn>
                <a:cxn ang="0">
                  <a:pos x="725" y="301"/>
                </a:cxn>
                <a:cxn ang="0">
                  <a:pos x="642" y="264"/>
                </a:cxn>
                <a:cxn ang="0">
                  <a:pos x="642" y="457"/>
                </a:cxn>
                <a:cxn ang="0">
                  <a:pos x="610" y="450"/>
                </a:cxn>
                <a:cxn ang="0">
                  <a:pos x="598" y="247"/>
                </a:cxn>
                <a:cxn ang="0">
                  <a:pos x="434" y="383"/>
                </a:cxn>
                <a:cxn ang="0">
                  <a:pos x="377" y="482"/>
                </a:cxn>
                <a:cxn ang="0">
                  <a:pos x="241" y="511"/>
                </a:cxn>
                <a:cxn ang="0">
                  <a:pos x="241" y="541"/>
                </a:cxn>
                <a:cxn ang="0">
                  <a:pos x="129" y="601"/>
                </a:cxn>
                <a:cxn ang="0">
                  <a:pos x="65" y="519"/>
                </a:cxn>
                <a:cxn ang="0">
                  <a:pos x="85" y="428"/>
                </a:cxn>
                <a:cxn ang="0">
                  <a:pos x="43" y="495"/>
                </a:cxn>
                <a:cxn ang="0">
                  <a:pos x="57" y="662"/>
                </a:cxn>
                <a:cxn ang="0">
                  <a:pos x="13" y="776"/>
                </a:cxn>
                <a:cxn ang="0">
                  <a:pos x="50" y="875"/>
                </a:cxn>
                <a:cxn ang="0">
                  <a:pos x="57" y="943"/>
                </a:cxn>
                <a:cxn ang="0">
                  <a:pos x="116" y="976"/>
                </a:cxn>
                <a:cxn ang="0">
                  <a:pos x="164" y="1047"/>
                </a:cxn>
                <a:cxn ang="0">
                  <a:pos x="157" y="1091"/>
                </a:cxn>
                <a:cxn ang="0">
                  <a:pos x="228" y="1159"/>
                </a:cxn>
                <a:cxn ang="0">
                  <a:pos x="270" y="1143"/>
                </a:cxn>
                <a:cxn ang="0">
                  <a:pos x="291" y="1085"/>
                </a:cxn>
                <a:cxn ang="0">
                  <a:pos x="291" y="1017"/>
                </a:cxn>
                <a:cxn ang="0">
                  <a:pos x="355" y="976"/>
                </a:cxn>
                <a:cxn ang="0">
                  <a:pos x="471" y="976"/>
                </a:cxn>
                <a:cxn ang="0">
                  <a:pos x="476" y="919"/>
                </a:cxn>
                <a:cxn ang="0">
                  <a:pos x="603" y="909"/>
                </a:cxn>
                <a:cxn ang="0">
                  <a:pos x="682" y="934"/>
                </a:cxn>
                <a:cxn ang="0">
                  <a:pos x="804" y="1023"/>
                </a:cxn>
                <a:cxn ang="0">
                  <a:pos x="953" y="1017"/>
                </a:cxn>
                <a:cxn ang="0">
                  <a:pos x="1052" y="993"/>
                </a:cxn>
                <a:cxn ang="0">
                  <a:pos x="1243" y="1017"/>
                </a:cxn>
                <a:cxn ang="0">
                  <a:pos x="1293" y="934"/>
                </a:cxn>
                <a:cxn ang="0">
                  <a:pos x="1401" y="1060"/>
                </a:cxn>
                <a:cxn ang="0">
                  <a:pos x="1401" y="1122"/>
                </a:cxn>
                <a:cxn ang="0">
                  <a:pos x="1449" y="1151"/>
                </a:cxn>
                <a:cxn ang="0">
                  <a:pos x="1484" y="934"/>
                </a:cxn>
                <a:cxn ang="0">
                  <a:pos x="1556" y="785"/>
                </a:cxn>
                <a:cxn ang="0">
                  <a:pos x="1672" y="776"/>
                </a:cxn>
                <a:cxn ang="0">
                  <a:pos x="1749" y="709"/>
                </a:cxn>
                <a:cxn ang="0">
                  <a:pos x="1841" y="692"/>
                </a:cxn>
                <a:cxn ang="0">
                  <a:pos x="1749" y="993"/>
                </a:cxn>
                <a:cxn ang="0">
                  <a:pos x="1828" y="865"/>
                </a:cxn>
                <a:cxn ang="0">
                  <a:pos x="1848" y="759"/>
                </a:cxn>
                <a:cxn ang="0">
                  <a:pos x="1933" y="744"/>
                </a:cxn>
                <a:cxn ang="0">
                  <a:pos x="2025" y="601"/>
                </a:cxn>
                <a:cxn ang="0">
                  <a:pos x="2082" y="578"/>
                </a:cxn>
                <a:cxn ang="0">
                  <a:pos x="2195" y="556"/>
                </a:cxn>
                <a:cxn ang="0">
                  <a:pos x="1920" y="457"/>
                </a:cxn>
                <a:cxn ang="0">
                  <a:pos x="1883" y="428"/>
                </a:cxn>
                <a:cxn ang="0">
                  <a:pos x="1685" y="374"/>
                </a:cxn>
                <a:cxn ang="0">
                  <a:pos x="1508" y="309"/>
                </a:cxn>
                <a:cxn ang="0">
                  <a:pos x="1385" y="368"/>
                </a:cxn>
                <a:cxn ang="0">
                  <a:pos x="1287" y="255"/>
                </a:cxn>
                <a:cxn ang="0">
                  <a:pos x="1117" y="218"/>
                </a:cxn>
              </a:cxnLst>
              <a:rect l="0" t="0" r="r" b="b"/>
              <a:pathLst>
                <a:path w="2195" h="1190">
                  <a:moveTo>
                    <a:pt x="1117" y="218"/>
                  </a:moveTo>
                  <a:lnTo>
                    <a:pt x="1109" y="225"/>
                  </a:lnTo>
                  <a:lnTo>
                    <a:pt x="1117" y="247"/>
                  </a:lnTo>
                  <a:lnTo>
                    <a:pt x="1079" y="264"/>
                  </a:lnTo>
                  <a:lnTo>
                    <a:pt x="1074" y="264"/>
                  </a:lnTo>
                  <a:lnTo>
                    <a:pt x="1079" y="235"/>
                  </a:lnTo>
                  <a:lnTo>
                    <a:pt x="1166" y="151"/>
                  </a:lnTo>
                  <a:lnTo>
                    <a:pt x="1166" y="97"/>
                  </a:lnTo>
                  <a:lnTo>
                    <a:pt x="1137" y="58"/>
                  </a:lnTo>
                  <a:lnTo>
                    <a:pt x="1096" y="58"/>
                  </a:lnTo>
                  <a:lnTo>
                    <a:pt x="1096" y="82"/>
                  </a:lnTo>
                  <a:lnTo>
                    <a:pt x="1067" y="82"/>
                  </a:lnTo>
                  <a:lnTo>
                    <a:pt x="1079" y="45"/>
                  </a:lnTo>
                  <a:lnTo>
                    <a:pt x="1039" y="28"/>
                  </a:lnTo>
                  <a:lnTo>
                    <a:pt x="1067" y="13"/>
                  </a:lnTo>
                  <a:lnTo>
                    <a:pt x="1039" y="0"/>
                  </a:lnTo>
                  <a:lnTo>
                    <a:pt x="995" y="45"/>
                  </a:lnTo>
                  <a:lnTo>
                    <a:pt x="995" y="82"/>
                  </a:lnTo>
                  <a:lnTo>
                    <a:pt x="896" y="97"/>
                  </a:lnTo>
                  <a:lnTo>
                    <a:pt x="826" y="143"/>
                  </a:lnTo>
                  <a:lnTo>
                    <a:pt x="804" y="178"/>
                  </a:lnTo>
                  <a:lnTo>
                    <a:pt x="811" y="225"/>
                  </a:lnTo>
                  <a:lnTo>
                    <a:pt x="719" y="247"/>
                  </a:lnTo>
                  <a:lnTo>
                    <a:pt x="725" y="301"/>
                  </a:lnTo>
                  <a:lnTo>
                    <a:pt x="747" y="329"/>
                  </a:lnTo>
                  <a:lnTo>
                    <a:pt x="734" y="337"/>
                  </a:lnTo>
                  <a:lnTo>
                    <a:pt x="704" y="301"/>
                  </a:lnTo>
                  <a:lnTo>
                    <a:pt x="682" y="294"/>
                  </a:lnTo>
                  <a:lnTo>
                    <a:pt x="675" y="301"/>
                  </a:lnTo>
                  <a:lnTo>
                    <a:pt x="642" y="264"/>
                  </a:lnTo>
                  <a:lnTo>
                    <a:pt x="647" y="301"/>
                  </a:lnTo>
                  <a:lnTo>
                    <a:pt x="625" y="344"/>
                  </a:lnTo>
                  <a:lnTo>
                    <a:pt x="642" y="383"/>
                  </a:lnTo>
                  <a:lnTo>
                    <a:pt x="632" y="420"/>
                  </a:lnTo>
                  <a:lnTo>
                    <a:pt x="632" y="450"/>
                  </a:lnTo>
                  <a:lnTo>
                    <a:pt x="642" y="457"/>
                  </a:lnTo>
                  <a:lnTo>
                    <a:pt x="647" y="504"/>
                  </a:lnTo>
                  <a:lnTo>
                    <a:pt x="598" y="549"/>
                  </a:lnTo>
                  <a:lnTo>
                    <a:pt x="590" y="541"/>
                  </a:lnTo>
                  <a:lnTo>
                    <a:pt x="625" y="495"/>
                  </a:lnTo>
                  <a:lnTo>
                    <a:pt x="632" y="465"/>
                  </a:lnTo>
                  <a:lnTo>
                    <a:pt x="610" y="450"/>
                  </a:lnTo>
                  <a:lnTo>
                    <a:pt x="610" y="353"/>
                  </a:lnTo>
                  <a:lnTo>
                    <a:pt x="603" y="337"/>
                  </a:lnTo>
                  <a:lnTo>
                    <a:pt x="610" y="279"/>
                  </a:lnTo>
                  <a:lnTo>
                    <a:pt x="598" y="272"/>
                  </a:lnTo>
                  <a:lnTo>
                    <a:pt x="603" y="264"/>
                  </a:lnTo>
                  <a:lnTo>
                    <a:pt x="598" y="247"/>
                  </a:lnTo>
                  <a:lnTo>
                    <a:pt x="583" y="255"/>
                  </a:lnTo>
                  <a:lnTo>
                    <a:pt x="539" y="374"/>
                  </a:lnTo>
                  <a:lnTo>
                    <a:pt x="539" y="420"/>
                  </a:lnTo>
                  <a:lnTo>
                    <a:pt x="561" y="457"/>
                  </a:lnTo>
                  <a:lnTo>
                    <a:pt x="561" y="474"/>
                  </a:lnTo>
                  <a:lnTo>
                    <a:pt x="434" y="383"/>
                  </a:lnTo>
                  <a:lnTo>
                    <a:pt x="429" y="400"/>
                  </a:lnTo>
                  <a:lnTo>
                    <a:pt x="462" y="450"/>
                  </a:lnTo>
                  <a:lnTo>
                    <a:pt x="441" y="457"/>
                  </a:lnTo>
                  <a:lnTo>
                    <a:pt x="434" y="450"/>
                  </a:lnTo>
                  <a:lnTo>
                    <a:pt x="384" y="465"/>
                  </a:lnTo>
                  <a:lnTo>
                    <a:pt x="377" y="482"/>
                  </a:lnTo>
                  <a:lnTo>
                    <a:pt x="370" y="465"/>
                  </a:lnTo>
                  <a:lnTo>
                    <a:pt x="370" y="450"/>
                  </a:lnTo>
                  <a:lnTo>
                    <a:pt x="285" y="504"/>
                  </a:lnTo>
                  <a:lnTo>
                    <a:pt x="285" y="519"/>
                  </a:lnTo>
                  <a:lnTo>
                    <a:pt x="263" y="532"/>
                  </a:lnTo>
                  <a:lnTo>
                    <a:pt x="241" y="511"/>
                  </a:lnTo>
                  <a:lnTo>
                    <a:pt x="263" y="495"/>
                  </a:lnTo>
                  <a:lnTo>
                    <a:pt x="255" y="465"/>
                  </a:lnTo>
                  <a:lnTo>
                    <a:pt x="223" y="457"/>
                  </a:lnTo>
                  <a:lnTo>
                    <a:pt x="228" y="474"/>
                  </a:lnTo>
                  <a:lnTo>
                    <a:pt x="228" y="519"/>
                  </a:lnTo>
                  <a:lnTo>
                    <a:pt x="241" y="541"/>
                  </a:lnTo>
                  <a:lnTo>
                    <a:pt x="228" y="556"/>
                  </a:lnTo>
                  <a:lnTo>
                    <a:pt x="206" y="549"/>
                  </a:lnTo>
                  <a:lnTo>
                    <a:pt x="171" y="578"/>
                  </a:lnTo>
                  <a:lnTo>
                    <a:pt x="186" y="618"/>
                  </a:lnTo>
                  <a:lnTo>
                    <a:pt x="136" y="595"/>
                  </a:lnTo>
                  <a:lnTo>
                    <a:pt x="129" y="601"/>
                  </a:lnTo>
                  <a:lnTo>
                    <a:pt x="142" y="633"/>
                  </a:lnTo>
                  <a:lnTo>
                    <a:pt x="129" y="633"/>
                  </a:lnTo>
                  <a:lnTo>
                    <a:pt x="100" y="618"/>
                  </a:lnTo>
                  <a:lnTo>
                    <a:pt x="100" y="556"/>
                  </a:lnTo>
                  <a:lnTo>
                    <a:pt x="79" y="541"/>
                  </a:lnTo>
                  <a:lnTo>
                    <a:pt x="65" y="519"/>
                  </a:lnTo>
                  <a:lnTo>
                    <a:pt x="85" y="532"/>
                  </a:lnTo>
                  <a:lnTo>
                    <a:pt x="157" y="556"/>
                  </a:lnTo>
                  <a:lnTo>
                    <a:pt x="199" y="532"/>
                  </a:lnTo>
                  <a:lnTo>
                    <a:pt x="186" y="504"/>
                  </a:lnTo>
                  <a:lnTo>
                    <a:pt x="136" y="450"/>
                  </a:lnTo>
                  <a:lnTo>
                    <a:pt x="85" y="428"/>
                  </a:lnTo>
                  <a:lnTo>
                    <a:pt x="85" y="420"/>
                  </a:lnTo>
                  <a:lnTo>
                    <a:pt x="65" y="411"/>
                  </a:lnTo>
                  <a:lnTo>
                    <a:pt x="50" y="420"/>
                  </a:lnTo>
                  <a:lnTo>
                    <a:pt x="20" y="450"/>
                  </a:lnTo>
                  <a:lnTo>
                    <a:pt x="20" y="474"/>
                  </a:lnTo>
                  <a:lnTo>
                    <a:pt x="43" y="495"/>
                  </a:lnTo>
                  <a:lnTo>
                    <a:pt x="35" y="519"/>
                  </a:lnTo>
                  <a:lnTo>
                    <a:pt x="43" y="569"/>
                  </a:lnTo>
                  <a:lnTo>
                    <a:pt x="35" y="595"/>
                  </a:lnTo>
                  <a:lnTo>
                    <a:pt x="50" y="625"/>
                  </a:lnTo>
                  <a:lnTo>
                    <a:pt x="43" y="640"/>
                  </a:lnTo>
                  <a:lnTo>
                    <a:pt x="57" y="662"/>
                  </a:lnTo>
                  <a:lnTo>
                    <a:pt x="57" y="669"/>
                  </a:lnTo>
                  <a:lnTo>
                    <a:pt x="35" y="716"/>
                  </a:lnTo>
                  <a:lnTo>
                    <a:pt x="10" y="736"/>
                  </a:lnTo>
                  <a:lnTo>
                    <a:pt x="13" y="736"/>
                  </a:lnTo>
                  <a:lnTo>
                    <a:pt x="35" y="754"/>
                  </a:lnTo>
                  <a:lnTo>
                    <a:pt x="13" y="776"/>
                  </a:lnTo>
                  <a:lnTo>
                    <a:pt x="10" y="785"/>
                  </a:lnTo>
                  <a:lnTo>
                    <a:pt x="0" y="785"/>
                  </a:lnTo>
                  <a:lnTo>
                    <a:pt x="10" y="812"/>
                  </a:lnTo>
                  <a:lnTo>
                    <a:pt x="13" y="859"/>
                  </a:lnTo>
                  <a:lnTo>
                    <a:pt x="43" y="865"/>
                  </a:lnTo>
                  <a:lnTo>
                    <a:pt x="50" y="875"/>
                  </a:lnTo>
                  <a:lnTo>
                    <a:pt x="50" y="897"/>
                  </a:lnTo>
                  <a:lnTo>
                    <a:pt x="65" y="919"/>
                  </a:lnTo>
                  <a:lnTo>
                    <a:pt x="79" y="919"/>
                  </a:lnTo>
                  <a:lnTo>
                    <a:pt x="65" y="943"/>
                  </a:lnTo>
                  <a:lnTo>
                    <a:pt x="57" y="934"/>
                  </a:lnTo>
                  <a:lnTo>
                    <a:pt x="57" y="943"/>
                  </a:lnTo>
                  <a:lnTo>
                    <a:pt x="65" y="956"/>
                  </a:lnTo>
                  <a:lnTo>
                    <a:pt x="92" y="956"/>
                  </a:lnTo>
                  <a:lnTo>
                    <a:pt x="100" y="963"/>
                  </a:lnTo>
                  <a:lnTo>
                    <a:pt x="92" y="963"/>
                  </a:lnTo>
                  <a:lnTo>
                    <a:pt x="100" y="976"/>
                  </a:lnTo>
                  <a:lnTo>
                    <a:pt x="116" y="976"/>
                  </a:lnTo>
                  <a:lnTo>
                    <a:pt x="121" y="993"/>
                  </a:lnTo>
                  <a:lnTo>
                    <a:pt x="129" y="1001"/>
                  </a:lnTo>
                  <a:lnTo>
                    <a:pt x="136" y="993"/>
                  </a:lnTo>
                  <a:lnTo>
                    <a:pt x="177" y="1023"/>
                  </a:lnTo>
                  <a:lnTo>
                    <a:pt x="171" y="1060"/>
                  </a:lnTo>
                  <a:lnTo>
                    <a:pt x="164" y="1047"/>
                  </a:lnTo>
                  <a:lnTo>
                    <a:pt x="157" y="1060"/>
                  </a:lnTo>
                  <a:lnTo>
                    <a:pt x="157" y="1077"/>
                  </a:lnTo>
                  <a:lnTo>
                    <a:pt x="164" y="1067"/>
                  </a:lnTo>
                  <a:lnTo>
                    <a:pt x="171" y="1077"/>
                  </a:lnTo>
                  <a:lnTo>
                    <a:pt x="142" y="1085"/>
                  </a:lnTo>
                  <a:lnTo>
                    <a:pt x="157" y="1091"/>
                  </a:lnTo>
                  <a:lnTo>
                    <a:pt x="136" y="1114"/>
                  </a:lnTo>
                  <a:lnTo>
                    <a:pt x="129" y="1114"/>
                  </a:lnTo>
                  <a:lnTo>
                    <a:pt x="136" y="1114"/>
                  </a:lnTo>
                  <a:lnTo>
                    <a:pt x="171" y="1151"/>
                  </a:lnTo>
                  <a:lnTo>
                    <a:pt x="213" y="1151"/>
                  </a:lnTo>
                  <a:lnTo>
                    <a:pt x="228" y="1159"/>
                  </a:lnTo>
                  <a:lnTo>
                    <a:pt x="248" y="1159"/>
                  </a:lnTo>
                  <a:lnTo>
                    <a:pt x="270" y="1190"/>
                  </a:lnTo>
                  <a:lnTo>
                    <a:pt x="285" y="1190"/>
                  </a:lnTo>
                  <a:lnTo>
                    <a:pt x="291" y="1181"/>
                  </a:lnTo>
                  <a:lnTo>
                    <a:pt x="270" y="1159"/>
                  </a:lnTo>
                  <a:lnTo>
                    <a:pt x="270" y="1143"/>
                  </a:lnTo>
                  <a:lnTo>
                    <a:pt x="263" y="1122"/>
                  </a:lnTo>
                  <a:lnTo>
                    <a:pt x="285" y="1091"/>
                  </a:lnTo>
                  <a:lnTo>
                    <a:pt x="291" y="1107"/>
                  </a:lnTo>
                  <a:lnTo>
                    <a:pt x="298" y="1091"/>
                  </a:lnTo>
                  <a:lnTo>
                    <a:pt x="298" y="1085"/>
                  </a:lnTo>
                  <a:lnTo>
                    <a:pt x="291" y="1085"/>
                  </a:lnTo>
                  <a:lnTo>
                    <a:pt x="298" y="1077"/>
                  </a:lnTo>
                  <a:lnTo>
                    <a:pt x="291" y="1060"/>
                  </a:lnTo>
                  <a:lnTo>
                    <a:pt x="270" y="1060"/>
                  </a:lnTo>
                  <a:lnTo>
                    <a:pt x="263" y="1038"/>
                  </a:lnTo>
                  <a:lnTo>
                    <a:pt x="270" y="993"/>
                  </a:lnTo>
                  <a:lnTo>
                    <a:pt x="291" y="1017"/>
                  </a:lnTo>
                  <a:lnTo>
                    <a:pt x="298" y="1017"/>
                  </a:lnTo>
                  <a:lnTo>
                    <a:pt x="291" y="993"/>
                  </a:lnTo>
                  <a:lnTo>
                    <a:pt x="312" y="963"/>
                  </a:lnTo>
                  <a:lnTo>
                    <a:pt x="333" y="976"/>
                  </a:lnTo>
                  <a:lnTo>
                    <a:pt x="342" y="963"/>
                  </a:lnTo>
                  <a:lnTo>
                    <a:pt x="355" y="976"/>
                  </a:lnTo>
                  <a:lnTo>
                    <a:pt x="384" y="993"/>
                  </a:lnTo>
                  <a:lnTo>
                    <a:pt x="399" y="985"/>
                  </a:lnTo>
                  <a:lnTo>
                    <a:pt x="419" y="985"/>
                  </a:lnTo>
                  <a:lnTo>
                    <a:pt x="429" y="993"/>
                  </a:lnTo>
                  <a:lnTo>
                    <a:pt x="462" y="993"/>
                  </a:lnTo>
                  <a:lnTo>
                    <a:pt x="471" y="976"/>
                  </a:lnTo>
                  <a:lnTo>
                    <a:pt x="441" y="963"/>
                  </a:lnTo>
                  <a:lnTo>
                    <a:pt x="462" y="956"/>
                  </a:lnTo>
                  <a:lnTo>
                    <a:pt x="456" y="949"/>
                  </a:lnTo>
                  <a:lnTo>
                    <a:pt x="462" y="943"/>
                  </a:lnTo>
                  <a:lnTo>
                    <a:pt x="462" y="909"/>
                  </a:lnTo>
                  <a:lnTo>
                    <a:pt x="476" y="919"/>
                  </a:lnTo>
                  <a:lnTo>
                    <a:pt x="556" y="897"/>
                  </a:lnTo>
                  <a:lnTo>
                    <a:pt x="556" y="880"/>
                  </a:lnTo>
                  <a:lnTo>
                    <a:pt x="590" y="880"/>
                  </a:lnTo>
                  <a:lnTo>
                    <a:pt x="598" y="904"/>
                  </a:lnTo>
                  <a:lnTo>
                    <a:pt x="598" y="909"/>
                  </a:lnTo>
                  <a:lnTo>
                    <a:pt x="603" y="909"/>
                  </a:lnTo>
                  <a:lnTo>
                    <a:pt x="625" y="919"/>
                  </a:lnTo>
                  <a:lnTo>
                    <a:pt x="625" y="934"/>
                  </a:lnTo>
                  <a:lnTo>
                    <a:pt x="642" y="934"/>
                  </a:lnTo>
                  <a:lnTo>
                    <a:pt x="653" y="909"/>
                  </a:lnTo>
                  <a:lnTo>
                    <a:pt x="675" y="904"/>
                  </a:lnTo>
                  <a:lnTo>
                    <a:pt x="682" y="934"/>
                  </a:lnTo>
                  <a:lnTo>
                    <a:pt x="719" y="993"/>
                  </a:lnTo>
                  <a:lnTo>
                    <a:pt x="725" y="976"/>
                  </a:lnTo>
                  <a:lnTo>
                    <a:pt x="734" y="993"/>
                  </a:lnTo>
                  <a:lnTo>
                    <a:pt x="761" y="985"/>
                  </a:lnTo>
                  <a:lnTo>
                    <a:pt x="782" y="1017"/>
                  </a:lnTo>
                  <a:lnTo>
                    <a:pt x="804" y="1023"/>
                  </a:lnTo>
                  <a:lnTo>
                    <a:pt x="804" y="1017"/>
                  </a:lnTo>
                  <a:lnTo>
                    <a:pt x="817" y="1032"/>
                  </a:lnTo>
                  <a:lnTo>
                    <a:pt x="866" y="993"/>
                  </a:lnTo>
                  <a:lnTo>
                    <a:pt x="903" y="1001"/>
                  </a:lnTo>
                  <a:lnTo>
                    <a:pt x="918" y="1017"/>
                  </a:lnTo>
                  <a:lnTo>
                    <a:pt x="953" y="1017"/>
                  </a:lnTo>
                  <a:lnTo>
                    <a:pt x="953" y="976"/>
                  </a:lnTo>
                  <a:lnTo>
                    <a:pt x="973" y="963"/>
                  </a:lnTo>
                  <a:lnTo>
                    <a:pt x="1010" y="976"/>
                  </a:lnTo>
                  <a:lnTo>
                    <a:pt x="1024" y="1001"/>
                  </a:lnTo>
                  <a:lnTo>
                    <a:pt x="1030" y="1001"/>
                  </a:lnTo>
                  <a:lnTo>
                    <a:pt x="1052" y="993"/>
                  </a:lnTo>
                  <a:lnTo>
                    <a:pt x="1121" y="1032"/>
                  </a:lnTo>
                  <a:lnTo>
                    <a:pt x="1159" y="1023"/>
                  </a:lnTo>
                  <a:lnTo>
                    <a:pt x="1179" y="1001"/>
                  </a:lnTo>
                  <a:lnTo>
                    <a:pt x="1201" y="1017"/>
                  </a:lnTo>
                  <a:lnTo>
                    <a:pt x="1223" y="1023"/>
                  </a:lnTo>
                  <a:lnTo>
                    <a:pt x="1243" y="1017"/>
                  </a:lnTo>
                  <a:lnTo>
                    <a:pt x="1250" y="976"/>
                  </a:lnTo>
                  <a:lnTo>
                    <a:pt x="1265" y="963"/>
                  </a:lnTo>
                  <a:lnTo>
                    <a:pt x="1265" y="956"/>
                  </a:lnTo>
                  <a:lnTo>
                    <a:pt x="1250" y="956"/>
                  </a:lnTo>
                  <a:lnTo>
                    <a:pt x="1265" y="943"/>
                  </a:lnTo>
                  <a:lnTo>
                    <a:pt x="1293" y="934"/>
                  </a:lnTo>
                  <a:lnTo>
                    <a:pt x="1322" y="943"/>
                  </a:lnTo>
                  <a:lnTo>
                    <a:pt x="1337" y="956"/>
                  </a:lnTo>
                  <a:lnTo>
                    <a:pt x="1355" y="1023"/>
                  </a:lnTo>
                  <a:lnTo>
                    <a:pt x="1372" y="1023"/>
                  </a:lnTo>
                  <a:lnTo>
                    <a:pt x="1401" y="1038"/>
                  </a:lnTo>
                  <a:lnTo>
                    <a:pt x="1401" y="1060"/>
                  </a:lnTo>
                  <a:lnTo>
                    <a:pt x="1414" y="1060"/>
                  </a:lnTo>
                  <a:lnTo>
                    <a:pt x="1449" y="1047"/>
                  </a:lnTo>
                  <a:lnTo>
                    <a:pt x="1449" y="1067"/>
                  </a:lnTo>
                  <a:lnTo>
                    <a:pt x="1421" y="1122"/>
                  </a:lnTo>
                  <a:lnTo>
                    <a:pt x="1414" y="1114"/>
                  </a:lnTo>
                  <a:lnTo>
                    <a:pt x="1401" y="1122"/>
                  </a:lnTo>
                  <a:lnTo>
                    <a:pt x="1401" y="1168"/>
                  </a:lnTo>
                  <a:lnTo>
                    <a:pt x="1406" y="1151"/>
                  </a:lnTo>
                  <a:lnTo>
                    <a:pt x="1414" y="1151"/>
                  </a:lnTo>
                  <a:lnTo>
                    <a:pt x="1414" y="1159"/>
                  </a:lnTo>
                  <a:lnTo>
                    <a:pt x="1421" y="1168"/>
                  </a:lnTo>
                  <a:lnTo>
                    <a:pt x="1449" y="1151"/>
                  </a:lnTo>
                  <a:lnTo>
                    <a:pt x="1530" y="1047"/>
                  </a:lnTo>
                  <a:lnTo>
                    <a:pt x="1535" y="943"/>
                  </a:lnTo>
                  <a:lnTo>
                    <a:pt x="1513" y="909"/>
                  </a:lnTo>
                  <a:lnTo>
                    <a:pt x="1508" y="909"/>
                  </a:lnTo>
                  <a:lnTo>
                    <a:pt x="1498" y="934"/>
                  </a:lnTo>
                  <a:lnTo>
                    <a:pt x="1484" y="934"/>
                  </a:lnTo>
                  <a:lnTo>
                    <a:pt x="1493" y="909"/>
                  </a:lnTo>
                  <a:lnTo>
                    <a:pt x="1484" y="909"/>
                  </a:lnTo>
                  <a:lnTo>
                    <a:pt x="1471" y="904"/>
                  </a:lnTo>
                  <a:lnTo>
                    <a:pt x="1457" y="904"/>
                  </a:lnTo>
                  <a:lnTo>
                    <a:pt x="1457" y="897"/>
                  </a:lnTo>
                  <a:lnTo>
                    <a:pt x="1556" y="785"/>
                  </a:lnTo>
                  <a:lnTo>
                    <a:pt x="1592" y="776"/>
                  </a:lnTo>
                  <a:lnTo>
                    <a:pt x="1600" y="785"/>
                  </a:lnTo>
                  <a:lnTo>
                    <a:pt x="1615" y="776"/>
                  </a:lnTo>
                  <a:lnTo>
                    <a:pt x="1633" y="785"/>
                  </a:lnTo>
                  <a:lnTo>
                    <a:pt x="1642" y="759"/>
                  </a:lnTo>
                  <a:lnTo>
                    <a:pt x="1672" y="776"/>
                  </a:lnTo>
                  <a:lnTo>
                    <a:pt x="1679" y="776"/>
                  </a:lnTo>
                  <a:lnTo>
                    <a:pt x="1672" y="785"/>
                  </a:lnTo>
                  <a:lnTo>
                    <a:pt x="1672" y="790"/>
                  </a:lnTo>
                  <a:lnTo>
                    <a:pt x="1721" y="785"/>
                  </a:lnTo>
                  <a:lnTo>
                    <a:pt x="1712" y="776"/>
                  </a:lnTo>
                  <a:lnTo>
                    <a:pt x="1749" y="709"/>
                  </a:lnTo>
                  <a:lnTo>
                    <a:pt x="1793" y="699"/>
                  </a:lnTo>
                  <a:lnTo>
                    <a:pt x="1793" y="736"/>
                  </a:lnTo>
                  <a:lnTo>
                    <a:pt x="1834" y="709"/>
                  </a:lnTo>
                  <a:lnTo>
                    <a:pt x="1834" y="675"/>
                  </a:lnTo>
                  <a:lnTo>
                    <a:pt x="1848" y="675"/>
                  </a:lnTo>
                  <a:lnTo>
                    <a:pt x="1841" y="692"/>
                  </a:lnTo>
                  <a:lnTo>
                    <a:pt x="1834" y="736"/>
                  </a:lnTo>
                  <a:lnTo>
                    <a:pt x="1821" y="744"/>
                  </a:lnTo>
                  <a:lnTo>
                    <a:pt x="1764" y="812"/>
                  </a:lnTo>
                  <a:lnTo>
                    <a:pt x="1749" y="822"/>
                  </a:lnTo>
                  <a:lnTo>
                    <a:pt x="1727" y="880"/>
                  </a:lnTo>
                  <a:lnTo>
                    <a:pt x="1749" y="993"/>
                  </a:lnTo>
                  <a:lnTo>
                    <a:pt x="1793" y="943"/>
                  </a:lnTo>
                  <a:lnTo>
                    <a:pt x="1793" y="909"/>
                  </a:lnTo>
                  <a:lnTo>
                    <a:pt x="1798" y="909"/>
                  </a:lnTo>
                  <a:lnTo>
                    <a:pt x="1821" y="904"/>
                  </a:lnTo>
                  <a:lnTo>
                    <a:pt x="1821" y="875"/>
                  </a:lnTo>
                  <a:lnTo>
                    <a:pt x="1828" y="865"/>
                  </a:lnTo>
                  <a:lnTo>
                    <a:pt x="1834" y="865"/>
                  </a:lnTo>
                  <a:lnTo>
                    <a:pt x="1834" y="828"/>
                  </a:lnTo>
                  <a:lnTo>
                    <a:pt x="1821" y="812"/>
                  </a:lnTo>
                  <a:lnTo>
                    <a:pt x="1834" y="785"/>
                  </a:lnTo>
                  <a:lnTo>
                    <a:pt x="1834" y="759"/>
                  </a:lnTo>
                  <a:lnTo>
                    <a:pt x="1848" y="759"/>
                  </a:lnTo>
                  <a:lnTo>
                    <a:pt x="1876" y="744"/>
                  </a:lnTo>
                  <a:lnTo>
                    <a:pt x="1876" y="759"/>
                  </a:lnTo>
                  <a:lnTo>
                    <a:pt x="1883" y="754"/>
                  </a:lnTo>
                  <a:lnTo>
                    <a:pt x="1912" y="744"/>
                  </a:lnTo>
                  <a:lnTo>
                    <a:pt x="1927" y="759"/>
                  </a:lnTo>
                  <a:lnTo>
                    <a:pt x="1933" y="744"/>
                  </a:lnTo>
                  <a:lnTo>
                    <a:pt x="2020" y="675"/>
                  </a:lnTo>
                  <a:lnTo>
                    <a:pt x="2047" y="692"/>
                  </a:lnTo>
                  <a:lnTo>
                    <a:pt x="2056" y="675"/>
                  </a:lnTo>
                  <a:lnTo>
                    <a:pt x="2042" y="625"/>
                  </a:lnTo>
                  <a:lnTo>
                    <a:pt x="2025" y="625"/>
                  </a:lnTo>
                  <a:lnTo>
                    <a:pt x="2025" y="601"/>
                  </a:lnTo>
                  <a:lnTo>
                    <a:pt x="2042" y="601"/>
                  </a:lnTo>
                  <a:lnTo>
                    <a:pt x="2056" y="595"/>
                  </a:lnTo>
                  <a:lnTo>
                    <a:pt x="2069" y="578"/>
                  </a:lnTo>
                  <a:lnTo>
                    <a:pt x="2062" y="556"/>
                  </a:lnTo>
                  <a:lnTo>
                    <a:pt x="2069" y="549"/>
                  </a:lnTo>
                  <a:lnTo>
                    <a:pt x="2082" y="578"/>
                  </a:lnTo>
                  <a:lnTo>
                    <a:pt x="2096" y="578"/>
                  </a:lnTo>
                  <a:lnTo>
                    <a:pt x="2151" y="625"/>
                  </a:lnTo>
                  <a:lnTo>
                    <a:pt x="2168" y="595"/>
                  </a:lnTo>
                  <a:lnTo>
                    <a:pt x="2168" y="578"/>
                  </a:lnTo>
                  <a:lnTo>
                    <a:pt x="2180" y="578"/>
                  </a:lnTo>
                  <a:lnTo>
                    <a:pt x="2195" y="556"/>
                  </a:lnTo>
                  <a:lnTo>
                    <a:pt x="2173" y="532"/>
                  </a:lnTo>
                  <a:lnTo>
                    <a:pt x="2131" y="519"/>
                  </a:lnTo>
                  <a:lnTo>
                    <a:pt x="2007" y="411"/>
                  </a:lnTo>
                  <a:lnTo>
                    <a:pt x="1933" y="400"/>
                  </a:lnTo>
                  <a:lnTo>
                    <a:pt x="1933" y="450"/>
                  </a:lnTo>
                  <a:lnTo>
                    <a:pt x="1920" y="457"/>
                  </a:lnTo>
                  <a:lnTo>
                    <a:pt x="1903" y="435"/>
                  </a:lnTo>
                  <a:lnTo>
                    <a:pt x="1903" y="420"/>
                  </a:lnTo>
                  <a:lnTo>
                    <a:pt x="1912" y="420"/>
                  </a:lnTo>
                  <a:lnTo>
                    <a:pt x="1920" y="411"/>
                  </a:lnTo>
                  <a:lnTo>
                    <a:pt x="1903" y="411"/>
                  </a:lnTo>
                  <a:lnTo>
                    <a:pt x="1883" y="428"/>
                  </a:lnTo>
                  <a:lnTo>
                    <a:pt x="1798" y="420"/>
                  </a:lnTo>
                  <a:lnTo>
                    <a:pt x="1784" y="411"/>
                  </a:lnTo>
                  <a:lnTo>
                    <a:pt x="1793" y="391"/>
                  </a:lnTo>
                  <a:lnTo>
                    <a:pt x="1776" y="368"/>
                  </a:lnTo>
                  <a:lnTo>
                    <a:pt x="1742" y="353"/>
                  </a:lnTo>
                  <a:lnTo>
                    <a:pt x="1685" y="374"/>
                  </a:lnTo>
                  <a:lnTo>
                    <a:pt x="1679" y="344"/>
                  </a:lnTo>
                  <a:lnTo>
                    <a:pt x="1664" y="344"/>
                  </a:lnTo>
                  <a:lnTo>
                    <a:pt x="1657" y="337"/>
                  </a:lnTo>
                  <a:lnTo>
                    <a:pt x="1657" y="309"/>
                  </a:lnTo>
                  <a:lnTo>
                    <a:pt x="1530" y="272"/>
                  </a:lnTo>
                  <a:lnTo>
                    <a:pt x="1508" y="309"/>
                  </a:lnTo>
                  <a:lnTo>
                    <a:pt x="1530" y="337"/>
                  </a:lnTo>
                  <a:lnTo>
                    <a:pt x="1463" y="337"/>
                  </a:lnTo>
                  <a:lnTo>
                    <a:pt x="1449" y="344"/>
                  </a:lnTo>
                  <a:lnTo>
                    <a:pt x="1421" y="326"/>
                  </a:lnTo>
                  <a:lnTo>
                    <a:pt x="1406" y="374"/>
                  </a:lnTo>
                  <a:lnTo>
                    <a:pt x="1385" y="368"/>
                  </a:lnTo>
                  <a:lnTo>
                    <a:pt x="1372" y="329"/>
                  </a:lnTo>
                  <a:lnTo>
                    <a:pt x="1379" y="279"/>
                  </a:lnTo>
                  <a:lnTo>
                    <a:pt x="1364" y="255"/>
                  </a:lnTo>
                  <a:lnTo>
                    <a:pt x="1315" y="235"/>
                  </a:lnTo>
                  <a:lnTo>
                    <a:pt x="1293" y="235"/>
                  </a:lnTo>
                  <a:lnTo>
                    <a:pt x="1287" y="255"/>
                  </a:lnTo>
                  <a:lnTo>
                    <a:pt x="1293" y="272"/>
                  </a:lnTo>
                  <a:lnTo>
                    <a:pt x="1228" y="264"/>
                  </a:lnTo>
                  <a:lnTo>
                    <a:pt x="1236" y="235"/>
                  </a:lnTo>
                  <a:lnTo>
                    <a:pt x="1193" y="225"/>
                  </a:lnTo>
                  <a:lnTo>
                    <a:pt x="1166" y="247"/>
                  </a:lnTo>
                  <a:lnTo>
                    <a:pt x="1117" y="21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27" name="Freeform 629"/>
            <p:cNvSpPr>
              <a:spLocks/>
            </p:cNvSpPr>
            <p:nvPr/>
          </p:nvSpPr>
          <p:spPr bwMode="auto">
            <a:xfrm>
              <a:off x="13108082" y="4538717"/>
              <a:ext cx="329031" cy="332374"/>
            </a:xfrm>
            <a:custGeom>
              <a:avLst/>
              <a:gdLst/>
              <a:ahLst/>
              <a:cxnLst>
                <a:cxn ang="0">
                  <a:pos x="240" y="254"/>
                </a:cxn>
                <a:cxn ang="0">
                  <a:pos x="181" y="246"/>
                </a:cxn>
                <a:cxn ang="0">
                  <a:pos x="166" y="226"/>
                </a:cxn>
                <a:cxn ang="0">
                  <a:pos x="148" y="239"/>
                </a:cxn>
                <a:cxn ang="0">
                  <a:pos x="126" y="239"/>
                </a:cxn>
                <a:cxn ang="0">
                  <a:pos x="83" y="178"/>
                </a:cxn>
                <a:cxn ang="0">
                  <a:pos x="69" y="172"/>
                </a:cxn>
                <a:cxn ang="0">
                  <a:pos x="62" y="172"/>
                </a:cxn>
                <a:cxn ang="0">
                  <a:pos x="56" y="165"/>
                </a:cxn>
                <a:cxn ang="0">
                  <a:pos x="41" y="135"/>
                </a:cxn>
                <a:cxn ang="0">
                  <a:pos x="26" y="126"/>
                </a:cxn>
                <a:cxn ang="0">
                  <a:pos x="19" y="105"/>
                </a:cxn>
                <a:cxn ang="0">
                  <a:pos x="26" y="88"/>
                </a:cxn>
                <a:cxn ang="0">
                  <a:pos x="26" y="68"/>
                </a:cxn>
                <a:cxn ang="0">
                  <a:pos x="19" y="68"/>
                </a:cxn>
                <a:cxn ang="0">
                  <a:pos x="0" y="7"/>
                </a:cxn>
                <a:cxn ang="0">
                  <a:pos x="12" y="0"/>
                </a:cxn>
                <a:cxn ang="0">
                  <a:pos x="19" y="15"/>
                </a:cxn>
                <a:cxn ang="0">
                  <a:pos x="34" y="15"/>
                </a:cxn>
                <a:cxn ang="0">
                  <a:pos x="56" y="7"/>
                </a:cxn>
                <a:cxn ang="0">
                  <a:pos x="62" y="7"/>
                </a:cxn>
                <a:cxn ang="0">
                  <a:pos x="56" y="15"/>
                </a:cxn>
                <a:cxn ang="0">
                  <a:pos x="69" y="24"/>
                </a:cxn>
                <a:cxn ang="0">
                  <a:pos x="69" y="46"/>
                </a:cxn>
                <a:cxn ang="0">
                  <a:pos x="104" y="61"/>
                </a:cxn>
                <a:cxn ang="0">
                  <a:pos x="141" y="61"/>
                </a:cxn>
                <a:cxn ang="0">
                  <a:pos x="141" y="46"/>
                </a:cxn>
                <a:cxn ang="0">
                  <a:pos x="153" y="37"/>
                </a:cxn>
                <a:cxn ang="0">
                  <a:pos x="181" y="37"/>
                </a:cxn>
                <a:cxn ang="0">
                  <a:pos x="233" y="61"/>
                </a:cxn>
                <a:cxn ang="0">
                  <a:pos x="233" y="88"/>
                </a:cxn>
                <a:cxn ang="0">
                  <a:pos x="225" y="105"/>
                </a:cxn>
                <a:cxn ang="0">
                  <a:pos x="225" y="143"/>
                </a:cxn>
                <a:cxn ang="0">
                  <a:pos x="240" y="157"/>
                </a:cxn>
                <a:cxn ang="0">
                  <a:pos x="240" y="165"/>
                </a:cxn>
                <a:cxn ang="0">
                  <a:pos x="233" y="178"/>
                </a:cxn>
                <a:cxn ang="0">
                  <a:pos x="253" y="226"/>
                </a:cxn>
                <a:cxn ang="0">
                  <a:pos x="240" y="239"/>
                </a:cxn>
                <a:cxn ang="0">
                  <a:pos x="240" y="254"/>
                </a:cxn>
                <a:cxn ang="0">
                  <a:pos x="240" y="254"/>
                </a:cxn>
                <a:cxn ang="0">
                  <a:pos x="240" y="254"/>
                </a:cxn>
              </a:cxnLst>
              <a:rect l="0" t="0" r="r" b="b"/>
              <a:pathLst>
                <a:path w="253" h="254">
                  <a:moveTo>
                    <a:pt x="240" y="254"/>
                  </a:moveTo>
                  <a:lnTo>
                    <a:pt x="181" y="246"/>
                  </a:lnTo>
                  <a:lnTo>
                    <a:pt x="166" y="226"/>
                  </a:lnTo>
                  <a:lnTo>
                    <a:pt x="148" y="239"/>
                  </a:lnTo>
                  <a:lnTo>
                    <a:pt x="126" y="239"/>
                  </a:lnTo>
                  <a:lnTo>
                    <a:pt x="83" y="178"/>
                  </a:lnTo>
                  <a:lnTo>
                    <a:pt x="69" y="172"/>
                  </a:lnTo>
                  <a:lnTo>
                    <a:pt x="62" y="172"/>
                  </a:lnTo>
                  <a:lnTo>
                    <a:pt x="56" y="165"/>
                  </a:lnTo>
                  <a:lnTo>
                    <a:pt x="41" y="135"/>
                  </a:lnTo>
                  <a:lnTo>
                    <a:pt x="26" y="126"/>
                  </a:lnTo>
                  <a:lnTo>
                    <a:pt x="19" y="105"/>
                  </a:lnTo>
                  <a:lnTo>
                    <a:pt x="26" y="88"/>
                  </a:lnTo>
                  <a:lnTo>
                    <a:pt x="26" y="68"/>
                  </a:lnTo>
                  <a:lnTo>
                    <a:pt x="19" y="68"/>
                  </a:lnTo>
                  <a:lnTo>
                    <a:pt x="0" y="7"/>
                  </a:lnTo>
                  <a:lnTo>
                    <a:pt x="12" y="0"/>
                  </a:lnTo>
                  <a:lnTo>
                    <a:pt x="19" y="15"/>
                  </a:lnTo>
                  <a:lnTo>
                    <a:pt x="34" y="15"/>
                  </a:lnTo>
                  <a:lnTo>
                    <a:pt x="56" y="7"/>
                  </a:lnTo>
                  <a:lnTo>
                    <a:pt x="62" y="7"/>
                  </a:lnTo>
                  <a:lnTo>
                    <a:pt x="56" y="15"/>
                  </a:lnTo>
                  <a:lnTo>
                    <a:pt x="69" y="24"/>
                  </a:lnTo>
                  <a:lnTo>
                    <a:pt x="69" y="46"/>
                  </a:lnTo>
                  <a:lnTo>
                    <a:pt x="104" y="61"/>
                  </a:lnTo>
                  <a:lnTo>
                    <a:pt x="141" y="61"/>
                  </a:lnTo>
                  <a:lnTo>
                    <a:pt x="141" y="46"/>
                  </a:lnTo>
                  <a:lnTo>
                    <a:pt x="153" y="37"/>
                  </a:lnTo>
                  <a:lnTo>
                    <a:pt x="181" y="37"/>
                  </a:lnTo>
                  <a:lnTo>
                    <a:pt x="233" y="61"/>
                  </a:lnTo>
                  <a:lnTo>
                    <a:pt x="233" y="88"/>
                  </a:lnTo>
                  <a:lnTo>
                    <a:pt x="225" y="105"/>
                  </a:lnTo>
                  <a:lnTo>
                    <a:pt x="225" y="143"/>
                  </a:lnTo>
                  <a:lnTo>
                    <a:pt x="240" y="157"/>
                  </a:lnTo>
                  <a:lnTo>
                    <a:pt x="240" y="165"/>
                  </a:lnTo>
                  <a:lnTo>
                    <a:pt x="233" y="178"/>
                  </a:lnTo>
                  <a:lnTo>
                    <a:pt x="253" y="226"/>
                  </a:lnTo>
                  <a:lnTo>
                    <a:pt x="240" y="239"/>
                  </a:lnTo>
                  <a:lnTo>
                    <a:pt x="240" y="25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28" name="Freeform 633"/>
            <p:cNvSpPr>
              <a:spLocks/>
            </p:cNvSpPr>
            <p:nvPr/>
          </p:nvSpPr>
          <p:spPr bwMode="auto">
            <a:xfrm>
              <a:off x="12819051" y="4337990"/>
              <a:ext cx="252902" cy="172052"/>
            </a:xfrm>
            <a:custGeom>
              <a:avLst/>
              <a:gdLst/>
              <a:ahLst/>
              <a:cxnLst>
                <a:cxn ang="0">
                  <a:pos x="120" y="47"/>
                </a:cxn>
                <a:cxn ang="0">
                  <a:pos x="112" y="47"/>
                </a:cxn>
                <a:cxn ang="0">
                  <a:pos x="92" y="41"/>
                </a:cxn>
                <a:cxn ang="0">
                  <a:pos x="135" y="10"/>
                </a:cxn>
                <a:cxn ang="0">
                  <a:pos x="157" y="0"/>
                </a:cxn>
                <a:cxn ang="0">
                  <a:pos x="165" y="10"/>
                </a:cxn>
                <a:cxn ang="0">
                  <a:pos x="135" y="19"/>
                </a:cxn>
                <a:cxn ang="0">
                  <a:pos x="150" y="24"/>
                </a:cxn>
                <a:cxn ang="0">
                  <a:pos x="129" y="47"/>
                </a:cxn>
                <a:cxn ang="0">
                  <a:pos x="120" y="47"/>
                </a:cxn>
                <a:cxn ang="0">
                  <a:pos x="129" y="47"/>
                </a:cxn>
                <a:cxn ang="0">
                  <a:pos x="194" y="101"/>
                </a:cxn>
                <a:cxn ang="0">
                  <a:pos x="194" y="123"/>
                </a:cxn>
                <a:cxn ang="0">
                  <a:pos x="165" y="131"/>
                </a:cxn>
                <a:cxn ang="0">
                  <a:pos x="129" y="131"/>
                </a:cxn>
                <a:cxn ang="0">
                  <a:pos x="107" y="115"/>
                </a:cxn>
                <a:cxn ang="0">
                  <a:pos x="77" y="115"/>
                </a:cxn>
                <a:cxn ang="0">
                  <a:pos x="50" y="131"/>
                </a:cxn>
                <a:cxn ang="0">
                  <a:pos x="11" y="131"/>
                </a:cxn>
                <a:cxn ang="0">
                  <a:pos x="0" y="101"/>
                </a:cxn>
                <a:cxn ang="0">
                  <a:pos x="5" y="84"/>
                </a:cxn>
                <a:cxn ang="0">
                  <a:pos x="11" y="84"/>
                </a:cxn>
                <a:cxn ang="0">
                  <a:pos x="11" y="69"/>
                </a:cxn>
                <a:cxn ang="0">
                  <a:pos x="26" y="56"/>
                </a:cxn>
                <a:cxn ang="0">
                  <a:pos x="26" y="41"/>
                </a:cxn>
                <a:cxn ang="0">
                  <a:pos x="33" y="41"/>
                </a:cxn>
                <a:cxn ang="0">
                  <a:pos x="41" y="19"/>
                </a:cxn>
                <a:cxn ang="0">
                  <a:pos x="57" y="19"/>
                </a:cxn>
                <a:cxn ang="0">
                  <a:pos x="57" y="24"/>
                </a:cxn>
                <a:cxn ang="0">
                  <a:pos x="85" y="41"/>
                </a:cxn>
                <a:cxn ang="0">
                  <a:pos x="72" y="47"/>
                </a:cxn>
                <a:cxn ang="0">
                  <a:pos x="77" y="56"/>
                </a:cxn>
                <a:cxn ang="0">
                  <a:pos x="77" y="69"/>
                </a:cxn>
                <a:cxn ang="0">
                  <a:pos x="85" y="69"/>
                </a:cxn>
                <a:cxn ang="0">
                  <a:pos x="112" y="47"/>
                </a:cxn>
                <a:cxn ang="0">
                  <a:pos x="120" y="47"/>
                </a:cxn>
                <a:cxn ang="0">
                  <a:pos x="120" y="47"/>
                </a:cxn>
              </a:cxnLst>
              <a:rect l="0" t="0" r="r" b="b"/>
              <a:pathLst>
                <a:path w="194" h="131">
                  <a:moveTo>
                    <a:pt x="120" y="47"/>
                  </a:moveTo>
                  <a:lnTo>
                    <a:pt x="112" y="47"/>
                  </a:lnTo>
                  <a:lnTo>
                    <a:pt x="92" y="41"/>
                  </a:lnTo>
                  <a:lnTo>
                    <a:pt x="135" y="10"/>
                  </a:lnTo>
                  <a:lnTo>
                    <a:pt x="157" y="0"/>
                  </a:lnTo>
                  <a:lnTo>
                    <a:pt x="165" y="10"/>
                  </a:lnTo>
                  <a:lnTo>
                    <a:pt x="135" y="19"/>
                  </a:lnTo>
                  <a:lnTo>
                    <a:pt x="150" y="24"/>
                  </a:lnTo>
                  <a:lnTo>
                    <a:pt x="129" y="47"/>
                  </a:lnTo>
                  <a:lnTo>
                    <a:pt x="120" y="47"/>
                  </a:lnTo>
                  <a:lnTo>
                    <a:pt x="129" y="47"/>
                  </a:lnTo>
                  <a:lnTo>
                    <a:pt x="194" y="101"/>
                  </a:lnTo>
                  <a:lnTo>
                    <a:pt x="194" y="123"/>
                  </a:lnTo>
                  <a:lnTo>
                    <a:pt x="165" y="131"/>
                  </a:lnTo>
                  <a:lnTo>
                    <a:pt x="129" y="131"/>
                  </a:lnTo>
                  <a:lnTo>
                    <a:pt x="107" y="115"/>
                  </a:lnTo>
                  <a:lnTo>
                    <a:pt x="77" y="115"/>
                  </a:lnTo>
                  <a:lnTo>
                    <a:pt x="50" y="131"/>
                  </a:lnTo>
                  <a:lnTo>
                    <a:pt x="11" y="131"/>
                  </a:lnTo>
                  <a:lnTo>
                    <a:pt x="0" y="101"/>
                  </a:lnTo>
                  <a:lnTo>
                    <a:pt x="5" y="84"/>
                  </a:lnTo>
                  <a:lnTo>
                    <a:pt x="11" y="84"/>
                  </a:lnTo>
                  <a:lnTo>
                    <a:pt x="11" y="69"/>
                  </a:lnTo>
                  <a:lnTo>
                    <a:pt x="26" y="56"/>
                  </a:lnTo>
                  <a:lnTo>
                    <a:pt x="26" y="41"/>
                  </a:lnTo>
                  <a:lnTo>
                    <a:pt x="33" y="41"/>
                  </a:lnTo>
                  <a:lnTo>
                    <a:pt x="41" y="19"/>
                  </a:lnTo>
                  <a:lnTo>
                    <a:pt x="57" y="19"/>
                  </a:lnTo>
                  <a:lnTo>
                    <a:pt x="57" y="24"/>
                  </a:lnTo>
                  <a:lnTo>
                    <a:pt x="85" y="41"/>
                  </a:lnTo>
                  <a:lnTo>
                    <a:pt x="72" y="47"/>
                  </a:lnTo>
                  <a:lnTo>
                    <a:pt x="77" y="56"/>
                  </a:lnTo>
                  <a:lnTo>
                    <a:pt x="77" y="69"/>
                  </a:lnTo>
                  <a:lnTo>
                    <a:pt x="85" y="69"/>
                  </a:lnTo>
                  <a:lnTo>
                    <a:pt x="112" y="47"/>
                  </a:lnTo>
                  <a:lnTo>
                    <a:pt x="120" y="4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29" name="Freeform 634"/>
            <p:cNvSpPr>
              <a:spLocks/>
            </p:cNvSpPr>
            <p:nvPr/>
          </p:nvSpPr>
          <p:spPr bwMode="auto">
            <a:xfrm>
              <a:off x="12793244" y="4490490"/>
              <a:ext cx="326451" cy="129039"/>
            </a:xfrm>
            <a:custGeom>
              <a:avLst/>
              <a:gdLst/>
              <a:ahLst/>
              <a:cxnLst>
                <a:cxn ang="0">
                  <a:pos x="251" y="36"/>
                </a:cxn>
                <a:cxn ang="0">
                  <a:pos x="237" y="36"/>
                </a:cxn>
                <a:cxn ang="0">
                  <a:pos x="231" y="7"/>
                </a:cxn>
                <a:cxn ang="0">
                  <a:pos x="211" y="7"/>
                </a:cxn>
                <a:cxn ang="0">
                  <a:pos x="180" y="15"/>
                </a:cxn>
                <a:cxn ang="0">
                  <a:pos x="145" y="15"/>
                </a:cxn>
                <a:cxn ang="0">
                  <a:pos x="125" y="0"/>
                </a:cxn>
                <a:cxn ang="0">
                  <a:pos x="97" y="0"/>
                </a:cxn>
                <a:cxn ang="0">
                  <a:pos x="68" y="15"/>
                </a:cxn>
                <a:cxn ang="0">
                  <a:pos x="33" y="15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5" y="7"/>
                </a:cxn>
                <a:cxn ang="0">
                  <a:pos x="0" y="22"/>
                </a:cxn>
                <a:cxn ang="0">
                  <a:pos x="5" y="22"/>
                </a:cxn>
                <a:cxn ang="0">
                  <a:pos x="5" y="36"/>
                </a:cxn>
                <a:cxn ang="0">
                  <a:pos x="21" y="15"/>
                </a:cxn>
                <a:cxn ang="0">
                  <a:pos x="33" y="15"/>
                </a:cxn>
                <a:cxn ang="0">
                  <a:pos x="48" y="22"/>
                </a:cxn>
                <a:cxn ang="0">
                  <a:pos x="33" y="22"/>
                </a:cxn>
                <a:cxn ang="0">
                  <a:pos x="33" y="36"/>
                </a:cxn>
                <a:cxn ang="0">
                  <a:pos x="13" y="36"/>
                </a:cxn>
                <a:cxn ang="0">
                  <a:pos x="5" y="42"/>
                </a:cxn>
                <a:cxn ang="0">
                  <a:pos x="5" y="51"/>
                </a:cxn>
                <a:cxn ang="0">
                  <a:pos x="13" y="42"/>
                </a:cxn>
                <a:cxn ang="0">
                  <a:pos x="13" y="51"/>
                </a:cxn>
                <a:cxn ang="0">
                  <a:pos x="5" y="57"/>
                </a:cxn>
                <a:cxn ang="0">
                  <a:pos x="5" y="71"/>
                </a:cxn>
                <a:cxn ang="0">
                  <a:pos x="13" y="79"/>
                </a:cxn>
                <a:cxn ang="0">
                  <a:pos x="21" y="86"/>
                </a:cxn>
                <a:cxn ang="0">
                  <a:pos x="26" y="86"/>
                </a:cxn>
                <a:cxn ang="0">
                  <a:pos x="26" y="93"/>
                </a:cxn>
                <a:cxn ang="0">
                  <a:pos x="48" y="99"/>
                </a:cxn>
                <a:cxn ang="0">
                  <a:pos x="60" y="93"/>
                </a:cxn>
                <a:cxn ang="0">
                  <a:pos x="68" y="93"/>
                </a:cxn>
                <a:cxn ang="0">
                  <a:pos x="90" y="99"/>
                </a:cxn>
                <a:cxn ang="0">
                  <a:pos x="97" y="99"/>
                </a:cxn>
                <a:cxn ang="0">
                  <a:pos x="110" y="93"/>
                </a:cxn>
                <a:cxn ang="0">
                  <a:pos x="130" y="93"/>
                </a:cxn>
                <a:cxn ang="0">
                  <a:pos x="130" y="99"/>
                </a:cxn>
                <a:cxn ang="0">
                  <a:pos x="139" y="99"/>
                </a:cxn>
                <a:cxn ang="0">
                  <a:pos x="139" y="93"/>
                </a:cxn>
                <a:cxn ang="0">
                  <a:pos x="165" y="86"/>
                </a:cxn>
                <a:cxn ang="0">
                  <a:pos x="174" y="93"/>
                </a:cxn>
                <a:cxn ang="0">
                  <a:pos x="196" y="86"/>
                </a:cxn>
                <a:cxn ang="0">
                  <a:pos x="222" y="86"/>
                </a:cxn>
                <a:cxn ang="0">
                  <a:pos x="222" y="79"/>
                </a:cxn>
                <a:cxn ang="0">
                  <a:pos x="251" y="86"/>
                </a:cxn>
                <a:cxn ang="0">
                  <a:pos x="237" y="42"/>
                </a:cxn>
                <a:cxn ang="0">
                  <a:pos x="251" y="36"/>
                </a:cxn>
                <a:cxn ang="0">
                  <a:pos x="251" y="36"/>
                </a:cxn>
                <a:cxn ang="0">
                  <a:pos x="251" y="36"/>
                </a:cxn>
              </a:cxnLst>
              <a:rect l="0" t="0" r="r" b="b"/>
              <a:pathLst>
                <a:path w="251" h="99">
                  <a:moveTo>
                    <a:pt x="251" y="36"/>
                  </a:moveTo>
                  <a:lnTo>
                    <a:pt x="237" y="36"/>
                  </a:lnTo>
                  <a:lnTo>
                    <a:pt x="231" y="7"/>
                  </a:lnTo>
                  <a:lnTo>
                    <a:pt x="211" y="7"/>
                  </a:lnTo>
                  <a:lnTo>
                    <a:pt x="180" y="15"/>
                  </a:lnTo>
                  <a:lnTo>
                    <a:pt x="145" y="15"/>
                  </a:lnTo>
                  <a:lnTo>
                    <a:pt x="125" y="0"/>
                  </a:lnTo>
                  <a:lnTo>
                    <a:pt x="97" y="0"/>
                  </a:lnTo>
                  <a:lnTo>
                    <a:pt x="68" y="15"/>
                  </a:lnTo>
                  <a:lnTo>
                    <a:pt x="33" y="15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5" y="7"/>
                  </a:lnTo>
                  <a:lnTo>
                    <a:pt x="0" y="22"/>
                  </a:lnTo>
                  <a:lnTo>
                    <a:pt x="5" y="22"/>
                  </a:lnTo>
                  <a:lnTo>
                    <a:pt x="5" y="36"/>
                  </a:lnTo>
                  <a:lnTo>
                    <a:pt x="21" y="15"/>
                  </a:lnTo>
                  <a:lnTo>
                    <a:pt x="33" y="15"/>
                  </a:lnTo>
                  <a:lnTo>
                    <a:pt x="48" y="22"/>
                  </a:lnTo>
                  <a:lnTo>
                    <a:pt x="33" y="22"/>
                  </a:lnTo>
                  <a:lnTo>
                    <a:pt x="33" y="36"/>
                  </a:lnTo>
                  <a:lnTo>
                    <a:pt x="13" y="36"/>
                  </a:lnTo>
                  <a:lnTo>
                    <a:pt x="5" y="42"/>
                  </a:lnTo>
                  <a:lnTo>
                    <a:pt x="5" y="51"/>
                  </a:lnTo>
                  <a:lnTo>
                    <a:pt x="13" y="42"/>
                  </a:lnTo>
                  <a:lnTo>
                    <a:pt x="13" y="51"/>
                  </a:lnTo>
                  <a:lnTo>
                    <a:pt x="5" y="57"/>
                  </a:lnTo>
                  <a:lnTo>
                    <a:pt x="5" y="71"/>
                  </a:lnTo>
                  <a:lnTo>
                    <a:pt x="13" y="79"/>
                  </a:lnTo>
                  <a:lnTo>
                    <a:pt x="21" y="86"/>
                  </a:lnTo>
                  <a:lnTo>
                    <a:pt x="26" y="86"/>
                  </a:lnTo>
                  <a:lnTo>
                    <a:pt x="26" y="93"/>
                  </a:lnTo>
                  <a:lnTo>
                    <a:pt x="48" y="99"/>
                  </a:lnTo>
                  <a:lnTo>
                    <a:pt x="60" y="93"/>
                  </a:lnTo>
                  <a:lnTo>
                    <a:pt x="68" y="93"/>
                  </a:lnTo>
                  <a:lnTo>
                    <a:pt x="90" y="99"/>
                  </a:lnTo>
                  <a:lnTo>
                    <a:pt x="97" y="99"/>
                  </a:lnTo>
                  <a:lnTo>
                    <a:pt x="110" y="93"/>
                  </a:lnTo>
                  <a:lnTo>
                    <a:pt x="130" y="93"/>
                  </a:lnTo>
                  <a:lnTo>
                    <a:pt x="130" y="99"/>
                  </a:lnTo>
                  <a:lnTo>
                    <a:pt x="139" y="99"/>
                  </a:lnTo>
                  <a:lnTo>
                    <a:pt x="139" y="93"/>
                  </a:lnTo>
                  <a:lnTo>
                    <a:pt x="165" y="86"/>
                  </a:lnTo>
                  <a:lnTo>
                    <a:pt x="174" y="93"/>
                  </a:lnTo>
                  <a:lnTo>
                    <a:pt x="196" y="86"/>
                  </a:lnTo>
                  <a:lnTo>
                    <a:pt x="222" y="86"/>
                  </a:lnTo>
                  <a:lnTo>
                    <a:pt x="222" y="79"/>
                  </a:lnTo>
                  <a:lnTo>
                    <a:pt x="251" y="86"/>
                  </a:lnTo>
                  <a:lnTo>
                    <a:pt x="237" y="42"/>
                  </a:lnTo>
                  <a:lnTo>
                    <a:pt x="251" y="3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30" name="Freeform 636"/>
            <p:cNvSpPr>
              <a:spLocks/>
            </p:cNvSpPr>
            <p:nvPr/>
          </p:nvSpPr>
          <p:spPr bwMode="auto">
            <a:xfrm>
              <a:off x="13029373" y="4450084"/>
              <a:ext cx="122580" cy="46923"/>
            </a:xfrm>
            <a:custGeom>
              <a:avLst/>
              <a:gdLst/>
              <a:ahLst/>
              <a:cxnLst>
                <a:cxn ang="0">
                  <a:pos x="30" y="35"/>
                </a:cxn>
                <a:cxn ang="0">
                  <a:pos x="30" y="15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59" y="8"/>
                </a:cxn>
                <a:cxn ang="0">
                  <a:pos x="79" y="8"/>
                </a:cxn>
                <a:cxn ang="0">
                  <a:pos x="94" y="29"/>
                </a:cxn>
                <a:cxn ang="0">
                  <a:pos x="86" y="29"/>
                </a:cxn>
                <a:cxn ang="0">
                  <a:pos x="94" y="35"/>
                </a:cxn>
                <a:cxn ang="0">
                  <a:pos x="30" y="35"/>
                </a:cxn>
                <a:cxn ang="0">
                  <a:pos x="30" y="35"/>
                </a:cxn>
                <a:cxn ang="0">
                  <a:pos x="30" y="35"/>
                </a:cxn>
              </a:cxnLst>
              <a:rect l="0" t="0" r="r" b="b"/>
              <a:pathLst>
                <a:path w="94" h="35">
                  <a:moveTo>
                    <a:pt x="30" y="35"/>
                  </a:moveTo>
                  <a:lnTo>
                    <a:pt x="30" y="15"/>
                  </a:lnTo>
                  <a:lnTo>
                    <a:pt x="0" y="0"/>
                  </a:lnTo>
                  <a:lnTo>
                    <a:pt x="44" y="0"/>
                  </a:lnTo>
                  <a:lnTo>
                    <a:pt x="59" y="8"/>
                  </a:lnTo>
                  <a:lnTo>
                    <a:pt x="79" y="8"/>
                  </a:lnTo>
                  <a:lnTo>
                    <a:pt x="94" y="29"/>
                  </a:lnTo>
                  <a:lnTo>
                    <a:pt x="86" y="29"/>
                  </a:lnTo>
                  <a:lnTo>
                    <a:pt x="94" y="35"/>
                  </a:lnTo>
                  <a:lnTo>
                    <a:pt x="30" y="3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31" name="Freeform 637"/>
            <p:cNvSpPr>
              <a:spLocks/>
            </p:cNvSpPr>
            <p:nvPr/>
          </p:nvSpPr>
          <p:spPr bwMode="auto">
            <a:xfrm>
              <a:off x="13101630" y="4502221"/>
              <a:ext cx="50322" cy="56047"/>
            </a:xfrm>
            <a:custGeom>
              <a:avLst/>
              <a:gdLst/>
              <a:ahLst/>
              <a:cxnLst>
                <a:cxn ang="0">
                  <a:pos x="39" y="43"/>
                </a:cxn>
                <a:cxn ang="0">
                  <a:pos x="39" y="37"/>
                </a:cxn>
                <a:cxn ang="0">
                  <a:pos x="31" y="28"/>
                </a:cxn>
                <a:cxn ang="0">
                  <a:pos x="31" y="13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5" y="28"/>
                </a:cxn>
                <a:cxn ang="0">
                  <a:pos x="19" y="28"/>
                </a:cxn>
                <a:cxn ang="0">
                  <a:pos x="31" y="37"/>
                </a:cxn>
                <a:cxn ang="0">
                  <a:pos x="31" y="43"/>
                </a:cxn>
                <a:cxn ang="0">
                  <a:pos x="39" y="43"/>
                </a:cxn>
                <a:cxn ang="0">
                  <a:pos x="39" y="43"/>
                </a:cxn>
              </a:cxnLst>
              <a:rect l="0" t="0" r="r" b="b"/>
              <a:pathLst>
                <a:path w="39" h="43">
                  <a:moveTo>
                    <a:pt x="39" y="43"/>
                  </a:moveTo>
                  <a:lnTo>
                    <a:pt x="39" y="37"/>
                  </a:lnTo>
                  <a:lnTo>
                    <a:pt x="31" y="28"/>
                  </a:lnTo>
                  <a:lnTo>
                    <a:pt x="31" y="1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5" y="28"/>
                  </a:lnTo>
                  <a:lnTo>
                    <a:pt x="19" y="28"/>
                  </a:lnTo>
                  <a:lnTo>
                    <a:pt x="31" y="37"/>
                  </a:lnTo>
                  <a:lnTo>
                    <a:pt x="31" y="43"/>
                  </a:lnTo>
                  <a:lnTo>
                    <a:pt x="39" y="4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32" name="Freeform 638"/>
            <p:cNvSpPr>
              <a:spLocks/>
            </p:cNvSpPr>
            <p:nvPr/>
          </p:nvSpPr>
          <p:spPr bwMode="auto">
            <a:xfrm>
              <a:off x="13123566" y="4490490"/>
              <a:ext cx="89032" cy="76902"/>
            </a:xfrm>
            <a:custGeom>
              <a:avLst/>
              <a:gdLst/>
              <a:ahLst/>
              <a:cxnLst>
                <a:cxn ang="0">
                  <a:pos x="22" y="51"/>
                </a:cxn>
                <a:cxn ang="0">
                  <a:pos x="44" y="44"/>
                </a:cxn>
                <a:cxn ang="0">
                  <a:pos x="49" y="44"/>
                </a:cxn>
                <a:cxn ang="0">
                  <a:pos x="44" y="51"/>
                </a:cxn>
                <a:cxn ang="0">
                  <a:pos x="55" y="59"/>
                </a:cxn>
                <a:cxn ang="0">
                  <a:pos x="49" y="51"/>
                </a:cxn>
                <a:cxn ang="0">
                  <a:pos x="55" y="51"/>
                </a:cxn>
                <a:cxn ang="0">
                  <a:pos x="55" y="37"/>
                </a:cxn>
                <a:cxn ang="0">
                  <a:pos x="69" y="22"/>
                </a:cxn>
                <a:cxn ang="0">
                  <a:pos x="55" y="15"/>
                </a:cxn>
                <a:cxn ang="0">
                  <a:pos x="49" y="0"/>
                </a:cxn>
                <a:cxn ang="0">
                  <a:pos x="44" y="9"/>
                </a:cxn>
                <a:cxn ang="0">
                  <a:pos x="27" y="9"/>
                </a:cxn>
                <a:cxn ang="0">
                  <a:pos x="22" y="0"/>
                </a:cxn>
                <a:cxn ang="0">
                  <a:pos x="14" y="0"/>
                </a:cxn>
                <a:cxn ang="0">
                  <a:pos x="22" y="9"/>
                </a:cxn>
                <a:cxn ang="0">
                  <a:pos x="0" y="9"/>
                </a:cxn>
                <a:cxn ang="0">
                  <a:pos x="14" y="22"/>
                </a:cxn>
                <a:cxn ang="0">
                  <a:pos x="14" y="37"/>
                </a:cxn>
                <a:cxn ang="0">
                  <a:pos x="22" y="44"/>
                </a:cxn>
                <a:cxn ang="0">
                  <a:pos x="22" y="51"/>
                </a:cxn>
                <a:cxn ang="0">
                  <a:pos x="22" y="51"/>
                </a:cxn>
                <a:cxn ang="0">
                  <a:pos x="22" y="51"/>
                </a:cxn>
              </a:cxnLst>
              <a:rect l="0" t="0" r="r" b="b"/>
              <a:pathLst>
                <a:path w="69" h="59">
                  <a:moveTo>
                    <a:pt x="22" y="51"/>
                  </a:moveTo>
                  <a:lnTo>
                    <a:pt x="44" y="44"/>
                  </a:lnTo>
                  <a:lnTo>
                    <a:pt x="49" y="44"/>
                  </a:lnTo>
                  <a:lnTo>
                    <a:pt x="44" y="51"/>
                  </a:lnTo>
                  <a:lnTo>
                    <a:pt x="55" y="59"/>
                  </a:lnTo>
                  <a:lnTo>
                    <a:pt x="49" y="51"/>
                  </a:lnTo>
                  <a:lnTo>
                    <a:pt x="55" y="51"/>
                  </a:lnTo>
                  <a:lnTo>
                    <a:pt x="55" y="37"/>
                  </a:lnTo>
                  <a:lnTo>
                    <a:pt x="69" y="22"/>
                  </a:lnTo>
                  <a:lnTo>
                    <a:pt x="55" y="15"/>
                  </a:lnTo>
                  <a:lnTo>
                    <a:pt x="49" y="0"/>
                  </a:lnTo>
                  <a:lnTo>
                    <a:pt x="44" y="9"/>
                  </a:lnTo>
                  <a:lnTo>
                    <a:pt x="27" y="9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22" y="9"/>
                  </a:lnTo>
                  <a:lnTo>
                    <a:pt x="0" y="9"/>
                  </a:lnTo>
                  <a:lnTo>
                    <a:pt x="14" y="22"/>
                  </a:lnTo>
                  <a:lnTo>
                    <a:pt x="14" y="37"/>
                  </a:lnTo>
                  <a:lnTo>
                    <a:pt x="22" y="44"/>
                  </a:lnTo>
                  <a:lnTo>
                    <a:pt x="22" y="5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33" name="Freeform 639"/>
            <p:cNvSpPr>
              <a:spLocks/>
            </p:cNvSpPr>
            <p:nvPr/>
          </p:nvSpPr>
          <p:spPr bwMode="auto">
            <a:xfrm>
              <a:off x="12960986" y="4598675"/>
              <a:ext cx="126451" cy="113398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6" y="71"/>
                </a:cxn>
                <a:cxn ang="0">
                  <a:pos x="13" y="51"/>
                </a:cxn>
                <a:cxn ang="0">
                  <a:pos x="6" y="42"/>
                </a:cxn>
                <a:cxn ang="0">
                  <a:pos x="6" y="15"/>
                </a:cxn>
                <a:cxn ang="0">
                  <a:pos x="13" y="15"/>
                </a:cxn>
                <a:cxn ang="0">
                  <a:pos x="13" y="8"/>
                </a:cxn>
                <a:cxn ang="0">
                  <a:pos x="43" y="0"/>
                </a:cxn>
                <a:cxn ang="0">
                  <a:pos x="50" y="8"/>
                </a:cxn>
                <a:cxn ang="0">
                  <a:pos x="68" y="0"/>
                </a:cxn>
                <a:cxn ang="0">
                  <a:pos x="97" y="0"/>
                </a:cxn>
                <a:cxn ang="0">
                  <a:pos x="83" y="8"/>
                </a:cxn>
                <a:cxn ang="0">
                  <a:pos x="68" y="42"/>
                </a:cxn>
                <a:cxn ang="0">
                  <a:pos x="50" y="64"/>
                </a:cxn>
                <a:cxn ang="0">
                  <a:pos x="43" y="64"/>
                </a:cxn>
                <a:cxn ang="0">
                  <a:pos x="13" y="79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79"/>
                </a:cxn>
              </a:cxnLst>
              <a:rect l="0" t="0" r="r" b="b"/>
              <a:pathLst>
                <a:path w="97" h="79">
                  <a:moveTo>
                    <a:pt x="0" y="79"/>
                  </a:moveTo>
                  <a:lnTo>
                    <a:pt x="6" y="71"/>
                  </a:lnTo>
                  <a:lnTo>
                    <a:pt x="13" y="51"/>
                  </a:lnTo>
                  <a:lnTo>
                    <a:pt x="6" y="42"/>
                  </a:lnTo>
                  <a:lnTo>
                    <a:pt x="6" y="15"/>
                  </a:lnTo>
                  <a:lnTo>
                    <a:pt x="13" y="15"/>
                  </a:lnTo>
                  <a:lnTo>
                    <a:pt x="13" y="8"/>
                  </a:lnTo>
                  <a:lnTo>
                    <a:pt x="43" y="0"/>
                  </a:lnTo>
                  <a:lnTo>
                    <a:pt x="50" y="8"/>
                  </a:lnTo>
                  <a:lnTo>
                    <a:pt x="68" y="0"/>
                  </a:lnTo>
                  <a:lnTo>
                    <a:pt x="97" y="0"/>
                  </a:lnTo>
                  <a:lnTo>
                    <a:pt x="83" y="8"/>
                  </a:lnTo>
                  <a:lnTo>
                    <a:pt x="68" y="42"/>
                  </a:lnTo>
                  <a:lnTo>
                    <a:pt x="50" y="64"/>
                  </a:lnTo>
                  <a:lnTo>
                    <a:pt x="43" y="64"/>
                  </a:lnTo>
                  <a:lnTo>
                    <a:pt x="13" y="79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34" name="Freeform 640"/>
            <p:cNvSpPr>
              <a:spLocks/>
            </p:cNvSpPr>
            <p:nvPr/>
          </p:nvSpPr>
          <p:spPr bwMode="auto">
            <a:xfrm>
              <a:off x="12940341" y="4695128"/>
              <a:ext cx="85161" cy="91240"/>
            </a:xfrm>
            <a:custGeom>
              <a:avLst/>
              <a:gdLst/>
              <a:ahLst/>
              <a:cxnLst>
                <a:cxn ang="0">
                  <a:pos x="66" y="16"/>
                </a:cxn>
                <a:cxn ang="0">
                  <a:pos x="66" y="0"/>
                </a:cxn>
                <a:cxn ang="0">
                  <a:pos x="59" y="0"/>
                </a:cxn>
                <a:cxn ang="0">
                  <a:pos x="29" y="16"/>
                </a:cxn>
                <a:cxn ang="0">
                  <a:pos x="16" y="16"/>
                </a:cxn>
                <a:cxn ang="0">
                  <a:pos x="16" y="47"/>
                </a:cxn>
                <a:cxn ang="0">
                  <a:pos x="0" y="70"/>
                </a:cxn>
                <a:cxn ang="0">
                  <a:pos x="22" y="70"/>
                </a:cxn>
                <a:cxn ang="0">
                  <a:pos x="29" y="60"/>
                </a:cxn>
                <a:cxn ang="0">
                  <a:pos x="37" y="60"/>
                </a:cxn>
                <a:cxn ang="0">
                  <a:pos x="44" y="47"/>
                </a:cxn>
                <a:cxn ang="0">
                  <a:pos x="37" y="38"/>
                </a:cxn>
                <a:cxn ang="0">
                  <a:pos x="66" y="16"/>
                </a:cxn>
                <a:cxn ang="0">
                  <a:pos x="66" y="16"/>
                </a:cxn>
                <a:cxn ang="0">
                  <a:pos x="66" y="16"/>
                </a:cxn>
              </a:cxnLst>
              <a:rect l="0" t="0" r="r" b="b"/>
              <a:pathLst>
                <a:path w="66" h="70">
                  <a:moveTo>
                    <a:pt x="66" y="16"/>
                  </a:moveTo>
                  <a:lnTo>
                    <a:pt x="66" y="0"/>
                  </a:lnTo>
                  <a:lnTo>
                    <a:pt x="59" y="0"/>
                  </a:lnTo>
                  <a:lnTo>
                    <a:pt x="29" y="16"/>
                  </a:lnTo>
                  <a:lnTo>
                    <a:pt x="16" y="16"/>
                  </a:lnTo>
                  <a:lnTo>
                    <a:pt x="16" y="47"/>
                  </a:lnTo>
                  <a:lnTo>
                    <a:pt x="0" y="70"/>
                  </a:lnTo>
                  <a:lnTo>
                    <a:pt x="22" y="70"/>
                  </a:lnTo>
                  <a:lnTo>
                    <a:pt x="29" y="60"/>
                  </a:lnTo>
                  <a:lnTo>
                    <a:pt x="37" y="60"/>
                  </a:lnTo>
                  <a:lnTo>
                    <a:pt x="44" y="47"/>
                  </a:lnTo>
                  <a:lnTo>
                    <a:pt x="37" y="38"/>
                  </a:lnTo>
                  <a:lnTo>
                    <a:pt x="66" y="1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Freeform 641"/>
            <p:cNvSpPr>
              <a:spLocks/>
            </p:cNvSpPr>
            <p:nvPr/>
          </p:nvSpPr>
          <p:spPr bwMode="auto">
            <a:xfrm>
              <a:off x="12940341" y="4714680"/>
              <a:ext cx="381934" cy="387118"/>
            </a:xfrm>
            <a:custGeom>
              <a:avLst/>
              <a:gdLst/>
              <a:ahLst/>
              <a:cxnLst>
                <a:cxn ang="0">
                  <a:pos x="245" y="242"/>
                </a:cxn>
                <a:cxn ang="0">
                  <a:pos x="252" y="233"/>
                </a:cxn>
                <a:cxn ang="0">
                  <a:pos x="268" y="228"/>
                </a:cxn>
                <a:cxn ang="0">
                  <a:pos x="274" y="212"/>
                </a:cxn>
                <a:cxn ang="0">
                  <a:pos x="287" y="198"/>
                </a:cxn>
                <a:cxn ang="0">
                  <a:pos x="294" y="198"/>
                </a:cxn>
                <a:cxn ang="0">
                  <a:pos x="294" y="168"/>
                </a:cxn>
                <a:cxn ang="0">
                  <a:pos x="280" y="153"/>
                </a:cxn>
                <a:cxn ang="0">
                  <a:pos x="268" y="153"/>
                </a:cxn>
                <a:cxn ang="0">
                  <a:pos x="268" y="159"/>
                </a:cxn>
                <a:cxn ang="0">
                  <a:pos x="223" y="159"/>
                </a:cxn>
                <a:cxn ang="0">
                  <a:pos x="210" y="153"/>
                </a:cxn>
                <a:cxn ang="0">
                  <a:pos x="223" y="138"/>
                </a:cxn>
                <a:cxn ang="0">
                  <a:pos x="210" y="119"/>
                </a:cxn>
                <a:cxn ang="0">
                  <a:pos x="210" y="91"/>
                </a:cxn>
                <a:cxn ang="0">
                  <a:pos x="190" y="60"/>
                </a:cxn>
                <a:cxn ang="0">
                  <a:pos x="161" y="55"/>
                </a:cxn>
                <a:cxn ang="0">
                  <a:pos x="146" y="60"/>
                </a:cxn>
                <a:cxn ang="0">
                  <a:pos x="139" y="55"/>
                </a:cxn>
                <a:cxn ang="0">
                  <a:pos x="121" y="43"/>
                </a:cxn>
                <a:cxn ang="0">
                  <a:pos x="121" y="37"/>
                </a:cxn>
                <a:cxn ang="0">
                  <a:pos x="83" y="8"/>
                </a:cxn>
                <a:cxn ang="0">
                  <a:pos x="64" y="0"/>
                </a:cxn>
                <a:cxn ang="0">
                  <a:pos x="36" y="22"/>
                </a:cxn>
                <a:cxn ang="0">
                  <a:pos x="42" y="30"/>
                </a:cxn>
                <a:cxn ang="0">
                  <a:pos x="36" y="43"/>
                </a:cxn>
                <a:cxn ang="0">
                  <a:pos x="27" y="43"/>
                </a:cxn>
                <a:cxn ang="0">
                  <a:pos x="21" y="55"/>
                </a:cxn>
                <a:cxn ang="0">
                  <a:pos x="0" y="55"/>
                </a:cxn>
                <a:cxn ang="0">
                  <a:pos x="0" y="75"/>
                </a:cxn>
                <a:cxn ang="0">
                  <a:pos x="14" y="75"/>
                </a:cxn>
                <a:cxn ang="0">
                  <a:pos x="42" y="129"/>
                </a:cxn>
                <a:cxn ang="0">
                  <a:pos x="57" y="138"/>
                </a:cxn>
                <a:cxn ang="0">
                  <a:pos x="64" y="159"/>
                </a:cxn>
                <a:cxn ang="0">
                  <a:pos x="64" y="181"/>
                </a:cxn>
                <a:cxn ang="0">
                  <a:pos x="83" y="205"/>
                </a:cxn>
                <a:cxn ang="0">
                  <a:pos x="106" y="250"/>
                </a:cxn>
                <a:cxn ang="0">
                  <a:pos x="113" y="257"/>
                </a:cxn>
                <a:cxn ang="0">
                  <a:pos x="121" y="250"/>
                </a:cxn>
                <a:cxn ang="0">
                  <a:pos x="146" y="279"/>
                </a:cxn>
                <a:cxn ang="0">
                  <a:pos x="153" y="296"/>
                </a:cxn>
                <a:cxn ang="0">
                  <a:pos x="210" y="250"/>
                </a:cxn>
                <a:cxn ang="0">
                  <a:pos x="245" y="242"/>
                </a:cxn>
                <a:cxn ang="0">
                  <a:pos x="245" y="242"/>
                </a:cxn>
                <a:cxn ang="0">
                  <a:pos x="245" y="242"/>
                </a:cxn>
              </a:cxnLst>
              <a:rect l="0" t="0" r="r" b="b"/>
              <a:pathLst>
                <a:path w="294" h="296">
                  <a:moveTo>
                    <a:pt x="245" y="242"/>
                  </a:moveTo>
                  <a:lnTo>
                    <a:pt x="252" y="233"/>
                  </a:lnTo>
                  <a:lnTo>
                    <a:pt x="268" y="228"/>
                  </a:lnTo>
                  <a:lnTo>
                    <a:pt x="274" y="212"/>
                  </a:lnTo>
                  <a:lnTo>
                    <a:pt x="287" y="198"/>
                  </a:lnTo>
                  <a:lnTo>
                    <a:pt x="294" y="198"/>
                  </a:lnTo>
                  <a:lnTo>
                    <a:pt x="294" y="168"/>
                  </a:lnTo>
                  <a:lnTo>
                    <a:pt x="280" y="153"/>
                  </a:lnTo>
                  <a:lnTo>
                    <a:pt x="268" y="153"/>
                  </a:lnTo>
                  <a:lnTo>
                    <a:pt x="268" y="159"/>
                  </a:lnTo>
                  <a:lnTo>
                    <a:pt x="223" y="159"/>
                  </a:lnTo>
                  <a:lnTo>
                    <a:pt x="210" y="153"/>
                  </a:lnTo>
                  <a:lnTo>
                    <a:pt x="223" y="138"/>
                  </a:lnTo>
                  <a:lnTo>
                    <a:pt x="210" y="119"/>
                  </a:lnTo>
                  <a:lnTo>
                    <a:pt x="210" y="91"/>
                  </a:lnTo>
                  <a:lnTo>
                    <a:pt x="190" y="60"/>
                  </a:lnTo>
                  <a:lnTo>
                    <a:pt x="161" y="55"/>
                  </a:lnTo>
                  <a:lnTo>
                    <a:pt x="146" y="60"/>
                  </a:lnTo>
                  <a:lnTo>
                    <a:pt x="139" y="55"/>
                  </a:lnTo>
                  <a:lnTo>
                    <a:pt x="121" y="43"/>
                  </a:lnTo>
                  <a:lnTo>
                    <a:pt x="121" y="37"/>
                  </a:lnTo>
                  <a:lnTo>
                    <a:pt x="83" y="8"/>
                  </a:lnTo>
                  <a:lnTo>
                    <a:pt x="64" y="0"/>
                  </a:lnTo>
                  <a:lnTo>
                    <a:pt x="36" y="22"/>
                  </a:lnTo>
                  <a:lnTo>
                    <a:pt x="42" y="30"/>
                  </a:lnTo>
                  <a:lnTo>
                    <a:pt x="36" y="43"/>
                  </a:lnTo>
                  <a:lnTo>
                    <a:pt x="27" y="43"/>
                  </a:lnTo>
                  <a:lnTo>
                    <a:pt x="21" y="55"/>
                  </a:lnTo>
                  <a:lnTo>
                    <a:pt x="0" y="55"/>
                  </a:lnTo>
                  <a:lnTo>
                    <a:pt x="0" y="75"/>
                  </a:lnTo>
                  <a:lnTo>
                    <a:pt x="14" y="75"/>
                  </a:lnTo>
                  <a:lnTo>
                    <a:pt x="42" y="129"/>
                  </a:lnTo>
                  <a:lnTo>
                    <a:pt x="57" y="138"/>
                  </a:lnTo>
                  <a:lnTo>
                    <a:pt x="64" y="159"/>
                  </a:lnTo>
                  <a:lnTo>
                    <a:pt x="64" y="181"/>
                  </a:lnTo>
                  <a:lnTo>
                    <a:pt x="83" y="205"/>
                  </a:lnTo>
                  <a:lnTo>
                    <a:pt x="106" y="250"/>
                  </a:lnTo>
                  <a:lnTo>
                    <a:pt x="113" y="257"/>
                  </a:lnTo>
                  <a:lnTo>
                    <a:pt x="121" y="250"/>
                  </a:lnTo>
                  <a:lnTo>
                    <a:pt x="146" y="279"/>
                  </a:lnTo>
                  <a:lnTo>
                    <a:pt x="153" y="296"/>
                  </a:lnTo>
                  <a:lnTo>
                    <a:pt x="210" y="250"/>
                  </a:lnTo>
                  <a:lnTo>
                    <a:pt x="245" y="24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36" name="Freeform 645"/>
            <p:cNvSpPr>
              <a:spLocks/>
            </p:cNvSpPr>
            <p:nvPr/>
          </p:nvSpPr>
          <p:spPr bwMode="auto">
            <a:xfrm>
              <a:off x="13087437" y="5028806"/>
              <a:ext cx="175483" cy="9906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8" y="9"/>
                </a:cxn>
                <a:cxn ang="0">
                  <a:pos x="33" y="37"/>
                </a:cxn>
                <a:cxn ang="0">
                  <a:pos x="40" y="54"/>
                </a:cxn>
                <a:cxn ang="0">
                  <a:pos x="99" y="9"/>
                </a:cxn>
                <a:cxn ang="0">
                  <a:pos x="135" y="0"/>
                </a:cxn>
                <a:cxn ang="0">
                  <a:pos x="135" y="9"/>
                </a:cxn>
                <a:cxn ang="0">
                  <a:pos x="129" y="15"/>
                </a:cxn>
                <a:cxn ang="0">
                  <a:pos x="129" y="30"/>
                </a:cxn>
                <a:cxn ang="0">
                  <a:pos x="94" y="37"/>
                </a:cxn>
                <a:cxn ang="0">
                  <a:pos x="57" y="61"/>
                </a:cxn>
                <a:cxn ang="0">
                  <a:pos x="40" y="61"/>
                </a:cxn>
                <a:cxn ang="0">
                  <a:pos x="26" y="76"/>
                </a:cxn>
                <a:cxn ang="0">
                  <a:pos x="8" y="76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135" h="76">
                  <a:moveTo>
                    <a:pt x="0" y="15"/>
                  </a:moveTo>
                  <a:lnTo>
                    <a:pt x="8" y="9"/>
                  </a:lnTo>
                  <a:lnTo>
                    <a:pt x="33" y="37"/>
                  </a:lnTo>
                  <a:lnTo>
                    <a:pt x="40" y="54"/>
                  </a:lnTo>
                  <a:lnTo>
                    <a:pt x="99" y="9"/>
                  </a:lnTo>
                  <a:lnTo>
                    <a:pt x="135" y="0"/>
                  </a:lnTo>
                  <a:lnTo>
                    <a:pt x="135" y="9"/>
                  </a:lnTo>
                  <a:lnTo>
                    <a:pt x="129" y="15"/>
                  </a:lnTo>
                  <a:lnTo>
                    <a:pt x="129" y="30"/>
                  </a:lnTo>
                  <a:lnTo>
                    <a:pt x="94" y="37"/>
                  </a:lnTo>
                  <a:lnTo>
                    <a:pt x="57" y="61"/>
                  </a:lnTo>
                  <a:lnTo>
                    <a:pt x="40" y="61"/>
                  </a:lnTo>
                  <a:lnTo>
                    <a:pt x="26" y="76"/>
                  </a:lnTo>
                  <a:lnTo>
                    <a:pt x="8" y="76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grpSp>
          <p:nvGrpSpPr>
            <p:cNvPr id="37" name="Group 453"/>
            <p:cNvGrpSpPr/>
            <p:nvPr/>
          </p:nvGrpSpPr>
          <p:grpSpPr>
            <a:xfrm>
              <a:off x="13151765" y="4089035"/>
              <a:ext cx="1738246" cy="1497637"/>
              <a:chOff x="5131396" y="3206661"/>
              <a:chExt cx="1738246" cy="1497637"/>
            </a:xfrm>
            <a:grpFill/>
          </p:grpSpPr>
          <p:sp>
            <p:nvSpPr>
              <p:cNvPr id="134" name="Freeform 583"/>
              <p:cNvSpPr>
                <a:spLocks/>
              </p:cNvSpPr>
              <p:nvPr/>
            </p:nvSpPr>
            <p:spPr bwMode="auto">
              <a:xfrm>
                <a:off x="6074807" y="4352373"/>
                <a:ext cx="67097" cy="110791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24" y="17"/>
                  </a:cxn>
                  <a:cxn ang="0">
                    <a:pos x="9" y="9"/>
                  </a:cxn>
                  <a:cxn ang="0">
                    <a:pos x="0" y="0"/>
                  </a:cxn>
                  <a:cxn ang="0">
                    <a:pos x="0" y="39"/>
                  </a:cxn>
                  <a:cxn ang="0">
                    <a:pos x="24" y="52"/>
                  </a:cxn>
                  <a:cxn ang="0">
                    <a:pos x="44" y="84"/>
                  </a:cxn>
                  <a:cxn ang="0">
                    <a:pos x="52" y="84"/>
                  </a:cxn>
                  <a:cxn ang="0">
                    <a:pos x="44" y="52"/>
                  </a:cxn>
                  <a:cxn ang="0">
                    <a:pos x="44" y="22"/>
                  </a:cxn>
                  <a:cxn ang="0">
                    <a:pos x="29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52" h="84">
                    <a:moveTo>
                      <a:pt x="29" y="9"/>
                    </a:moveTo>
                    <a:lnTo>
                      <a:pt x="24" y="17"/>
                    </a:lnTo>
                    <a:lnTo>
                      <a:pt x="9" y="9"/>
                    </a:lnTo>
                    <a:lnTo>
                      <a:pt x="0" y="0"/>
                    </a:lnTo>
                    <a:lnTo>
                      <a:pt x="0" y="39"/>
                    </a:lnTo>
                    <a:lnTo>
                      <a:pt x="24" y="52"/>
                    </a:lnTo>
                    <a:lnTo>
                      <a:pt x="44" y="84"/>
                    </a:lnTo>
                    <a:lnTo>
                      <a:pt x="52" y="84"/>
                    </a:lnTo>
                    <a:lnTo>
                      <a:pt x="44" y="52"/>
                    </a:lnTo>
                    <a:lnTo>
                      <a:pt x="44" y="22"/>
                    </a:lnTo>
                    <a:lnTo>
                      <a:pt x="29" y="9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5" name="Freeform 584"/>
              <p:cNvSpPr>
                <a:spLocks/>
              </p:cNvSpPr>
              <p:nvPr/>
            </p:nvSpPr>
            <p:spPr bwMode="auto">
              <a:xfrm>
                <a:off x="6232226" y="4352373"/>
                <a:ext cx="176774" cy="110791"/>
              </a:xfrm>
              <a:custGeom>
                <a:avLst/>
                <a:gdLst/>
                <a:ahLst/>
                <a:cxnLst>
                  <a:cxn ang="0">
                    <a:pos x="77" y="22"/>
                  </a:cxn>
                  <a:cxn ang="0">
                    <a:pos x="85" y="22"/>
                  </a:cxn>
                  <a:cxn ang="0">
                    <a:pos x="77" y="39"/>
                  </a:cxn>
                  <a:cxn ang="0">
                    <a:pos x="55" y="39"/>
                  </a:cxn>
                  <a:cxn ang="0">
                    <a:pos x="45" y="52"/>
                  </a:cxn>
                  <a:cxn ang="0">
                    <a:pos x="28" y="52"/>
                  </a:cxn>
                  <a:cxn ang="0">
                    <a:pos x="28" y="76"/>
                  </a:cxn>
                  <a:cxn ang="0">
                    <a:pos x="0" y="76"/>
                  </a:cxn>
                  <a:cxn ang="0">
                    <a:pos x="12" y="84"/>
                  </a:cxn>
                  <a:cxn ang="0">
                    <a:pos x="34" y="84"/>
                  </a:cxn>
                  <a:cxn ang="0">
                    <a:pos x="45" y="76"/>
                  </a:cxn>
                  <a:cxn ang="0">
                    <a:pos x="55" y="84"/>
                  </a:cxn>
                  <a:cxn ang="0">
                    <a:pos x="70" y="76"/>
                  </a:cxn>
                  <a:cxn ang="0">
                    <a:pos x="90" y="39"/>
                  </a:cxn>
                  <a:cxn ang="0">
                    <a:pos x="127" y="39"/>
                  </a:cxn>
                  <a:cxn ang="0">
                    <a:pos x="119" y="22"/>
                  </a:cxn>
                  <a:cxn ang="0">
                    <a:pos x="136" y="22"/>
                  </a:cxn>
                  <a:cxn ang="0">
                    <a:pos x="112" y="17"/>
                  </a:cxn>
                  <a:cxn ang="0">
                    <a:pos x="112" y="9"/>
                  </a:cxn>
                  <a:cxn ang="0">
                    <a:pos x="97" y="0"/>
                  </a:cxn>
                  <a:cxn ang="0">
                    <a:pos x="85" y="17"/>
                  </a:cxn>
                  <a:cxn ang="0">
                    <a:pos x="77" y="22"/>
                  </a:cxn>
                  <a:cxn ang="0">
                    <a:pos x="77" y="22"/>
                  </a:cxn>
                  <a:cxn ang="0">
                    <a:pos x="77" y="22"/>
                  </a:cxn>
                </a:cxnLst>
                <a:rect l="0" t="0" r="r" b="b"/>
                <a:pathLst>
                  <a:path w="136" h="84">
                    <a:moveTo>
                      <a:pt x="77" y="22"/>
                    </a:moveTo>
                    <a:lnTo>
                      <a:pt x="85" y="22"/>
                    </a:lnTo>
                    <a:lnTo>
                      <a:pt x="77" y="39"/>
                    </a:lnTo>
                    <a:lnTo>
                      <a:pt x="55" y="39"/>
                    </a:lnTo>
                    <a:lnTo>
                      <a:pt x="45" y="52"/>
                    </a:lnTo>
                    <a:lnTo>
                      <a:pt x="28" y="52"/>
                    </a:lnTo>
                    <a:lnTo>
                      <a:pt x="28" y="76"/>
                    </a:lnTo>
                    <a:lnTo>
                      <a:pt x="0" y="76"/>
                    </a:lnTo>
                    <a:lnTo>
                      <a:pt x="12" y="84"/>
                    </a:lnTo>
                    <a:lnTo>
                      <a:pt x="34" y="84"/>
                    </a:lnTo>
                    <a:lnTo>
                      <a:pt x="45" y="76"/>
                    </a:lnTo>
                    <a:lnTo>
                      <a:pt x="55" y="84"/>
                    </a:lnTo>
                    <a:lnTo>
                      <a:pt x="70" y="76"/>
                    </a:lnTo>
                    <a:lnTo>
                      <a:pt x="90" y="39"/>
                    </a:lnTo>
                    <a:lnTo>
                      <a:pt x="127" y="39"/>
                    </a:lnTo>
                    <a:lnTo>
                      <a:pt x="119" y="22"/>
                    </a:lnTo>
                    <a:lnTo>
                      <a:pt x="136" y="22"/>
                    </a:lnTo>
                    <a:lnTo>
                      <a:pt x="112" y="17"/>
                    </a:lnTo>
                    <a:lnTo>
                      <a:pt x="112" y="9"/>
                    </a:lnTo>
                    <a:lnTo>
                      <a:pt x="97" y="0"/>
                    </a:lnTo>
                    <a:lnTo>
                      <a:pt x="85" y="17"/>
                    </a:lnTo>
                    <a:lnTo>
                      <a:pt x="77" y="22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6" name="Freeform 585"/>
              <p:cNvSpPr>
                <a:spLocks/>
              </p:cNvSpPr>
              <p:nvPr/>
            </p:nvSpPr>
            <p:spPr bwMode="auto">
              <a:xfrm>
                <a:off x="6223193" y="4401903"/>
                <a:ext cx="174193" cy="160321"/>
              </a:xfrm>
              <a:custGeom>
                <a:avLst/>
                <a:gdLst/>
                <a:ahLst/>
                <a:cxnLst>
                  <a:cxn ang="0">
                    <a:pos x="9" y="39"/>
                  </a:cxn>
                  <a:cxn ang="0">
                    <a:pos x="20" y="47"/>
                  </a:cxn>
                  <a:cxn ang="0">
                    <a:pos x="42" y="47"/>
                  </a:cxn>
                  <a:cxn ang="0">
                    <a:pos x="51" y="39"/>
                  </a:cxn>
                  <a:cxn ang="0">
                    <a:pos x="64" y="47"/>
                  </a:cxn>
                  <a:cxn ang="0">
                    <a:pos x="77" y="39"/>
                  </a:cxn>
                  <a:cxn ang="0">
                    <a:pos x="99" y="0"/>
                  </a:cxn>
                  <a:cxn ang="0">
                    <a:pos x="126" y="0"/>
                  </a:cxn>
                  <a:cxn ang="0">
                    <a:pos x="121" y="17"/>
                  </a:cxn>
                  <a:cxn ang="0">
                    <a:pos x="126" y="32"/>
                  </a:cxn>
                  <a:cxn ang="0">
                    <a:pos x="121" y="39"/>
                  </a:cxn>
                  <a:cxn ang="0">
                    <a:pos x="134" y="47"/>
                  </a:cxn>
                  <a:cxn ang="0">
                    <a:pos x="104" y="77"/>
                  </a:cxn>
                  <a:cxn ang="0">
                    <a:pos x="99" y="94"/>
                  </a:cxn>
                  <a:cxn ang="0">
                    <a:pos x="104" y="94"/>
                  </a:cxn>
                  <a:cxn ang="0">
                    <a:pos x="99" y="108"/>
                  </a:cxn>
                  <a:cxn ang="0">
                    <a:pos x="84" y="123"/>
                  </a:cxn>
                  <a:cxn ang="0">
                    <a:pos x="77" y="108"/>
                  </a:cxn>
                  <a:cxn ang="0">
                    <a:pos x="42" y="108"/>
                  </a:cxn>
                  <a:cxn ang="0">
                    <a:pos x="42" y="101"/>
                  </a:cxn>
                  <a:cxn ang="0">
                    <a:pos x="20" y="101"/>
                  </a:cxn>
                  <a:cxn ang="0">
                    <a:pos x="0" y="47"/>
                  </a:cxn>
                  <a:cxn ang="0">
                    <a:pos x="9" y="39"/>
                  </a:cxn>
                  <a:cxn ang="0">
                    <a:pos x="9" y="39"/>
                  </a:cxn>
                  <a:cxn ang="0">
                    <a:pos x="9" y="39"/>
                  </a:cxn>
                </a:cxnLst>
                <a:rect l="0" t="0" r="r" b="b"/>
                <a:pathLst>
                  <a:path w="134" h="123">
                    <a:moveTo>
                      <a:pt x="9" y="39"/>
                    </a:moveTo>
                    <a:lnTo>
                      <a:pt x="20" y="47"/>
                    </a:lnTo>
                    <a:lnTo>
                      <a:pt x="42" y="47"/>
                    </a:lnTo>
                    <a:lnTo>
                      <a:pt x="51" y="39"/>
                    </a:lnTo>
                    <a:lnTo>
                      <a:pt x="64" y="47"/>
                    </a:lnTo>
                    <a:lnTo>
                      <a:pt x="77" y="39"/>
                    </a:lnTo>
                    <a:lnTo>
                      <a:pt x="99" y="0"/>
                    </a:lnTo>
                    <a:lnTo>
                      <a:pt x="126" y="0"/>
                    </a:lnTo>
                    <a:lnTo>
                      <a:pt x="121" y="17"/>
                    </a:lnTo>
                    <a:lnTo>
                      <a:pt x="126" y="32"/>
                    </a:lnTo>
                    <a:lnTo>
                      <a:pt x="121" y="39"/>
                    </a:lnTo>
                    <a:lnTo>
                      <a:pt x="134" y="47"/>
                    </a:lnTo>
                    <a:lnTo>
                      <a:pt x="104" y="77"/>
                    </a:lnTo>
                    <a:lnTo>
                      <a:pt x="99" y="94"/>
                    </a:lnTo>
                    <a:lnTo>
                      <a:pt x="104" y="94"/>
                    </a:lnTo>
                    <a:lnTo>
                      <a:pt x="99" y="108"/>
                    </a:lnTo>
                    <a:lnTo>
                      <a:pt x="84" y="123"/>
                    </a:lnTo>
                    <a:lnTo>
                      <a:pt x="77" y="108"/>
                    </a:lnTo>
                    <a:lnTo>
                      <a:pt x="42" y="108"/>
                    </a:lnTo>
                    <a:lnTo>
                      <a:pt x="42" y="101"/>
                    </a:lnTo>
                    <a:lnTo>
                      <a:pt x="20" y="101"/>
                    </a:lnTo>
                    <a:lnTo>
                      <a:pt x="0" y="47"/>
                    </a:lnTo>
                    <a:lnTo>
                      <a:pt x="9" y="39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7" name="Freeform 588"/>
              <p:cNvSpPr>
                <a:spLocks/>
              </p:cNvSpPr>
              <p:nvPr/>
            </p:nvSpPr>
            <p:spPr bwMode="auto">
              <a:xfrm>
                <a:off x="6020613" y="4452737"/>
                <a:ext cx="30968" cy="35193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23" y="27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15"/>
                  </a:cxn>
                </a:cxnLst>
                <a:rect l="0" t="0" r="r" b="b"/>
                <a:pathLst>
                  <a:path w="23" h="27">
                    <a:moveTo>
                      <a:pt x="0" y="15"/>
                    </a:moveTo>
                    <a:lnTo>
                      <a:pt x="23" y="27"/>
                    </a:lnTo>
                    <a:lnTo>
                      <a:pt x="0" y="0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8" name="Freeform 589"/>
              <p:cNvSpPr>
                <a:spLocks/>
              </p:cNvSpPr>
              <p:nvPr/>
            </p:nvSpPr>
            <p:spPr bwMode="auto">
              <a:xfrm>
                <a:off x="6049000" y="4502267"/>
                <a:ext cx="30968" cy="338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26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4" h="26">
                    <a:moveTo>
                      <a:pt x="0" y="0"/>
                    </a:moveTo>
                    <a:lnTo>
                      <a:pt x="24" y="26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9" name="Freeform 592"/>
              <p:cNvSpPr>
                <a:spLocks/>
              </p:cNvSpPr>
              <p:nvPr/>
            </p:nvSpPr>
            <p:spPr bwMode="auto">
              <a:xfrm>
                <a:off x="5985775" y="4373228"/>
                <a:ext cx="188387" cy="2176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33" y="52"/>
                  </a:cxn>
                  <a:cxn ang="0">
                    <a:pos x="47" y="61"/>
                  </a:cxn>
                  <a:cxn ang="0">
                    <a:pos x="119" y="167"/>
                  </a:cxn>
                  <a:cxn ang="0">
                    <a:pos x="137" y="167"/>
                  </a:cxn>
                  <a:cxn ang="0">
                    <a:pos x="145" y="128"/>
                  </a:cxn>
                  <a:cxn ang="0">
                    <a:pos x="137" y="116"/>
                  </a:cxn>
                  <a:cxn ang="0">
                    <a:pos x="130" y="116"/>
                  </a:cxn>
                  <a:cxn ang="0">
                    <a:pos x="119" y="99"/>
                  </a:cxn>
                  <a:cxn ang="0">
                    <a:pos x="110" y="99"/>
                  </a:cxn>
                  <a:cxn ang="0">
                    <a:pos x="110" y="84"/>
                  </a:cxn>
                  <a:cxn ang="0">
                    <a:pos x="104" y="78"/>
                  </a:cxn>
                  <a:cxn ang="0">
                    <a:pos x="104" y="69"/>
                  </a:cxn>
                  <a:cxn ang="0">
                    <a:pos x="73" y="52"/>
                  </a:cxn>
                  <a:cxn ang="0">
                    <a:pos x="68" y="52"/>
                  </a:cxn>
                  <a:cxn ang="0">
                    <a:pos x="27" y="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5" h="167">
                    <a:moveTo>
                      <a:pt x="0" y="0"/>
                    </a:moveTo>
                    <a:lnTo>
                      <a:pt x="0" y="7"/>
                    </a:lnTo>
                    <a:lnTo>
                      <a:pt x="33" y="52"/>
                    </a:lnTo>
                    <a:lnTo>
                      <a:pt x="47" y="61"/>
                    </a:lnTo>
                    <a:lnTo>
                      <a:pt x="119" y="167"/>
                    </a:lnTo>
                    <a:lnTo>
                      <a:pt x="137" y="167"/>
                    </a:lnTo>
                    <a:lnTo>
                      <a:pt x="145" y="128"/>
                    </a:lnTo>
                    <a:lnTo>
                      <a:pt x="137" y="116"/>
                    </a:lnTo>
                    <a:lnTo>
                      <a:pt x="130" y="116"/>
                    </a:lnTo>
                    <a:lnTo>
                      <a:pt x="119" y="99"/>
                    </a:lnTo>
                    <a:lnTo>
                      <a:pt x="110" y="99"/>
                    </a:lnTo>
                    <a:lnTo>
                      <a:pt x="110" y="84"/>
                    </a:lnTo>
                    <a:lnTo>
                      <a:pt x="104" y="78"/>
                    </a:lnTo>
                    <a:lnTo>
                      <a:pt x="104" y="69"/>
                    </a:lnTo>
                    <a:lnTo>
                      <a:pt x="73" y="52"/>
                    </a:lnTo>
                    <a:lnTo>
                      <a:pt x="68" y="52"/>
                    </a:lnTo>
                    <a:lnTo>
                      <a:pt x="27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0" name="Freeform 593"/>
              <p:cNvSpPr>
                <a:spLocks/>
              </p:cNvSpPr>
              <p:nvPr/>
            </p:nvSpPr>
            <p:spPr bwMode="auto">
              <a:xfrm>
                <a:off x="6166419" y="4592204"/>
                <a:ext cx="154838" cy="48227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7" y="29"/>
                  </a:cxn>
                  <a:cxn ang="0">
                    <a:pos x="119" y="37"/>
                  </a:cxn>
                  <a:cxn ang="0">
                    <a:pos x="119" y="29"/>
                  </a:cxn>
                  <a:cxn ang="0">
                    <a:pos x="99" y="29"/>
                  </a:cxn>
                  <a:cxn ang="0">
                    <a:pos x="94" y="22"/>
                  </a:cxn>
                  <a:cxn ang="0">
                    <a:pos x="62" y="15"/>
                  </a:cxn>
                  <a:cxn ang="0">
                    <a:pos x="62" y="22"/>
                  </a:cxn>
                  <a:cxn ang="0">
                    <a:pos x="22" y="0"/>
                  </a:cxn>
                  <a:cxn ang="0">
                    <a:pos x="8" y="0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15"/>
                  </a:cxn>
                </a:cxnLst>
                <a:rect l="0" t="0" r="r" b="b"/>
                <a:pathLst>
                  <a:path w="119" h="37">
                    <a:moveTo>
                      <a:pt x="0" y="15"/>
                    </a:moveTo>
                    <a:lnTo>
                      <a:pt x="37" y="29"/>
                    </a:lnTo>
                    <a:lnTo>
                      <a:pt x="119" y="37"/>
                    </a:lnTo>
                    <a:lnTo>
                      <a:pt x="119" y="29"/>
                    </a:lnTo>
                    <a:lnTo>
                      <a:pt x="99" y="29"/>
                    </a:lnTo>
                    <a:lnTo>
                      <a:pt x="94" y="22"/>
                    </a:lnTo>
                    <a:lnTo>
                      <a:pt x="62" y="15"/>
                    </a:lnTo>
                    <a:lnTo>
                      <a:pt x="62" y="22"/>
                    </a:lnTo>
                    <a:lnTo>
                      <a:pt x="22" y="0"/>
                    </a:lnTo>
                    <a:lnTo>
                      <a:pt x="8" y="0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1" name="Freeform 594"/>
              <p:cNvSpPr>
                <a:spLocks/>
              </p:cNvSpPr>
              <p:nvPr/>
            </p:nvSpPr>
            <p:spPr bwMode="auto">
              <a:xfrm>
                <a:off x="6350935" y="4640430"/>
                <a:ext cx="138064" cy="40406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5" y="31"/>
                  </a:cxn>
                  <a:cxn ang="0">
                    <a:pos x="42" y="0"/>
                  </a:cxn>
                  <a:cxn ang="0">
                    <a:pos x="77" y="31"/>
                  </a:cxn>
                  <a:cxn ang="0">
                    <a:pos x="106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0" y="0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0" y="31"/>
                  </a:cxn>
                </a:cxnLst>
                <a:rect l="0" t="0" r="r" b="b"/>
                <a:pathLst>
                  <a:path w="106" h="31">
                    <a:moveTo>
                      <a:pt x="0" y="31"/>
                    </a:moveTo>
                    <a:lnTo>
                      <a:pt x="5" y="31"/>
                    </a:lnTo>
                    <a:lnTo>
                      <a:pt x="42" y="0"/>
                    </a:lnTo>
                    <a:lnTo>
                      <a:pt x="77" y="31"/>
                    </a:lnTo>
                    <a:lnTo>
                      <a:pt x="106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2" name="Freeform 595"/>
              <p:cNvSpPr>
                <a:spLocks/>
              </p:cNvSpPr>
              <p:nvPr/>
            </p:nvSpPr>
            <p:spPr bwMode="auto">
              <a:xfrm>
                <a:off x="6397386" y="4667802"/>
                <a:ext cx="34839" cy="364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28"/>
                  </a:cxn>
                  <a:cxn ang="0">
                    <a:pos x="27" y="28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28">
                    <a:moveTo>
                      <a:pt x="0" y="0"/>
                    </a:moveTo>
                    <a:lnTo>
                      <a:pt x="14" y="28"/>
                    </a:lnTo>
                    <a:lnTo>
                      <a:pt x="27" y="28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3" name="Freeform 596"/>
              <p:cNvSpPr>
                <a:spLocks/>
              </p:cNvSpPr>
              <p:nvPr/>
            </p:nvSpPr>
            <p:spPr bwMode="auto">
              <a:xfrm>
                <a:off x="6473515" y="4640430"/>
                <a:ext cx="70968" cy="40406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2" y="31"/>
                  </a:cxn>
                  <a:cxn ang="0">
                    <a:pos x="55" y="0"/>
                  </a:cxn>
                  <a:cxn ang="0">
                    <a:pos x="30" y="0"/>
                  </a:cxn>
                  <a:cxn ang="0">
                    <a:pos x="15" y="22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0" y="31"/>
                  </a:cxn>
                </a:cxnLst>
                <a:rect l="0" t="0" r="r" b="b"/>
                <a:pathLst>
                  <a:path w="55" h="31">
                    <a:moveTo>
                      <a:pt x="0" y="31"/>
                    </a:moveTo>
                    <a:lnTo>
                      <a:pt x="22" y="31"/>
                    </a:lnTo>
                    <a:lnTo>
                      <a:pt x="55" y="0"/>
                    </a:lnTo>
                    <a:lnTo>
                      <a:pt x="30" y="0"/>
                    </a:lnTo>
                    <a:lnTo>
                      <a:pt x="15" y="22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4" name="Freeform 597"/>
              <p:cNvSpPr>
                <a:spLocks/>
              </p:cNvSpPr>
              <p:nvPr/>
            </p:nvSpPr>
            <p:spPr bwMode="auto">
              <a:xfrm>
                <a:off x="6166419" y="4511391"/>
                <a:ext cx="32258" cy="35193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5" y="27"/>
                  </a:cxn>
                  <a:cxn ang="0">
                    <a:pos x="25" y="20"/>
                  </a:cxn>
                  <a:cxn ang="0">
                    <a:pos x="13" y="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25" h="27">
                    <a:moveTo>
                      <a:pt x="0" y="10"/>
                    </a:moveTo>
                    <a:lnTo>
                      <a:pt x="25" y="27"/>
                    </a:lnTo>
                    <a:lnTo>
                      <a:pt x="25" y="20"/>
                    </a:lnTo>
                    <a:lnTo>
                      <a:pt x="13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5" name="Freeform 598"/>
              <p:cNvSpPr>
                <a:spLocks/>
              </p:cNvSpPr>
              <p:nvPr/>
            </p:nvSpPr>
            <p:spPr bwMode="auto">
              <a:xfrm>
                <a:off x="6202548" y="4557011"/>
                <a:ext cx="20645" cy="221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"/>
                  </a:cxn>
                  <a:cxn ang="0">
                    <a:pos x="15" y="17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5" h="17">
                    <a:moveTo>
                      <a:pt x="0" y="0"/>
                    </a:moveTo>
                    <a:lnTo>
                      <a:pt x="0" y="17"/>
                    </a:lnTo>
                    <a:lnTo>
                      <a:pt x="15" y="17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6" name="Freeform 599"/>
              <p:cNvSpPr>
                <a:spLocks/>
              </p:cNvSpPr>
              <p:nvPr/>
            </p:nvSpPr>
            <p:spPr bwMode="auto">
              <a:xfrm>
                <a:off x="6201258" y="4543977"/>
                <a:ext cx="20645" cy="182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4"/>
                  </a:cxn>
                  <a:cxn ang="0">
                    <a:pos x="15" y="14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5" h="14">
                    <a:moveTo>
                      <a:pt x="0" y="0"/>
                    </a:moveTo>
                    <a:lnTo>
                      <a:pt x="0" y="14"/>
                    </a:lnTo>
                    <a:lnTo>
                      <a:pt x="15" y="14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7" name="Freeform 600"/>
              <p:cNvSpPr>
                <a:spLocks/>
              </p:cNvSpPr>
              <p:nvPr/>
            </p:nvSpPr>
            <p:spPr bwMode="auto">
              <a:xfrm>
                <a:off x="6397386" y="4452737"/>
                <a:ext cx="110967" cy="139467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0" y="69"/>
                  </a:cxn>
                  <a:cxn ang="0">
                    <a:pos x="7" y="69"/>
                  </a:cxn>
                  <a:cxn ang="0">
                    <a:pos x="7" y="107"/>
                  </a:cxn>
                  <a:cxn ang="0">
                    <a:pos x="14" y="101"/>
                  </a:cxn>
                  <a:cxn ang="0">
                    <a:pos x="14" y="69"/>
                  </a:cxn>
                  <a:cxn ang="0">
                    <a:pos x="27" y="62"/>
                  </a:cxn>
                  <a:cxn ang="0">
                    <a:pos x="34" y="62"/>
                  </a:cxn>
                  <a:cxn ang="0">
                    <a:pos x="27" y="69"/>
                  </a:cxn>
                  <a:cxn ang="0">
                    <a:pos x="34" y="86"/>
                  </a:cxn>
                  <a:cxn ang="0">
                    <a:pos x="34" y="92"/>
                  </a:cxn>
                  <a:cxn ang="0">
                    <a:pos x="49" y="92"/>
                  </a:cxn>
                  <a:cxn ang="0">
                    <a:pos x="49" y="107"/>
                  </a:cxn>
                  <a:cxn ang="0">
                    <a:pos x="56" y="101"/>
                  </a:cxn>
                  <a:cxn ang="0">
                    <a:pos x="56" y="92"/>
                  </a:cxn>
                  <a:cxn ang="0">
                    <a:pos x="42" y="69"/>
                  </a:cxn>
                  <a:cxn ang="0">
                    <a:pos x="49" y="69"/>
                  </a:cxn>
                  <a:cxn ang="0">
                    <a:pos x="34" y="55"/>
                  </a:cxn>
                  <a:cxn ang="0">
                    <a:pos x="49" y="38"/>
                  </a:cxn>
                  <a:cxn ang="0">
                    <a:pos x="56" y="38"/>
                  </a:cxn>
                  <a:cxn ang="0">
                    <a:pos x="27" y="47"/>
                  </a:cxn>
                  <a:cxn ang="0">
                    <a:pos x="14" y="38"/>
                  </a:cxn>
                  <a:cxn ang="0">
                    <a:pos x="14" y="25"/>
                  </a:cxn>
                  <a:cxn ang="0">
                    <a:pos x="27" y="15"/>
                  </a:cxn>
                  <a:cxn ang="0">
                    <a:pos x="77" y="15"/>
                  </a:cxn>
                  <a:cxn ang="0">
                    <a:pos x="86" y="0"/>
                  </a:cxn>
                  <a:cxn ang="0">
                    <a:pos x="49" y="15"/>
                  </a:cxn>
                  <a:cxn ang="0">
                    <a:pos x="27" y="8"/>
                  </a:cxn>
                  <a:cxn ang="0">
                    <a:pos x="27" y="15"/>
                  </a:cxn>
                  <a:cxn ang="0">
                    <a:pos x="14" y="15"/>
                  </a:cxn>
                  <a:cxn ang="0">
                    <a:pos x="14" y="38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0" y="62"/>
                  </a:cxn>
                </a:cxnLst>
                <a:rect l="0" t="0" r="r" b="b"/>
                <a:pathLst>
                  <a:path w="86" h="107">
                    <a:moveTo>
                      <a:pt x="0" y="62"/>
                    </a:moveTo>
                    <a:lnTo>
                      <a:pt x="0" y="69"/>
                    </a:lnTo>
                    <a:lnTo>
                      <a:pt x="7" y="69"/>
                    </a:lnTo>
                    <a:lnTo>
                      <a:pt x="7" y="107"/>
                    </a:lnTo>
                    <a:lnTo>
                      <a:pt x="14" y="101"/>
                    </a:lnTo>
                    <a:lnTo>
                      <a:pt x="14" y="69"/>
                    </a:lnTo>
                    <a:lnTo>
                      <a:pt x="27" y="62"/>
                    </a:lnTo>
                    <a:lnTo>
                      <a:pt x="34" y="62"/>
                    </a:lnTo>
                    <a:lnTo>
                      <a:pt x="27" y="69"/>
                    </a:lnTo>
                    <a:lnTo>
                      <a:pt x="34" y="86"/>
                    </a:lnTo>
                    <a:lnTo>
                      <a:pt x="34" y="92"/>
                    </a:lnTo>
                    <a:lnTo>
                      <a:pt x="49" y="92"/>
                    </a:lnTo>
                    <a:lnTo>
                      <a:pt x="49" y="107"/>
                    </a:lnTo>
                    <a:lnTo>
                      <a:pt x="56" y="101"/>
                    </a:lnTo>
                    <a:lnTo>
                      <a:pt x="56" y="92"/>
                    </a:lnTo>
                    <a:lnTo>
                      <a:pt x="42" y="69"/>
                    </a:lnTo>
                    <a:lnTo>
                      <a:pt x="49" y="69"/>
                    </a:lnTo>
                    <a:lnTo>
                      <a:pt x="34" y="55"/>
                    </a:lnTo>
                    <a:lnTo>
                      <a:pt x="49" y="38"/>
                    </a:lnTo>
                    <a:lnTo>
                      <a:pt x="56" y="38"/>
                    </a:lnTo>
                    <a:lnTo>
                      <a:pt x="27" y="47"/>
                    </a:lnTo>
                    <a:lnTo>
                      <a:pt x="14" y="38"/>
                    </a:lnTo>
                    <a:lnTo>
                      <a:pt x="14" y="25"/>
                    </a:lnTo>
                    <a:lnTo>
                      <a:pt x="27" y="15"/>
                    </a:lnTo>
                    <a:lnTo>
                      <a:pt x="77" y="15"/>
                    </a:lnTo>
                    <a:lnTo>
                      <a:pt x="86" y="0"/>
                    </a:lnTo>
                    <a:lnTo>
                      <a:pt x="49" y="15"/>
                    </a:lnTo>
                    <a:lnTo>
                      <a:pt x="27" y="8"/>
                    </a:lnTo>
                    <a:lnTo>
                      <a:pt x="27" y="15"/>
                    </a:lnTo>
                    <a:lnTo>
                      <a:pt x="14" y="15"/>
                    </a:lnTo>
                    <a:lnTo>
                      <a:pt x="14" y="38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8" name="Freeform 601"/>
              <p:cNvSpPr>
                <a:spLocks/>
              </p:cNvSpPr>
              <p:nvPr/>
            </p:nvSpPr>
            <p:spPr bwMode="auto">
              <a:xfrm>
                <a:off x="6544483" y="4441006"/>
                <a:ext cx="32258" cy="6126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9" y="32"/>
                  </a:cxn>
                  <a:cxn ang="0">
                    <a:pos x="24" y="47"/>
                  </a:cxn>
                  <a:cxn ang="0">
                    <a:pos x="9" y="32"/>
                  </a:cxn>
                  <a:cxn ang="0">
                    <a:pos x="9" y="26"/>
                  </a:cxn>
                  <a:cxn ang="0">
                    <a:pos x="24" y="26"/>
                  </a:cxn>
                  <a:cxn ang="0">
                    <a:pos x="24" y="7"/>
                  </a:cxn>
                  <a:cxn ang="0">
                    <a:pos x="24" y="17"/>
                  </a:cxn>
                  <a:cxn ang="0">
                    <a:pos x="9" y="0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0" y="17"/>
                  </a:cxn>
                </a:cxnLst>
                <a:rect l="0" t="0" r="r" b="b"/>
                <a:pathLst>
                  <a:path w="24" h="47">
                    <a:moveTo>
                      <a:pt x="0" y="17"/>
                    </a:moveTo>
                    <a:lnTo>
                      <a:pt x="9" y="32"/>
                    </a:lnTo>
                    <a:lnTo>
                      <a:pt x="24" y="47"/>
                    </a:lnTo>
                    <a:lnTo>
                      <a:pt x="9" y="32"/>
                    </a:lnTo>
                    <a:lnTo>
                      <a:pt x="9" y="26"/>
                    </a:lnTo>
                    <a:lnTo>
                      <a:pt x="24" y="26"/>
                    </a:lnTo>
                    <a:lnTo>
                      <a:pt x="24" y="7"/>
                    </a:lnTo>
                    <a:lnTo>
                      <a:pt x="24" y="17"/>
                    </a:lnTo>
                    <a:lnTo>
                      <a:pt x="9" y="0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9" name="Freeform 602"/>
              <p:cNvSpPr>
                <a:spLocks/>
              </p:cNvSpPr>
              <p:nvPr/>
            </p:nvSpPr>
            <p:spPr bwMode="auto">
              <a:xfrm>
                <a:off x="6518676" y="4542673"/>
                <a:ext cx="29677" cy="325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25"/>
                  </a:cxn>
                  <a:cxn ang="0">
                    <a:pos x="2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2" h="25">
                    <a:moveTo>
                      <a:pt x="0" y="0"/>
                    </a:moveTo>
                    <a:lnTo>
                      <a:pt x="22" y="25"/>
                    </a:lnTo>
                    <a:lnTo>
                      <a:pt x="2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0" name="Freeform 603"/>
              <p:cNvSpPr>
                <a:spLocks/>
              </p:cNvSpPr>
              <p:nvPr/>
            </p:nvSpPr>
            <p:spPr bwMode="auto">
              <a:xfrm>
                <a:off x="6550934" y="4530943"/>
                <a:ext cx="58064" cy="3779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45" y="29"/>
                  </a:cxn>
                  <a:cxn ang="0">
                    <a:pos x="21" y="0"/>
                  </a:cxn>
                  <a:cxn ang="0">
                    <a:pos x="8" y="0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45" h="29">
                    <a:moveTo>
                      <a:pt x="0" y="9"/>
                    </a:moveTo>
                    <a:lnTo>
                      <a:pt x="45" y="29"/>
                    </a:lnTo>
                    <a:lnTo>
                      <a:pt x="21" y="0"/>
                    </a:lnTo>
                    <a:lnTo>
                      <a:pt x="8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51" name="Group 471"/>
              <p:cNvGrpSpPr/>
              <p:nvPr/>
            </p:nvGrpSpPr>
            <p:grpSpPr>
              <a:xfrm>
                <a:off x="5131396" y="3206661"/>
                <a:ext cx="1738246" cy="1171781"/>
                <a:chOff x="5131396" y="3206661"/>
                <a:chExt cx="1738246" cy="1171781"/>
              </a:xfrm>
              <a:grpFill/>
            </p:grpSpPr>
            <p:sp>
              <p:nvSpPr>
                <p:cNvPr id="152" name="Freeform 615"/>
                <p:cNvSpPr>
                  <a:spLocks/>
                </p:cNvSpPr>
                <p:nvPr/>
              </p:nvSpPr>
              <p:spPr bwMode="auto">
                <a:xfrm>
                  <a:off x="5131396" y="3211572"/>
                  <a:ext cx="719998" cy="413186"/>
                </a:xfrm>
                <a:custGeom>
                  <a:avLst/>
                  <a:gdLst/>
                  <a:ahLst/>
                  <a:cxnLst>
                    <a:cxn ang="0">
                      <a:pos x="528" y="166"/>
                    </a:cxn>
                    <a:cxn ang="0">
                      <a:pos x="484" y="197"/>
                    </a:cxn>
                    <a:cxn ang="0">
                      <a:pos x="457" y="235"/>
                    </a:cxn>
                    <a:cxn ang="0">
                      <a:pos x="457" y="289"/>
                    </a:cxn>
                    <a:cxn ang="0">
                      <a:pos x="385" y="281"/>
                    </a:cxn>
                    <a:cxn ang="0">
                      <a:pos x="362" y="281"/>
                    </a:cxn>
                    <a:cxn ang="0">
                      <a:pos x="335" y="281"/>
                    </a:cxn>
                    <a:cxn ang="0">
                      <a:pos x="293" y="311"/>
                    </a:cxn>
                    <a:cxn ang="0">
                      <a:pos x="276" y="304"/>
                    </a:cxn>
                    <a:cxn ang="0">
                      <a:pos x="271" y="281"/>
                    </a:cxn>
                    <a:cxn ang="0">
                      <a:pos x="208" y="264"/>
                    </a:cxn>
                    <a:cxn ang="0">
                      <a:pos x="166" y="229"/>
                    </a:cxn>
                    <a:cxn ang="0">
                      <a:pos x="129" y="311"/>
                    </a:cxn>
                    <a:cxn ang="0">
                      <a:pos x="107" y="289"/>
                    </a:cxn>
                    <a:cxn ang="0">
                      <a:pos x="79" y="281"/>
                    </a:cxn>
                    <a:cxn ang="0">
                      <a:pos x="64" y="257"/>
                    </a:cxn>
                    <a:cxn ang="0">
                      <a:pos x="70" y="257"/>
                    </a:cxn>
                    <a:cxn ang="0">
                      <a:pos x="70" y="235"/>
                    </a:cxn>
                    <a:cxn ang="0">
                      <a:pos x="92" y="205"/>
                    </a:cxn>
                    <a:cxn ang="0">
                      <a:pos x="35" y="205"/>
                    </a:cxn>
                    <a:cxn ang="0">
                      <a:pos x="35" y="197"/>
                    </a:cxn>
                    <a:cxn ang="0">
                      <a:pos x="8" y="182"/>
                    </a:cxn>
                    <a:cxn ang="0">
                      <a:pos x="8" y="113"/>
                    </a:cxn>
                    <a:cxn ang="0">
                      <a:pos x="35" y="136"/>
                    </a:cxn>
                    <a:cxn ang="0">
                      <a:pos x="49" y="82"/>
                    </a:cxn>
                    <a:cxn ang="0">
                      <a:pos x="79" y="82"/>
                    </a:cxn>
                    <a:cxn ang="0">
                      <a:pos x="121" y="113"/>
                    </a:cxn>
                    <a:cxn ang="0">
                      <a:pos x="156" y="106"/>
                    </a:cxn>
                    <a:cxn ang="0">
                      <a:pos x="201" y="113"/>
                    </a:cxn>
                    <a:cxn ang="0">
                      <a:pos x="178" y="82"/>
                    </a:cxn>
                    <a:cxn ang="0">
                      <a:pos x="193" y="71"/>
                    </a:cxn>
                    <a:cxn ang="0">
                      <a:pos x="201" y="30"/>
                    </a:cxn>
                    <a:cxn ang="0">
                      <a:pos x="293" y="15"/>
                    </a:cxn>
                    <a:cxn ang="0">
                      <a:pos x="328" y="0"/>
                    </a:cxn>
                    <a:cxn ang="0">
                      <a:pos x="335" y="30"/>
                    </a:cxn>
                    <a:cxn ang="0">
                      <a:pos x="362" y="39"/>
                    </a:cxn>
                    <a:cxn ang="0">
                      <a:pos x="379" y="54"/>
                    </a:cxn>
                    <a:cxn ang="0">
                      <a:pos x="414" y="24"/>
                    </a:cxn>
                    <a:cxn ang="0">
                      <a:pos x="457" y="113"/>
                    </a:cxn>
                    <a:cxn ang="0">
                      <a:pos x="471" y="113"/>
                    </a:cxn>
                    <a:cxn ang="0">
                      <a:pos x="519" y="136"/>
                    </a:cxn>
                    <a:cxn ang="0">
                      <a:pos x="541" y="136"/>
                    </a:cxn>
                    <a:cxn ang="0">
                      <a:pos x="541" y="160"/>
                    </a:cxn>
                    <a:cxn ang="0">
                      <a:pos x="541" y="160"/>
                    </a:cxn>
                  </a:cxnLst>
                  <a:rect l="0" t="0" r="r" b="b"/>
                  <a:pathLst>
                    <a:path w="554" h="319">
                      <a:moveTo>
                        <a:pt x="541" y="160"/>
                      </a:moveTo>
                      <a:lnTo>
                        <a:pt x="528" y="166"/>
                      </a:lnTo>
                      <a:lnTo>
                        <a:pt x="519" y="197"/>
                      </a:lnTo>
                      <a:lnTo>
                        <a:pt x="484" y="197"/>
                      </a:lnTo>
                      <a:lnTo>
                        <a:pt x="477" y="235"/>
                      </a:lnTo>
                      <a:lnTo>
                        <a:pt x="457" y="235"/>
                      </a:lnTo>
                      <a:lnTo>
                        <a:pt x="464" y="281"/>
                      </a:lnTo>
                      <a:lnTo>
                        <a:pt x="457" y="289"/>
                      </a:lnTo>
                      <a:lnTo>
                        <a:pt x="434" y="281"/>
                      </a:lnTo>
                      <a:lnTo>
                        <a:pt x="385" y="281"/>
                      </a:lnTo>
                      <a:lnTo>
                        <a:pt x="369" y="274"/>
                      </a:lnTo>
                      <a:lnTo>
                        <a:pt x="362" y="281"/>
                      </a:lnTo>
                      <a:lnTo>
                        <a:pt x="362" y="289"/>
                      </a:lnTo>
                      <a:lnTo>
                        <a:pt x="335" y="281"/>
                      </a:lnTo>
                      <a:lnTo>
                        <a:pt x="298" y="319"/>
                      </a:lnTo>
                      <a:lnTo>
                        <a:pt x="293" y="311"/>
                      </a:lnTo>
                      <a:lnTo>
                        <a:pt x="276" y="311"/>
                      </a:lnTo>
                      <a:lnTo>
                        <a:pt x="276" y="304"/>
                      </a:lnTo>
                      <a:lnTo>
                        <a:pt x="271" y="304"/>
                      </a:lnTo>
                      <a:lnTo>
                        <a:pt x="271" y="281"/>
                      </a:lnTo>
                      <a:lnTo>
                        <a:pt x="250" y="264"/>
                      </a:lnTo>
                      <a:lnTo>
                        <a:pt x="208" y="264"/>
                      </a:lnTo>
                      <a:lnTo>
                        <a:pt x="178" y="235"/>
                      </a:lnTo>
                      <a:lnTo>
                        <a:pt x="166" y="229"/>
                      </a:lnTo>
                      <a:lnTo>
                        <a:pt x="129" y="235"/>
                      </a:lnTo>
                      <a:lnTo>
                        <a:pt x="129" y="311"/>
                      </a:lnTo>
                      <a:lnTo>
                        <a:pt x="121" y="311"/>
                      </a:lnTo>
                      <a:lnTo>
                        <a:pt x="107" y="289"/>
                      </a:lnTo>
                      <a:lnTo>
                        <a:pt x="79" y="304"/>
                      </a:lnTo>
                      <a:lnTo>
                        <a:pt x="79" y="281"/>
                      </a:lnTo>
                      <a:lnTo>
                        <a:pt x="70" y="281"/>
                      </a:lnTo>
                      <a:lnTo>
                        <a:pt x="64" y="257"/>
                      </a:lnTo>
                      <a:lnTo>
                        <a:pt x="49" y="257"/>
                      </a:lnTo>
                      <a:lnTo>
                        <a:pt x="70" y="257"/>
                      </a:lnTo>
                      <a:lnTo>
                        <a:pt x="64" y="244"/>
                      </a:lnTo>
                      <a:lnTo>
                        <a:pt x="70" y="235"/>
                      </a:lnTo>
                      <a:lnTo>
                        <a:pt x="107" y="235"/>
                      </a:lnTo>
                      <a:lnTo>
                        <a:pt x="92" y="205"/>
                      </a:lnTo>
                      <a:lnTo>
                        <a:pt x="64" y="188"/>
                      </a:lnTo>
                      <a:lnTo>
                        <a:pt x="35" y="205"/>
                      </a:lnTo>
                      <a:lnTo>
                        <a:pt x="28" y="205"/>
                      </a:lnTo>
                      <a:lnTo>
                        <a:pt x="35" y="197"/>
                      </a:lnTo>
                      <a:lnTo>
                        <a:pt x="28" y="182"/>
                      </a:lnTo>
                      <a:lnTo>
                        <a:pt x="8" y="182"/>
                      </a:lnTo>
                      <a:lnTo>
                        <a:pt x="0" y="160"/>
                      </a:lnTo>
                      <a:lnTo>
                        <a:pt x="8" y="113"/>
                      </a:lnTo>
                      <a:lnTo>
                        <a:pt x="28" y="136"/>
                      </a:lnTo>
                      <a:lnTo>
                        <a:pt x="35" y="136"/>
                      </a:lnTo>
                      <a:lnTo>
                        <a:pt x="28" y="113"/>
                      </a:lnTo>
                      <a:lnTo>
                        <a:pt x="49" y="82"/>
                      </a:lnTo>
                      <a:lnTo>
                        <a:pt x="70" y="96"/>
                      </a:lnTo>
                      <a:lnTo>
                        <a:pt x="79" y="82"/>
                      </a:lnTo>
                      <a:lnTo>
                        <a:pt x="92" y="96"/>
                      </a:lnTo>
                      <a:lnTo>
                        <a:pt x="121" y="113"/>
                      </a:lnTo>
                      <a:lnTo>
                        <a:pt x="136" y="106"/>
                      </a:lnTo>
                      <a:lnTo>
                        <a:pt x="156" y="106"/>
                      </a:lnTo>
                      <a:lnTo>
                        <a:pt x="166" y="113"/>
                      </a:lnTo>
                      <a:lnTo>
                        <a:pt x="201" y="113"/>
                      </a:lnTo>
                      <a:lnTo>
                        <a:pt x="208" y="96"/>
                      </a:lnTo>
                      <a:lnTo>
                        <a:pt x="178" y="82"/>
                      </a:lnTo>
                      <a:lnTo>
                        <a:pt x="201" y="77"/>
                      </a:lnTo>
                      <a:lnTo>
                        <a:pt x="193" y="71"/>
                      </a:lnTo>
                      <a:lnTo>
                        <a:pt x="201" y="62"/>
                      </a:lnTo>
                      <a:lnTo>
                        <a:pt x="201" y="30"/>
                      </a:lnTo>
                      <a:lnTo>
                        <a:pt x="214" y="39"/>
                      </a:lnTo>
                      <a:lnTo>
                        <a:pt x="293" y="15"/>
                      </a:lnTo>
                      <a:lnTo>
                        <a:pt x="293" y="0"/>
                      </a:lnTo>
                      <a:lnTo>
                        <a:pt x="328" y="0"/>
                      </a:lnTo>
                      <a:lnTo>
                        <a:pt x="335" y="24"/>
                      </a:lnTo>
                      <a:lnTo>
                        <a:pt x="335" y="30"/>
                      </a:lnTo>
                      <a:lnTo>
                        <a:pt x="340" y="30"/>
                      </a:lnTo>
                      <a:lnTo>
                        <a:pt x="362" y="39"/>
                      </a:lnTo>
                      <a:lnTo>
                        <a:pt x="362" y="54"/>
                      </a:lnTo>
                      <a:lnTo>
                        <a:pt x="379" y="54"/>
                      </a:lnTo>
                      <a:lnTo>
                        <a:pt x="392" y="30"/>
                      </a:lnTo>
                      <a:lnTo>
                        <a:pt x="414" y="24"/>
                      </a:lnTo>
                      <a:lnTo>
                        <a:pt x="420" y="54"/>
                      </a:lnTo>
                      <a:lnTo>
                        <a:pt x="457" y="113"/>
                      </a:lnTo>
                      <a:lnTo>
                        <a:pt x="464" y="96"/>
                      </a:lnTo>
                      <a:lnTo>
                        <a:pt x="471" y="113"/>
                      </a:lnTo>
                      <a:lnTo>
                        <a:pt x="498" y="106"/>
                      </a:lnTo>
                      <a:lnTo>
                        <a:pt x="519" y="136"/>
                      </a:lnTo>
                      <a:lnTo>
                        <a:pt x="541" y="143"/>
                      </a:lnTo>
                      <a:lnTo>
                        <a:pt x="541" y="136"/>
                      </a:lnTo>
                      <a:lnTo>
                        <a:pt x="554" y="151"/>
                      </a:lnTo>
                      <a:lnTo>
                        <a:pt x="541" y="16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53" name="Group 473"/>
                <p:cNvGrpSpPr/>
                <p:nvPr/>
              </p:nvGrpSpPr>
              <p:grpSpPr>
                <a:xfrm>
                  <a:off x="5232229" y="3206661"/>
                  <a:ext cx="1637413" cy="1171781"/>
                  <a:chOff x="5232229" y="3206661"/>
                  <a:chExt cx="1637413" cy="1171781"/>
                </a:xfrm>
                <a:grpFill/>
              </p:grpSpPr>
              <p:sp>
                <p:nvSpPr>
                  <p:cNvPr id="154" name="Freeform 580"/>
                  <p:cNvSpPr>
                    <a:spLocks/>
                  </p:cNvSpPr>
                  <p:nvPr/>
                </p:nvSpPr>
                <p:spPr bwMode="auto">
                  <a:xfrm>
                    <a:off x="6030936" y="4087777"/>
                    <a:ext cx="135483" cy="28805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0" y="15"/>
                      </a:cxn>
                      <a:cxn ang="0">
                        <a:pos x="0" y="35"/>
                      </a:cxn>
                      <a:cxn ang="0">
                        <a:pos x="13" y="60"/>
                      </a:cxn>
                      <a:cxn ang="0">
                        <a:pos x="13" y="82"/>
                      </a:cxn>
                      <a:cxn ang="0">
                        <a:pos x="22" y="99"/>
                      </a:cxn>
                      <a:cxn ang="0">
                        <a:pos x="28" y="128"/>
                      </a:cxn>
                      <a:cxn ang="0">
                        <a:pos x="13" y="164"/>
                      </a:cxn>
                      <a:cxn ang="0">
                        <a:pos x="13" y="180"/>
                      </a:cxn>
                      <a:cxn ang="0">
                        <a:pos x="35" y="212"/>
                      </a:cxn>
                      <a:cxn ang="0">
                        <a:pos x="35" y="201"/>
                      </a:cxn>
                      <a:cxn ang="0">
                        <a:pos x="42" y="212"/>
                      </a:cxn>
                      <a:cxn ang="0">
                        <a:pos x="57" y="220"/>
                      </a:cxn>
                      <a:cxn ang="0">
                        <a:pos x="62" y="212"/>
                      </a:cxn>
                      <a:cxn ang="0">
                        <a:pos x="57" y="201"/>
                      </a:cxn>
                      <a:cxn ang="0">
                        <a:pos x="35" y="201"/>
                      </a:cxn>
                      <a:cxn ang="0">
                        <a:pos x="28" y="164"/>
                      </a:cxn>
                      <a:cxn ang="0">
                        <a:pos x="22" y="164"/>
                      </a:cxn>
                      <a:cxn ang="0">
                        <a:pos x="22" y="156"/>
                      </a:cxn>
                      <a:cxn ang="0">
                        <a:pos x="28" y="128"/>
                      </a:cxn>
                      <a:cxn ang="0">
                        <a:pos x="28" y="104"/>
                      </a:cxn>
                      <a:cxn ang="0">
                        <a:pos x="42" y="104"/>
                      </a:cxn>
                      <a:cxn ang="0">
                        <a:pos x="42" y="119"/>
                      </a:cxn>
                      <a:cxn ang="0">
                        <a:pos x="57" y="119"/>
                      </a:cxn>
                      <a:cxn ang="0">
                        <a:pos x="70" y="136"/>
                      </a:cxn>
                      <a:cxn ang="0">
                        <a:pos x="70" y="128"/>
                      </a:cxn>
                      <a:cxn ang="0">
                        <a:pos x="62" y="104"/>
                      </a:cxn>
                      <a:cxn ang="0">
                        <a:pos x="70" y="87"/>
                      </a:cxn>
                      <a:cxn ang="0">
                        <a:pos x="104" y="87"/>
                      </a:cxn>
                      <a:cxn ang="0">
                        <a:pos x="104" y="74"/>
                      </a:cxn>
                      <a:cxn ang="0">
                        <a:pos x="79" y="32"/>
                      </a:cxn>
                      <a:cxn ang="0">
                        <a:pos x="42" y="45"/>
                      </a:cxn>
                      <a:cxn ang="0">
                        <a:pos x="42" y="15"/>
                      </a:cxn>
                      <a:cxn ang="0">
                        <a:pos x="35" y="10"/>
                      </a:cxn>
                      <a:cxn ang="0">
                        <a:pos x="35" y="0"/>
                      </a:cxn>
                      <a:cxn ang="0">
                        <a:pos x="35" y="0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04" h="220">
                        <a:moveTo>
                          <a:pt x="35" y="0"/>
                        </a:moveTo>
                        <a:lnTo>
                          <a:pt x="0" y="15"/>
                        </a:lnTo>
                        <a:lnTo>
                          <a:pt x="0" y="35"/>
                        </a:lnTo>
                        <a:lnTo>
                          <a:pt x="13" y="60"/>
                        </a:lnTo>
                        <a:lnTo>
                          <a:pt x="13" y="82"/>
                        </a:lnTo>
                        <a:lnTo>
                          <a:pt x="22" y="99"/>
                        </a:lnTo>
                        <a:lnTo>
                          <a:pt x="28" y="128"/>
                        </a:lnTo>
                        <a:lnTo>
                          <a:pt x="13" y="164"/>
                        </a:lnTo>
                        <a:lnTo>
                          <a:pt x="13" y="180"/>
                        </a:lnTo>
                        <a:lnTo>
                          <a:pt x="35" y="212"/>
                        </a:lnTo>
                        <a:lnTo>
                          <a:pt x="35" y="201"/>
                        </a:lnTo>
                        <a:lnTo>
                          <a:pt x="42" y="212"/>
                        </a:lnTo>
                        <a:lnTo>
                          <a:pt x="57" y="220"/>
                        </a:lnTo>
                        <a:lnTo>
                          <a:pt x="62" y="212"/>
                        </a:lnTo>
                        <a:lnTo>
                          <a:pt x="57" y="201"/>
                        </a:lnTo>
                        <a:lnTo>
                          <a:pt x="35" y="201"/>
                        </a:lnTo>
                        <a:lnTo>
                          <a:pt x="28" y="164"/>
                        </a:lnTo>
                        <a:lnTo>
                          <a:pt x="22" y="164"/>
                        </a:lnTo>
                        <a:lnTo>
                          <a:pt x="22" y="156"/>
                        </a:lnTo>
                        <a:lnTo>
                          <a:pt x="28" y="128"/>
                        </a:lnTo>
                        <a:lnTo>
                          <a:pt x="28" y="104"/>
                        </a:lnTo>
                        <a:lnTo>
                          <a:pt x="42" y="104"/>
                        </a:lnTo>
                        <a:lnTo>
                          <a:pt x="42" y="119"/>
                        </a:lnTo>
                        <a:lnTo>
                          <a:pt x="57" y="119"/>
                        </a:lnTo>
                        <a:lnTo>
                          <a:pt x="70" y="136"/>
                        </a:lnTo>
                        <a:lnTo>
                          <a:pt x="70" y="128"/>
                        </a:lnTo>
                        <a:lnTo>
                          <a:pt x="62" y="104"/>
                        </a:lnTo>
                        <a:lnTo>
                          <a:pt x="70" y="87"/>
                        </a:lnTo>
                        <a:lnTo>
                          <a:pt x="104" y="87"/>
                        </a:lnTo>
                        <a:lnTo>
                          <a:pt x="104" y="74"/>
                        </a:lnTo>
                        <a:lnTo>
                          <a:pt x="79" y="32"/>
                        </a:lnTo>
                        <a:lnTo>
                          <a:pt x="42" y="45"/>
                        </a:lnTo>
                        <a:lnTo>
                          <a:pt x="42" y="15"/>
                        </a:lnTo>
                        <a:lnTo>
                          <a:pt x="35" y="1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55" name="Freeform 581"/>
                  <p:cNvSpPr>
                    <a:spLocks/>
                  </p:cNvSpPr>
                  <p:nvPr/>
                </p:nvSpPr>
                <p:spPr bwMode="auto">
                  <a:xfrm>
                    <a:off x="6112226" y="4036944"/>
                    <a:ext cx="120000" cy="276326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0" y="0"/>
                      </a:cxn>
                      <a:cxn ang="0">
                        <a:pos x="8" y="8"/>
                      </a:cxn>
                      <a:cxn ang="0">
                        <a:pos x="57" y="0"/>
                      </a:cxn>
                      <a:cxn ang="0">
                        <a:pos x="57" y="17"/>
                      </a:cxn>
                      <a:cxn ang="0">
                        <a:pos x="79" y="17"/>
                      </a:cxn>
                      <a:cxn ang="0">
                        <a:pos x="57" y="22"/>
                      </a:cxn>
                      <a:cxn ang="0">
                        <a:pos x="50" y="45"/>
                      </a:cxn>
                      <a:cxn ang="0">
                        <a:pos x="42" y="54"/>
                      </a:cxn>
                      <a:cxn ang="0">
                        <a:pos x="92" y="136"/>
                      </a:cxn>
                      <a:cxn ang="0">
                        <a:pos x="85" y="175"/>
                      </a:cxn>
                      <a:cxn ang="0">
                        <a:pos x="62" y="187"/>
                      </a:cxn>
                      <a:cxn ang="0">
                        <a:pos x="57" y="187"/>
                      </a:cxn>
                      <a:cxn ang="0">
                        <a:pos x="50" y="205"/>
                      </a:cxn>
                      <a:cxn ang="0">
                        <a:pos x="35" y="212"/>
                      </a:cxn>
                      <a:cxn ang="0">
                        <a:pos x="35" y="197"/>
                      </a:cxn>
                      <a:cxn ang="0">
                        <a:pos x="23" y="187"/>
                      </a:cxn>
                      <a:cxn ang="0">
                        <a:pos x="62" y="158"/>
                      </a:cxn>
                      <a:cxn ang="0">
                        <a:pos x="62" y="113"/>
                      </a:cxn>
                      <a:cxn ang="0">
                        <a:pos x="50" y="91"/>
                      </a:cxn>
                      <a:cxn ang="0">
                        <a:pos x="50" y="82"/>
                      </a:cxn>
                      <a:cxn ang="0">
                        <a:pos x="13" y="54"/>
                      </a:cxn>
                      <a:cxn ang="0">
                        <a:pos x="35" y="45"/>
                      </a:cxn>
                      <a:cxn ang="0">
                        <a:pos x="23" y="39"/>
                      </a:cxn>
                      <a:cxn ang="0">
                        <a:pos x="8" y="22"/>
                      </a:cxn>
                      <a:cxn ang="0">
                        <a:pos x="0" y="8"/>
                      </a:cxn>
                      <a:cxn ang="0">
                        <a:pos x="0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92" h="212">
                        <a:moveTo>
                          <a:pt x="0" y="8"/>
                        </a:moveTo>
                        <a:lnTo>
                          <a:pt x="0" y="0"/>
                        </a:lnTo>
                        <a:lnTo>
                          <a:pt x="8" y="8"/>
                        </a:lnTo>
                        <a:lnTo>
                          <a:pt x="57" y="0"/>
                        </a:lnTo>
                        <a:lnTo>
                          <a:pt x="57" y="17"/>
                        </a:lnTo>
                        <a:lnTo>
                          <a:pt x="79" y="17"/>
                        </a:lnTo>
                        <a:lnTo>
                          <a:pt x="57" y="22"/>
                        </a:lnTo>
                        <a:lnTo>
                          <a:pt x="50" y="45"/>
                        </a:lnTo>
                        <a:lnTo>
                          <a:pt x="42" y="54"/>
                        </a:lnTo>
                        <a:lnTo>
                          <a:pt x="92" y="136"/>
                        </a:lnTo>
                        <a:lnTo>
                          <a:pt x="85" y="175"/>
                        </a:lnTo>
                        <a:lnTo>
                          <a:pt x="62" y="187"/>
                        </a:lnTo>
                        <a:lnTo>
                          <a:pt x="57" y="187"/>
                        </a:lnTo>
                        <a:lnTo>
                          <a:pt x="50" y="205"/>
                        </a:lnTo>
                        <a:lnTo>
                          <a:pt x="35" y="212"/>
                        </a:lnTo>
                        <a:lnTo>
                          <a:pt x="35" y="197"/>
                        </a:lnTo>
                        <a:lnTo>
                          <a:pt x="23" y="187"/>
                        </a:lnTo>
                        <a:lnTo>
                          <a:pt x="62" y="158"/>
                        </a:lnTo>
                        <a:lnTo>
                          <a:pt x="62" y="113"/>
                        </a:lnTo>
                        <a:lnTo>
                          <a:pt x="50" y="91"/>
                        </a:lnTo>
                        <a:lnTo>
                          <a:pt x="50" y="82"/>
                        </a:lnTo>
                        <a:lnTo>
                          <a:pt x="13" y="54"/>
                        </a:lnTo>
                        <a:lnTo>
                          <a:pt x="35" y="45"/>
                        </a:lnTo>
                        <a:lnTo>
                          <a:pt x="23" y="39"/>
                        </a:lnTo>
                        <a:lnTo>
                          <a:pt x="8" y="22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56" name="Freeform 582"/>
                  <p:cNvSpPr>
                    <a:spLocks/>
                  </p:cNvSpPr>
                  <p:nvPr/>
                </p:nvSpPr>
                <p:spPr bwMode="auto">
                  <a:xfrm>
                    <a:off x="6112226" y="4206389"/>
                    <a:ext cx="83871" cy="78206"/>
                  </a:xfrm>
                  <a:custGeom>
                    <a:avLst/>
                    <a:gdLst/>
                    <a:ahLst/>
                    <a:cxnLst>
                      <a:cxn ang="0">
                        <a:pos x="23" y="60"/>
                      </a:cxn>
                      <a:cxn ang="0">
                        <a:pos x="65" y="31"/>
                      </a:cxn>
                      <a:cxn ang="0">
                        <a:pos x="65" y="0"/>
                      </a:cxn>
                      <a:cxn ang="0">
                        <a:pos x="52" y="0"/>
                      </a:cxn>
                      <a:cxn ang="0">
                        <a:pos x="52" y="10"/>
                      </a:cxn>
                      <a:cxn ang="0">
                        <a:pos x="42" y="0"/>
                      </a:cxn>
                      <a:cxn ang="0">
                        <a:pos x="8" y="0"/>
                      </a:cxn>
                      <a:cxn ang="0">
                        <a:pos x="0" y="15"/>
                      </a:cxn>
                      <a:cxn ang="0">
                        <a:pos x="8" y="40"/>
                      </a:cxn>
                      <a:cxn ang="0">
                        <a:pos x="8" y="60"/>
                      </a:cxn>
                      <a:cxn ang="0">
                        <a:pos x="23" y="60"/>
                      </a:cxn>
                      <a:cxn ang="0">
                        <a:pos x="23" y="60"/>
                      </a:cxn>
                    </a:cxnLst>
                    <a:rect l="0" t="0" r="r" b="b"/>
                    <a:pathLst>
                      <a:path w="65" h="60">
                        <a:moveTo>
                          <a:pt x="23" y="60"/>
                        </a:moveTo>
                        <a:lnTo>
                          <a:pt x="65" y="31"/>
                        </a:lnTo>
                        <a:lnTo>
                          <a:pt x="65" y="0"/>
                        </a:lnTo>
                        <a:lnTo>
                          <a:pt x="52" y="0"/>
                        </a:lnTo>
                        <a:lnTo>
                          <a:pt x="52" y="10"/>
                        </a:lnTo>
                        <a:lnTo>
                          <a:pt x="42" y="0"/>
                        </a:lnTo>
                        <a:lnTo>
                          <a:pt x="8" y="0"/>
                        </a:lnTo>
                        <a:lnTo>
                          <a:pt x="0" y="15"/>
                        </a:lnTo>
                        <a:lnTo>
                          <a:pt x="8" y="40"/>
                        </a:lnTo>
                        <a:lnTo>
                          <a:pt x="8" y="60"/>
                        </a:lnTo>
                        <a:lnTo>
                          <a:pt x="23" y="6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57" name="Freeform 590"/>
                  <p:cNvSpPr>
                    <a:spLocks/>
                  </p:cNvSpPr>
                  <p:nvPr/>
                </p:nvSpPr>
                <p:spPr bwMode="auto">
                  <a:xfrm>
                    <a:off x="6223193" y="4100812"/>
                    <a:ext cx="47742" cy="32586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0" y="22"/>
                      </a:cxn>
                      <a:cxn ang="0">
                        <a:pos x="15" y="25"/>
                      </a:cxn>
                      <a:cxn ang="0">
                        <a:pos x="20" y="22"/>
                      </a:cxn>
                      <a:cxn ang="0">
                        <a:pos x="37" y="0"/>
                      </a:cxn>
                      <a:cxn ang="0">
                        <a:pos x="9" y="0"/>
                      </a:cxn>
                      <a:cxn ang="0">
                        <a:pos x="0" y="5"/>
                      </a:cxn>
                      <a:cxn ang="0">
                        <a:pos x="0" y="5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7" h="25">
                        <a:moveTo>
                          <a:pt x="0" y="5"/>
                        </a:moveTo>
                        <a:lnTo>
                          <a:pt x="0" y="22"/>
                        </a:lnTo>
                        <a:lnTo>
                          <a:pt x="15" y="25"/>
                        </a:lnTo>
                        <a:lnTo>
                          <a:pt x="20" y="22"/>
                        </a:lnTo>
                        <a:lnTo>
                          <a:pt x="37" y="0"/>
                        </a:lnTo>
                        <a:lnTo>
                          <a:pt x="9" y="0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58" name="Freeform 604"/>
                  <p:cNvSpPr>
                    <a:spLocks/>
                  </p:cNvSpPr>
                  <p:nvPr/>
                </p:nvSpPr>
                <p:spPr bwMode="auto">
                  <a:xfrm>
                    <a:off x="6416741" y="4130791"/>
                    <a:ext cx="72258" cy="96454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0" y="51"/>
                      </a:cxn>
                      <a:cxn ang="0">
                        <a:pos x="12" y="58"/>
                      </a:cxn>
                      <a:cxn ang="0">
                        <a:pos x="12" y="68"/>
                      </a:cxn>
                      <a:cxn ang="0">
                        <a:pos x="29" y="68"/>
                      </a:cxn>
                      <a:cxn ang="0">
                        <a:pos x="34" y="74"/>
                      </a:cxn>
                      <a:cxn ang="0">
                        <a:pos x="34" y="68"/>
                      </a:cxn>
                      <a:cxn ang="0">
                        <a:pos x="41" y="74"/>
                      </a:cxn>
                      <a:cxn ang="0">
                        <a:pos x="56" y="74"/>
                      </a:cxn>
                      <a:cxn ang="0">
                        <a:pos x="41" y="68"/>
                      </a:cxn>
                      <a:cxn ang="0">
                        <a:pos x="56" y="68"/>
                      </a:cxn>
                      <a:cxn ang="0">
                        <a:pos x="34" y="58"/>
                      </a:cxn>
                      <a:cxn ang="0">
                        <a:pos x="29" y="68"/>
                      </a:cxn>
                      <a:cxn ang="0">
                        <a:pos x="19" y="51"/>
                      </a:cxn>
                      <a:cxn ang="0">
                        <a:pos x="34" y="21"/>
                      </a:cxn>
                      <a:cxn ang="0">
                        <a:pos x="29" y="14"/>
                      </a:cxn>
                      <a:cxn ang="0">
                        <a:pos x="34" y="0"/>
                      </a:cxn>
                      <a:cxn ang="0">
                        <a:pos x="29" y="5"/>
                      </a:cxn>
                      <a:cxn ang="0">
                        <a:pos x="12" y="0"/>
                      </a:cxn>
                      <a:cxn ang="0">
                        <a:pos x="0" y="31"/>
                      </a:cxn>
                      <a:cxn ang="0">
                        <a:pos x="0" y="31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56" h="74">
                        <a:moveTo>
                          <a:pt x="0" y="31"/>
                        </a:moveTo>
                        <a:lnTo>
                          <a:pt x="0" y="51"/>
                        </a:lnTo>
                        <a:lnTo>
                          <a:pt x="12" y="58"/>
                        </a:lnTo>
                        <a:lnTo>
                          <a:pt x="12" y="68"/>
                        </a:lnTo>
                        <a:lnTo>
                          <a:pt x="29" y="68"/>
                        </a:lnTo>
                        <a:lnTo>
                          <a:pt x="34" y="74"/>
                        </a:lnTo>
                        <a:lnTo>
                          <a:pt x="34" y="68"/>
                        </a:lnTo>
                        <a:lnTo>
                          <a:pt x="41" y="74"/>
                        </a:lnTo>
                        <a:lnTo>
                          <a:pt x="56" y="74"/>
                        </a:lnTo>
                        <a:lnTo>
                          <a:pt x="41" y="68"/>
                        </a:lnTo>
                        <a:lnTo>
                          <a:pt x="56" y="68"/>
                        </a:lnTo>
                        <a:lnTo>
                          <a:pt x="34" y="58"/>
                        </a:lnTo>
                        <a:lnTo>
                          <a:pt x="29" y="68"/>
                        </a:lnTo>
                        <a:lnTo>
                          <a:pt x="19" y="51"/>
                        </a:lnTo>
                        <a:lnTo>
                          <a:pt x="34" y="21"/>
                        </a:lnTo>
                        <a:lnTo>
                          <a:pt x="29" y="14"/>
                        </a:lnTo>
                        <a:lnTo>
                          <a:pt x="34" y="0"/>
                        </a:lnTo>
                        <a:lnTo>
                          <a:pt x="29" y="5"/>
                        </a:lnTo>
                        <a:lnTo>
                          <a:pt x="12" y="0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59" name="Freeform 605"/>
                  <p:cNvSpPr>
                    <a:spLocks/>
                  </p:cNvSpPr>
                  <p:nvPr/>
                </p:nvSpPr>
                <p:spPr bwMode="auto">
                  <a:xfrm>
                    <a:off x="6359967" y="4267650"/>
                    <a:ext cx="49032" cy="56047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37" y="13"/>
                      </a:cxn>
                      <a:cxn ang="0">
                        <a:pos x="37" y="0"/>
                      </a:cxn>
                      <a:cxn ang="0">
                        <a:pos x="0" y="43"/>
                      </a:cxn>
                      <a:cxn ang="0">
                        <a:pos x="0" y="43"/>
                      </a:cxn>
                      <a:cxn ang="0">
                        <a:pos x="0" y="43"/>
                      </a:cxn>
                    </a:cxnLst>
                    <a:rect l="0" t="0" r="r" b="b"/>
                    <a:pathLst>
                      <a:path w="37" h="43">
                        <a:moveTo>
                          <a:pt x="0" y="43"/>
                        </a:moveTo>
                        <a:lnTo>
                          <a:pt x="37" y="13"/>
                        </a:lnTo>
                        <a:lnTo>
                          <a:pt x="37" y="0"/>
                        </a:lnTo>
                        <a:lnTo>
                          <a:pt x="0" y="43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60" name="Freeform 606"/>
                  <p:cNvSpPr>
                    <a:spLocks/>
                  </p:cNvSpPr>
                  <p:nvPr/>
                </p:nvSpPr>
                <p:spPr bwMode="auto">
                  <a:xfrm>
                    <a:off x="6416741" y="4225941"/>
                    <a:ext cx="28387" cy="3519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2" y="27"/>
                      </a:cxn>
                      <a:cxn ang="0">
                        <a:pos x="2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2" h="27">
                        <a:moveTo>
                          <a:pt x="0" y="0"/>
                        </a:moveTo>
                        <a:lnTo>
                          <a:pt x="22" y="27"/>
                        </a:lnTo>
                        <a:lnTo>
                          <a:pt x="2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61" name="Freeform 607"/>
                  <p:cNvSpPr>
                    <a:spLocks/>
                  </p:cNvSpPr>
                  <p:nvPr/>
                </p:nvSpPr>
                <p:spPr bwMode="auto">
                  <a:xfrm>
                    <a:off x="6501902" y="4245492"/>
                    <a:ext cx="28387" cy="4562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3" y="8"/>
                      </a:cxn>
                      <a:cxn ang="0">
                        <a:pos x="0" y="17"/>
                      </a:cxn>
                      <a:cxn ang="0">
                        <a:pos x="0" y="35"/>
                      </a:cxn>
                      <a:cxn ang="0">
                        <a:pos x="13" y="35"/>
                      </a:cxn>
                      <a:cxn ang="0">
                        <a:pos x="13" y="17"/>
                      </a:cxn>
                      <a:cxn ang="0">
                        <a:pos x="22" y="17"/>
                      </a:cxn>
                      <a:cxn ang="0">
                        <a:pos x="13" y="8"/>
                      </a:cxn>
                      <a:cxn ang="0">
                        <a:pos x="13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2" h="35">
                        <a:moveTo>
                          <a:pt x="0" y="0"/>
                        </a:moveTo>
                        <a:lnTo>
                          <a:pt x="13" y="8"/>
                        </a:lnTo>
                        <a:lnTo>
                          <a:pt x="0" y="17"/>
                        </a:lnTo>
                        <a:lnTo>
                          <a:pt x="0" y="35"/>
                        </a:lnTo>
                        <a:lnTo>
                          <a:pt x="13" y="35"/>
                        </a:lnTo>
                        <a:lnTo>
                          <a:pt x="13" y="17"/>
                        </a:lnTo>
                        <a:lnTo>
                          <a:pt x="22" y="17"/>
                        </a:lnTo>
                        <a:lnTo>
                          <a:pt x="13" y="8"/>
                        </a:lnTo>
                        <a:lnTo>
                          <a:pt x="1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62" name="Freeform 608"/>
                  <p:cNvSpPr>
                    <a:spLocks/>
                  </p:cNvSpPr>
                  <p:nvPr/>
                </p:nvSpPr>
                <p:spPr bwMode="auto">
                  <a:xfrm>
                    <a:off x="6454160" y="4255920"/>
                    <a:ext cx="47742" cy="57351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8" y="20"/>
                      </a:cxn>
                      <a:cxn ang="0">
                        <a:pos x="8" y="29"/>
                      </a:cxn>
                      <a:cxn ang="0">
                        <a:pos x="15" y="44"/>
                      </a:cxn>
                      <a:cxn ang="0">
                        <a:pos x="15" y="29"/>
                      </a:cxn>
                      <a:cxn ang="0">
                        <a:pos x="37" y="37"/>
                      </a:cxn>
                      <a:cxn ang="0">
                        <a:pos x="37" y="29"/>
                      </a:cxn>
                      <a:cxn ang="0">
                        <a:pos x="30" y="29"/>
                      </a:cxn>
                      <a:cxn ang="0">
                        <a:pos x="30" y="7"/>
                      </a:cxn>
                      <a:cxn ang="0">
                        <a:pos x="15" y="20"/>
                      </a:cxn>
                      <a:cxn ang="0">
                        <a:pos x="15" y="7"/>
                      </a:cxn>
                      <a:cxn ang="0">
                        <a:pos x="8" y="0"/>
                      </a:cxn>
                      <a:cxn ang="0">
                        <a:pos x="0" y="0"/>
                      </a:cxn>
                      <a:cxn ang="0">
                        <a:pos x="0" y="20"/>
                      </a:cxn>
                      <a:cxn ang="0">
                        <a:pos x="0" y="20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37" h="44">
                        <a:moveTo>
                          <a:pt x="0" y="20"/>
                        </a:moveTo>
                        <a:lnTo>
                          <a:pt x="8" y="20"/>
                        </a:lnTo>
                        <a:lnTo>
                          <a:pt x="8" y="29"/>
                        </a:lnTo>
                        <a:lnTo>
                          <a:pt x="15" y="44"/>
                        </a:lnTo>
                        <a:lnTo>
                          <a:pt x="15" y="29"/>
                        </a:lnTo>
                        <a:lnTo>
                          <a:pt x="37" y="37"/>
                        </a:lnTo>
                        <a:lnTo>
                          <a:pt x="37" y="29"/>
                        </a:lnTo>
                        <a:lnTo>
                          <a:pt x="30" y="29"/>
                        </a:lnTo>
                        <a:lnTo>
                          <a:pt x="30" y="7"/>
                        </a:lnTo>
                        <a:lnTo>
                          <a:pt x="15" y="20"/>
                        </a:lnTo>
                        <a:lnTo>
                          <a:pt x="15" y="7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63" name="Freeform 609"/>
                  <p:cNvSpPr>
                    <a:spLocks/>
                  </p:cNvSpPr>
                  <p:nvPr/>
                </p:nvSpPr>
                <p:spPr bwMode="auto">
                  <a:xfrm>
                    <a:off x="6454160" y="4291112"/>
                    <a:ext cx="73548" cy="87330"/>
                  </a:xfrm>
                  <a:custGeom>
                    <a:avLst/>
                    <a:gdLst/>
                    <a:ahLst/>
                    <a:cxnLst>
                      <a:cxn ang="0">
                        <a:pos x="0" y="47"/>
                      </a:cxn>
                      <a:cxn ang="0">
                        <a:pos x="7" y="40"/>
                      </a:cxn>
                      <a:cxn ang="0">
                        <a:pos x="33" y="40"/>
                      </a:cxn>
                      <a:cxn ang="0">
                        <a:pos x="28" y="57"/>
                      </a:cxn>
                      <a:cxn ang="0">
                        <a:pos x="43" y="66"/>
                      </a:cxn>
                      <a:cxn ang="0">
                        <a:pos x="48" y="57"/>
                      </a:cxn>
                      <a:cxn ang="0">
                        <a:pos x="43" y="47"/>
                      </a:cxn>
                      <a:cxn ang="0">
                        <a:pos x="48" y="40"/>
                      </a:cxn>
                      <a:cxn ang="0">
                        <a:pos x="57" y="57"/>
                      </a:cxn>
                      <a:cxn ang="0">
                        <a:pos x="57" y="17"/>
                      </a:cxn>
                      <a:cxn ang="0">
                        <a:pos x="43" y="0"/>
                      </a:cxn>
                      <a:cxn ang="0">
                        <a:pos x="43" y="17"/>
                      </a:cxn>
                      <a:cxn ang="0">
                        <a:pos x="33" y="17"/>
                      </a:cxn>
                      <a:cxn ang="0">
                        <a:pos x="28" y="25"/>
                      </a:cxn>
                      <a:cxn ang="0">
                        <a:pos x="13" y="17"/>
                      </a:cxn>
                      <a:cxn ang="0">
                        <a:pos x="0" y="40"/>
                      </a:cxn>
                      <a:cxn ang="0">
                        <a:pos x="0" y="47"/>
                      </a:cxn>
                      <a:cxn ang="0">
                        <a:pos x="0" y="47"/>
                      </a:cxn>
                      <a:cxn ang="0">
                        <a:pos x="0" y="47"/>
                      </a:cxn>
                    </a:cxnLst>
                    <a:rect l="0" t="0" r="r" b="b"/>
                    <a:pathLst>
                      <a:path w="57" h="66">
                        <a:moveTo>
                          <a:pt x="0" y="47"/>
                        </a:moveTo>
                        <a:lnTo>
                          <a:pt x="7" y="40"/>
                        </a:lnTo>
                        <a:lnTo>
                          <a:pt x="33" y="40"/>
                        </a:lnTo>
                        <a:lnTo>
                          <a:pt x="28" y="57"/>
                        </a:lnTo>
                        <a:lnTo>
                          <a:pt x="43" y="66"/>
                        </a:lnTo>
                        <a:lnTo>
                          <a:pt x="48" y="57"/>
                        </a:lnTo>
                        <a:lnTo>
                          <a:pt x="43" y="47"/>
                        </a:lnTo>
                        <a:lnTo>
                          <a:pt x="48" y="40"/>
                        </a:lnTo>
                        <a:lnTo>
                          <a:pt x="57" y="57"/>
                        </a:lnTo>
                        <a:lnTo>
                          <a:pt x="57" y="17"/>
                        </a:lnTo>
                        <a:lnTo>
                          <a:pt x="43" y="0"/>
                        </a:lnTo>
                        <a:lnTo>
                          <a:pt x="43" y="17"/>
                        </a:lnTo>
                        <a:lnTo>
                          <a:pt x="33" y="17"/>
                        </a:lnTo>
                        <a:lnTo>
                          <a:pt x="28" y="25"/>
                        </a:lnTo>
                        <a:lnTo>
                          <a:pt x="13" y="17"/>
                        </a:lnTo>
                        <a:lnTo>
                          <a:pt x="0" y="40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64" name="Freeform 612"/>
                  <p:cNvSpPr>
                    <a:spLocks/>
                  </p:cNvSpPr>
                  <p:nvPr/>
                </p:nvSpPr>
                <p:spPr bwMode="auto">
                  <a:xfrm>
                    <a:off x="5611582" y="3283563"/>
                    <a:ext cx="1061932" cy="808125"/>
                  </a:xfrm>
                  <a:custGeom>
                    <a:avLst/>
                    <a:gdLst/>
                    <a:ahLst/>
                    <a:cxnLst>
                      <a:cxn ang="0">
                        <a:pos x="199" y="126"/>
                      </a:cxn>
                      <a:cxn ang="0">
                        <a:pos x="227" y="179"/>
                      </a:cxn>
                      <a:cxn ang="0">
                        <a:pos x="355" y="225"/>
                      </a:cxn>
                      <a:cxn ang="0">
                        <a:pos x="447" y="232"/>
                      </a:cxn>
                      <a:cxn ang="0">
                        <a:pos x="505" y="201"/>
                      </a:cxn>
                      <a:cxn ang="0">
                        <a:pos x="562" y="171"/>
                      </a:cxn>
                      <a:cxn ang="0">
                        <a:pos x="604" y="132"/>
                      </a:cxn>
                      <a:cxn ang="0">
                        <a:pos x="562" y="132"/>
                      </a:cxn>
                      <a:cxn ang="0">
                        <a:pos x="591" y="89"/>
                      </a:cxn>
                      <a:cxn ang="0">
                        <a:pos x="631" y="28"/>
                      </a:cxn>
                      <a:cxn ang="0">
                        <a:pos x="631" y="8"/>
                      </a:cxn>
                      <a:cxn ang="0">
                        <a:pos x="705" y="21"/>
                      </a:cxn>
                      <a:cxn ang="0">
                        <a:pos x="769" y="104"/>
                      </a:cxn>
                      <a:cxn ang="0">
                        <a:pos x="817" y="110"/>
                      </a:cxn>
                      <a:cxn ang="0">
                        <a:pos x="782" y="179"/>
                      </a:cxn>
                      <a:cxn ang="0">
                        <a:pos x="769" y="232"/>
                      </a:cxn>
                      <a:cxn ang="0">
                        <a:pos x="733" y="247"/>
                      </a:cxn>
                      <a:cxn ang="0">
                        <a:pos x="683" y="284"/>
                      </a:cxn>
                      <a:cxn ang="0">
                        <a:pos x="638" y="307"/>
                      </a:cxn>
                      <a:cxn ang="0">
                        <a:pos x="638" y="263"/>
                      </a:cxn>
                      <a:cxn ang="0">
                        <a:pos x="591" y="307"/>
                      </a:cxn>
                      <a:cxn ang="0">
                        <a:pos x="653" y="339"/>
                      </a:cxn>
                      <a:cxn ang="0">
                        <a:pos x="631" y="346"/>
                      </a:cxn>
                      <a:cxn ang="0">
                        <a:pos x="631" y="420"/>
                      </a:cxn>
                      <a:cxn ang="0">
                        <a:pos x="646" y="452"/>
                      </a:cxn>
                      <a:cxn ang="0">
                        <a:pos x="638" y="494"/>
                      </a:cxn>
                      <a:cxn ang="0">
                        <a:pos x="611" y="532"/>
                      </a:cxn>
                      <a:cxn ang="0">
                        <a:pos x="596" y="556"/>
                      </a:cxn>
                      <a:cxn ang="0">
                        <a:pos x="547" y="586"/>
                      </a:cxn>
                      <a:cxn ang="0">
                        <a:pos x="527" y="586"/>
                      </a:cxn>
                      <a:cxn ang="0">
                        <a:pos x="484" y="595"/>
                      </a:cxn>
                      <a:cxn ang="0">
                        <a:pos x="392" y="586"/>
                      </a:cxn>
                      <a:cxn ang="0">
                        <a:pos x="378" y="586"/>
                      </a:cxn>
                      <a:cxn ang="0">
                        <a:pos x="363" y="595"/>
                      </a:cxn>
                      <a:cxn ang="0">
                        <a:pos x="341" y="573"/>
                      </a:cxn>
                      <a:cxn ang="0">
                        <a:pos x="333" y="511"/>
                      </a:cxn>
                      <a:cxn ang="0">
                        <a:pos x="298" y="474"/>
                      </a:cxn>
                      <a:cxn ang="0">
                        <a:pos x="212" y="494"/>
                      </a:cxn>
                      <a:cxn ang="0">
                        <a:pos x="157" y="494"/>
                      </a:cxn>
                      <a:cxn ang="0">
                        <a:pos x="107" y="457"/>
                      </a:cxn>
                      <a:cxn ang="0">
                        <a:pos x="72" y="420"/>
                      </a:cxn>
                      <a:cxn ang="0">
                        <a:pos x="85" y="366"/>
                      </a:cxn>
                      <a:cxn ang="0">
                        <a:pos x="36" y="353"/>
                      </a:cxn>
                      <a:cxn ang="0">
                        <a:pos x="15" y="307"/>
                      </a:cxn>
                      <a:cxn ang="0">
                        <a:pos x="15" y="270"/>
                      </a:cxn>
                      <a:cxn ang="0">
                        <a:pos x="56" y="263"/>
                      </a:cxn>
                      <a:cxn ang="0">
                        <a:pos x="85" y="188"/>
                      </a:cxn>
                      <a:cxn ang="0">
                        <a:pos x="113" y="141"/>
                      </a:cxn>
                      <a:cxn ang="0">
                        <a:pos x="172" y="104"/>
                      </a:cxn>
                    </a:cxnLst>
                    <a:rect l="0" t="0" r="r" b="b"/>
                    <a:pathLst>
                      <a:path w="817" h="618">
                        <a:moveTo>
                          <a:pt x="172" y="104"/>
                        </a:moveTo>
                        <a:lnTo>
                          <a:pt x="185" y="97"/>
                        </a:lnTo>
                        <a:lnTo>
                          <a:pt x="199" y="126"/>
                        </a:lnTo>
                        <a:lnTo>
                          <a:pt x="222" y="126"/>
                        </a:lnTo>
                        <a:lnTo>
                          <a:pt x="227" y="141"/>
                        </a:lnTo>
                        <a:lnTo>
                          <a:pt x="227" y="179"/>
                        </a:lnTo>
                        <a:lnTo>
                          <a:pt x="276" y="201"/>
                        </a:lnTo>
                        <a:lnTo>
                          <a:pt x="306" y="225"/>
                        </a:lnTo>
                        <a:lnTo>
                          <a:pt x="355" y="225"/>
                        </a:lnTo>
                        <a:lnTo>
                          <a:pt x="385" y="247"/>
                        </a:lnTo>
                        <a:lnTo>
                          <a:pt x="420" y="253"/>
                        </a:lnTo>
                        <a:lnTo>
                          <a:pt x="447" y="232"/>
                        </a:lnTo>
                        <a:lnTo>
                          <a:pt x="484" y="232"/>
                        </a:lnTo>
                        <a:lnTo>
                          <a:pt x="512" y="208"/>
                        </a:lnTo>
                        <a:lnTo>
                          <a:pt x="505" y="201"/>
                        </a:lnTo>
                        <a:lnTo>
                          <a:pt x="519" y="179"/>
                        </a:lnTo>
                        <a:lnTo>
                          <a:pt x="534" y="188"/>
                        </a:lnTo>
                        <a:lnTo>
                          <a:pt x="562" y="171"/>
                        </a:lnTo>
                        <a:lnTo>
                          <a:pt x="574" y="151"/>
                        </a:lnTo>
                        <a:lnTo>
                          <a:pt x="611" y="151"/>
                        </a:lnTo>
                        <a:lnTo>
                          <a:pt x="604" y="132"/>
                        </a:lnTo>
                        <a:lnTo>
                          <a:pt x="596" y="126"/>
                        </a:lnTo>
                        <a:lnTo>
                          <a:pt x="574" y="132"/>
                        </a:lnTo>
                        <a:lnTo>
                          <a:pt x="562" y="132"/>
                        </a:lnTo>
                        <a:lnTo>
                          <a:pt x="562" y="97"/>
                        </a:lnTo>
                        <a:lnTo>
                          <a:pt x="569" y="80"/>
                        </a:lnTo>
                        <a:lnTo>
                          <a:pt x="591" y="89"/>
                        </a:lnTo>
                        <a:lnTo>
                          <a:pt x="611" y="80"/>
                        </a:lnTo>
                        <a:lnTo>
                          <a:pt x="619" y="42"/>
                        </a:lnTo>
                        <a:lnTo>
                          <a:pt x="631" y="28"/>
                        </a:lnTo>
                        <a:lnTo>
                          <a:pt x="631" y="21"/>
                        </a:lnTo>
                        <a:lnTo>
                          <a:pt x="619" y="21"/>
                        </a:lnTo>
                        <a:lnTo>
                          <a:pt x="631" y="8"/>
                        </a:lnTo>
                        <a:lnTo>
                          <a:pt x="661" y="0"/>
                        </a:lnTo>
                        <a:lnTo>
                          <a:pt x="691" y="8"/>
                        </a:lnTo>
                        <a:lnTo>
                          <a:pt x="705" y="21"/>
                        </a:lnTo>
                        <a:lnTo>
                          <a:pt x="725" y="89"/>
                        </a:lnTo>
                        <a:lnTo>
                          <a:pt x="740" y="89"/>
                        </a:lnTo>
                        <a:lnTo>
                          <a:pt x="769" y="104"/>
                        </a:lnTo>
                        <a:lnTo>
                          <a:pt x="769" y="126"/>
                        </a:lnTo>
                        <a:lnTo>
                          <a:pt x="782" y="126"/>
                        </a:lnTo>
                        <a:lnTo>
                          <a:pt x="817" y="110"/>
                        </a:lnTo>
                        <a:lnTo>
                          <a:pt x="817" y="132"/>
                        </a:lnTo>
                        <a:lnTo>
                          <a:pt x="787" y="188"/>
                        </a:lnTo>
                        <a:lnTo>
                          <a:pt x="782" y="179"/>
                        </a:lnTo>
                        <a:lnTo>
                          <a:pt x="769" y="188"/>
                        </a:lnTo>
                        <a:lnTo>
                          <a:pt x="775" y="216"/>
                        </a:lnTo>
                        <a:lnTo>
                          <a:pt x="769" y="232"/>
                        </a:lnTo>
                        <a:lnTo>
                          <a:pt x="755" y="232"/>
                        </a:lnTo>
                        <a:lnTo>
                          <a:pt x="740" y="247"/>
                        </a:lnTo>
                        <a:lnTo>
                          <a:pt x="733" y="247"/>
                        </a:lnTo>
                        <a:lnTo>
                          <a:pt x="725" y="253"/>
                        </a:lnTo>
                        <a:lnTo>
                          <a:pt x="718" y="253"/>
                        </a:lnTo>
                        <a:lnTo>
                          <a:pt x="683" y="284"/>
                        </a:lnTo>
                        <a:lnTo>
                          <a:pt x="683" y="292"/>
                        </a:lnTo>
                        <a:lnTo>
                          <a:pt x="661" y="292"/>
                        </a:lnTo>
                        <a:lnTo>
                          <a:pt x="638" y="307"/>
                        </a:lnTo>
                        <a:lnTo>
                          <a:pt x="638" y="292"/>
                        </a:lnTo>
                        <a:lnTo>
                          <a:pt x="646" y="270"/>
                        </a:lnTo>
                        <a:lnTo>
                          <a:pt x="638" y="263"/>
                        </a:lnTo>
                        <a:lnTo>
                          <a:pt x="604" y="300"/>
                        </a:lnTo>
                        <a:lnTo>
                          <a:pt x="596" y="300"/>
                        </a:lnTo>
                        <a:lnTo>
                          <a:pt x="591" y="307"/>
                        </a:lnTo>
                        <a:lnTo>
                          <a:pt x="611" y="339"/>
                        </a:lnTo>
                        <a:lnTo>
                          <a:pt x="631" y="331"/>
                        </a:lnTo>
                        <a:lnTo>
                          <a:pt x="653" y="339"/>
                        </a:lnTo>
                        <a:lnTo>
                          <a:pt x="653" y="346"/>
                        </a:lnTo>
                        <a:lnTo>
                          <a:pt x="646" y="339"/>
                        </a:lnTo>
                        <a:lnTo>
                          <a:pt x="631" y="346"/>
                        </a:lnTo>
                        <a:lnTo>
                          <a:pt x="611" y="373"/>
                        </a:lnTo>
                        <a:lnTo>
                          <a:pt x="619" y="381"/>
                        </a:lnTo>
                        <a:lnTo>
                          <a:pt x="631" y="420"/>
                        </a:lnTo>
                        <a:lnTo>
                          <a:pt x="646" y="428"/>
                        </a:lnTo>
                        <a:lnTo>
                          <a:pt x="638" y="428"/>
                        </a:lnTo>
                        <a:lnTo>
                          <a:pt x="646" y="452"/>
                        </a:lnTo>
                        <a:lnTo>
                          <a:pt x="619" y="457"/>
                        </a:lnTo>
                        <a:lnTo>
                          <a:pt x="646" y="457"/>
                        </a:lnTo>
                        <a:lnTo>
                          <a:pt x="638" y="494"/>
                        </a:lnTo>
                        <a:lnTo>
                          <a:pt x="619" y="511"/>
                        </a:lnTo>
                        <a:lnTo>
                          <a:pt x="611" y="511"/>
                        </a:lnTo>
                        <a:lnTo>
                          <a:pt x="611" y="532"/>
                        </a:lnTo>
                        <a:lnTo>
                          <a:pt x="604" y="549"/>
                        </a:lnTo>
                        <a:lnTo>
                          <a:pt x="596" y="549"/>
                        </a:lnTo>
                        <a:lnTo>
                          <a:pt x="596" y="556"/>
                        </a:lnTo>
                        <a:lnTo>
                          <a:pt x="569" y="579"/>
                        </a:lnTo>
                        <a:lnTo>
                          <a:pt x="547" y="579"/>
                        </a:lnTo>
                        <a:lnTo>
                          <a:pt x="547" y="586"/>
                        </a:lnTo>
                        <a:lnTo>
                          <a:pt x="534" y="579"/>
                        </a:lnTo>
                        <a:lnTo>
                          <a:pt x="534" y="586"/>
                        </a:lnTo>
                        <a:lnTo>
                          <a:pt x="527" y="586"/>
                        </a:lnTo>
                        <a:lnTo>
                          <a:pt x="490" y="601"/>
                        </a:lnTo>
                        <a:lnTo>
                          <a:pt x="484" y="618"/>
                        </a:lnTo>
                        <a:lnTo>
                          <a:pt x="484" y="595"/>
                        </a:lnTo>
                        <a:lnTo>
                          <a:pt x="442" y="595"/>
                        </a:lnTo>
                        <a:lnTo>
                          <a:pt x="442" y="579"/>
                        </a:lnTo>
                        <a:lnTo>
                          <a:pt x="392" y="586"/>
                        </a:lnTo>
                        <a:lnTo>
                          <a:pt x="385" y="579"/>
                        </a:lnTo>
                        <a:lnTo>
                          <a:pt x="385" y="586"/>
                        </a:lnTo>
                        <a:lnTo>
                          <a:pt x="378" y="586"/>
                        </a:lnTo>
                        <a:lnTo>
                          <a:pt x="378" y="601"/>
                        </a:lnTo>
                        <a:lnTo>
                          <a:pt x="363" y="601"/>
                        </a:lnTo>
                        <a:lnTo>
                          <a:pt x="363" y="595"/>
                        </a:lnTo>
                        <a:lnTo>
                          <a:pt x="355" y="595"/>
                        </a:lnTo>
                        <a:lnTo>
                          <a:pt x="341" y="586"/>
                        </a:lnTo>
                        <a:lnTo>
                          <a:pt x="341" y="573"/>
                        </a:lnTo>
                        <a:lnTo>
                          <a:pt x="333" y="556"/>
                        </a:lnTo>
                        <a:lnTo>
                          <a:pt x="320" y="556"/>
                        </a:lnTo>
                        <a:lnTo>
                          <a:pt x="333" y="511"/>
                        </a:lnTo>
                        <a:lnTo>
                          <a:pt x="320" y="494"/>
                        </a:lnTo>
                        <a:lnTo>
                          <a:pt x="315" y="494"/>
                        </a:lnTo>
                        <a:lnTo>
                          <a:pt x="298" y="474"/>
                        </a:lnTo>
                        <a:lnTo>
                          <a:pt x="276" y="474"/>
                        </a:lnTo>
                        <a:lnTo>
                          <a:pt x="234" y="494"/>
                        </a:lnTo>
                        <a:lnTo>
                          <a:pt x="212" y="494"/>
                        </a:lnTo>
                        <a:lnTo>
                          <a:pt x="199" y="505"/>
                        </a:lnTo>
                        <a:lnTo>
                          <a:pt x="192" y="494"/>
                        </a:lnTo>
                        <a:lnTo>
                          <a:pt x="157" y="494"/>
                        </a:lnTo>
                        <a:lnTo>
                          <a:pt x="135" y="474"/>
                        </a:lnTo>
                        <a:lnTo>
                          <a:pt x="127" y="474"/>
                        </a:lnTo>
                        <a:lnTo>
                          <a:pt x="107" y="457"/>
                        </a:lnTo>
                        <a:lnTo>
                          <a:pt x="62" y="452"/>
                        </a:lnTo>
                        <a:lnTo>
                          <a:pt x="56" y="420"/>
                        </a:lnTo>
                        <a:lnTo>
                          <a:pt x="72" y="420"/>
                        </a:lnTo>
                        <a:lnTo>
                          <a:pt x="62" y="405"/>
                        </a:lnTo>
                        <a:lnTo>
                          <a:pt x="85" y="381"/>
                        </a:lnTo>
                        <a:lnTo>
                          <a:pt x="85" y="366"/>
                        </a:lnTo>
                        <a:lnTo>
                          <a:pt x="72" y="353"/>
                        </a:lnTo>
                        <a:lnTo>
                          <a:pt x="50" y="366"/>
                        </a:lnTo>
                        <a:lnTo>
                          <a:pt x="36" y="353"/>
                        </a:lnTo>
                        <a:lnTo>
                          <a:pt x="8" y="339"/>
                        </a:lnTo>
                        <a:lnTo>
                          <a:pt x="15" y="339"/>
                        </a:lnTo>
                        <a:lnTo>
                          <a:pt x="15" y="307"/>
                        </a:lnTo>
                        <a:lnTo>
                          <a:pt x="0" y="307"/>
                        </a:lnTo>
                        <a:lnTo>
                          <a:pt x="0" y="284"/>
                        </a:lnTo>
                        <a:lnTo>
                          <a:pt x="15" y="270"/>
                        </a:lnTo>
                        <a:lnTo>
                          <a:pt x="36" y="270"/>
                        </a:lnTo>
                        <a:lnTo>
                          <a:pt x="43" y="263"/>
                        </a:lnTo>
                        <a:lnTo>
                          <a:pt x="56" y="263"/>
                        </a:lnTo>
                        <a:lnTo>
                          <a:pt x="85" y="247"/>
                        </a:lnTo>
                        <a:lnTo>
                          <a:pt x="93" y="225"/>
                        </a:lnTo>
                        <a:lnTo>
                          <a:pt x="85" y="188"/>
                        </a:lnTo>
                        <a:lnTo>
                          <a:pt x="85" y="179"/>
                        </a:lnTo>
                        <a:lnTo>
                          <a:pt x="107" y="179"/>
                        </a:lnTo>
                        <a:lnTo>
                          <a:pt x="113" y="141"/>
                        </a:lnTo>
                        <a:lnTo>
                          <a:pt x="150" y="141"/>
                        </a:lnTo>
                        <a:lnTo>
                          <a:pt x="157" y="110"/>
                        </a:lnTo>
                        <a:lnTo>
                          <a:pt x="172" y="104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65" name="Freeform 614"/>
                  <p:cNvSpPr>
                    <a:spLocks/>
                  </p:cNvSpPr>
                  <p:nvPr/>
                </p:nvSpPr>
                <p:spPr bwMode="auto">
                  <a:xfrm>
                    <a:off x="5754808" y="3967862"/>
                    <a:ext cx="309676" cy="213762"/>
                  </a:xfrm>
                  <a:custGeom>
                    <a:avLst/>
                    <a:gdLst/>
                    <a:ahLst/>
                    <a:cxnLst>
                      <a:cxn ang="0">
                        <a:pos x="146" y="163"/>
                      </a:cxn>
                      <a:cxn ang="0">
                        <a:pos x="158" y="163"/>
                      </a:cxn>
                      <a:cxn ang="0">
                        <a:pos x="166" y="150"/>
                      </a:cxn>
                      <a:cxn ang="0">
                        <a:pos x="166" y="126"/>
                      </a:cxn>
                      <a:cxn ang="0">
                        <a:pos x="158" y="119"/>
                      </a:cxn>
                      <a:cxn ang="0">
                        <a:pos x="174" y="119"/>
                      </a:cxn>
                      <a:cxn ang="0">
                        <a:pos x="181" y="96"/>
                      </a:cxn>
                      <a:cxn ang="0">
                        <a:pos x="181" y="89"/>
                      </a:cxn>
                      <a:cxn ang="0">
                        <a:pos x="201" y="89"/>
                      </a:cxn>
                      <a:cxn ang="0">
                        <a:pos x="201" y="96"/>
                      </a:cxn>
                      <a:cxn ang="0">
                        <a:pos x="216" y="96"/>
                      </a:cxn>
                      <a:cxn ang="0">
                        <a:pos x="238" y="89"/>
                      </a:cxn>
                      <a:cxn ang="0">
                        <a:pos x="216" y="82"/>
                      </a:cxn>
                      <a:cxn ang="0">
                        <a:pos x="194" y="82"/>
                      </a:cxn>
                      <a:cxn ang="0">
                        <a:pos x="210" y="60"/>
                      </a:cxn>
                      <a:cxn ang="0">
                        <a:pos x="201" y="60"/>
                      </a:cxn>
                      <a:cxn ang="0">
                        <a:pos x="174" y="89"/>
                      </a:cxn>
                      <a:cxn ang="0">
                        <a:pos x="166" y="82"/>
                      </a:cxn>
                      <a:cxn ang="0">
                        <a:pos x="153" y="82"/>
                      </a:cxn>
                      <a:cxn ang="0">
                        <a:pos x="153" y="76"/>
                      </a:cxn>
                      <a:cxn ang="0">
                        <a:pos x="146" y="76"/>
                      </a:cxn>
                      <a:cxn ang="0">
                        <a:pos x="146" y="52"/>
                      </a:cxn>
                      <a:cxn ang="0">
                        <a:pos x="122" y="35"/>
                      </a:cxn>
                      <a:cxn ang="0">
                        <a:pos x="81" y="35"/>
                      </a:cxn>
                      <a:cxn ang="0">
                        <a:pos x="50" y="7"/>
                      </a:cxn>
                      <a:cxn ang="0">
                        <a:pos x="37" y="0"/>
                      </a:cxn>
                      <a:cxn ang="0">
                        <a:pos x="0" y="7"/>
                      </a:cxn>
                      <a:cxn ang="0">
                        <a:pos x="0" y="82"/>
                      </a:cxn>
                      <a:cxn ang="0">
                        <a:pos x="8" y="82"/>
                      </a:cxn>
                      <a:cxn ang="0">
                        <a:pos x="8" y="76"/>
                      </a:cxn>
                      <a:cxn ang="0">
                        <a:pos x="29" y="60"/>
                      </a:cxn>
                      <a:cxn ang="0">
                        <a:pos x="37" y="60"/>
                      </a:cxn>
                      <a:cxn ang="0">
                        <a:pos x="29" y="52"/>
                      </a:cxn>
                      <a:cxn ang="0">
                        <a:pos x="37" y="52"/>
                      </a:cxn>
                      <a:cxn ang="0">
                        <a:pos x="50" y="60"/>
                      </a:cxn>
                      <a:cxn ang="0">
                        <a:pos x="50" y="82"/>
                      </a:cxn>
                      <a:cxn ang="0">
                        <a:pos x="81" y="82"/>
                      </a:cxn>
                      <a:cxn ang="0">
                        <a:pos x="89" y="114"/>
                      </a:cxn>
                      <a:cxn ang="0">
                        <a:pos x="131" y="131"/>
                      </a:cxn>
                      <a:cxn ang="0">
                        <a:pos x="153" y="150"/>
                      </a:cxn>
                      <a:cxn ang="0">
                        <a:pos x="146" y="163"/>
                      </a:cxn>
                      <a:cxn ang="0">
                        <a:pos x="146" y="163"/>
                      </a:cxn>
                      <a:cxn ang="0">
                        <a:pos x="146" y="163"/>
                      </a:cxn>
                    </a:cxnLst>
                    <a:rect l="0" t="0" r="r" b="b"/>
                    <a:pathLst>
                      <a:path w="238" h="163">
                        <a:moveTo>
                          <a:pt x="146" y="163"/>
                        </a:moveTo>
                        <a:lnTo>
                          <a:pt x="158" y="163"/>
                        </a:lnTo>
                        <a:lnTo>
                          <a:pt x="166" y="150"/>
                        </a:lnTo>
                        <a:lnTo>
                          <a:pt x="166" y="126"/>
                        </a:lnTo>
                        <a:lnTo>
                          <a:pt x="158" y="119"/>
                        </a:lnTo>
                        <a:lnTo>
                          <a:pt x="174" y="119"/>
                        </a:lnTo>
                        <a:lnTo>
                          <a:pt x="181" y="96"/>
                        </a:lnTo>
                        <a:lnTo>
                          <a:pt x="181" y="89"/>
                        </a:lnTo>
                        <a:lnTo>
                          <a:pt x="201" y="89"/>
                        </a:lnTo>
                        <a:lnTo>
                          <a:pt x="201" y="96"/>
                        </a:lnTo>
                        <a:lnTo>
                          <a:pt x="216" y="96"/>
                        </a:lnTo>
                        <a:lnTo>
                          <a:pt x="238" y="89"/>
                        </a:lnTo>
                        <a:lnTo>
                          <a:pt x="216" y="82"/>
                        </a:lnTo>
                        <a:lnTo>
                          <a:pt x="194" y="82"/>
                        </a:lnTo>
                        <a:lnTo>
                          <a:pt x="210" y="60"/>
                        </a:lnTo>
                        <a:lnTo>
                          <a:pt x="201" y="60"/>
                        </a:lnTo>
                        <a:lnTo>
                          <a:pt x="174" y="89"/>
                        </a:lnTo>
                        <a:lnTo>
                          <a:pt x="166" y="82"/>
                        </a:lnTo>
                        <a:lnTo>
                          <a:pt x="153" y="82"/>
                        </a:lnTo>
                        <a:lnTo>
                          <a:pt x="153" y="76"/>
                        </a:lnTo>
                        <a:lnTo>
                          <a:pt x="146" y="76"/>
                        </a:lnTo>
                        <a:lnTo>
                          <a:pt x="146" y="52"/>
                        </a:lnTo>
                        <a:lnTo>
                          <a:pt x="122" y="35"/>
                        </a:lnTo>
                        <a:lnTo>
                          <a:pt x="81" y="35"/>
                        </a:lnTo>
                        <a:lnTo>
                          <a:pt x="50" y="7"/>
                        </a:lnTo>
                        <a:lnTo>
                          <a:pt x="37" y="0"/>
                        </a:lnTo>
                        <a:lnTo>
                          <a:pt x="0" y="7"/>
                        </a:lnTo>
                        <a:lnTo>
                          <a:pt x="0" y="82"/>
                        </a:lnTo>
                        <a:lnTo>
                          <a:pt x="8" y="82"/>
                        </a:lnTo>
                        <a:lnTo>
                          <a:pt x="8" y="76"/>
                        </a:lnTo>
                        <a:lnTo>
                          <a:pt x="29" y="60"/>
                        </a:lnTo>
                        <a:lnTo>
                          <a:pt x="37" y="60"/>
                        </a:lnTo>
                        <a:lnTo>
                          <a:pt x="29" y="52"/>
                        </a:lnTo>
                        <a:lnTo>
                          <a:pt x="37" y="52"/>
                        </a:lnTo>
                        <a:lnTo>
                          <a:pt x="50" y="60"/>
                        </a:lnTo>
                        <a:lnTo>
                          <a:pt x="50" y="82"/>
                        </a:lnTo>
                        <a:lnTo>
                          <a:pt x="81" y="82"/>
                        </a:lnTo>
                        <a:lnTo>
                          <a:pt x="89" y="114"/>
                        </a:lnTo>
                        <a:lnTo>
                          <a:pt x="131" y="131"/>
                        </a:lnTo>
                        <a:lnTo>
                          <a:pt x="153" y="150"/>
                        </a:lnTo>
                        <a:lnTo>
                          <a:pt x="146" y="163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66" name="Freeform 616"/>
                  <p:cNvSpPr>
                    <a:spLocks/>
                  </p:cNvSpPr>
                  <p:nvPr/>
                </p:nvSpPr>
                <p:spPr bwMode="auto">
                  <a:xfrm>
                    <a:off x="6131581" y="3206661"/>
                    <a:ext cx="113548" cy="142074"/>
                  </a:xfrm>
                  <a:custGeom>
                    <a:avLst/>
                    <a:gdLst/>
                    <a:ahLst/>
                    <a:cxnLst>
                      <a:cxn ang="0">
                        <a:pos x="0" y="101"/>
                      </a:cxn>
                      <a:cxn ang="0">
                        <a:pos x="7" y="109"/>
                      </a:cxn>
                      <a:cxn ang="0">
                        <a:pos x="37" y="101"/>
                      </a:cxn>
                      <a:cxn ang="0">
                        <a:pos x="37" y="87"/>
                      </a:cxn>
                      <a:cxn ang="0">
                        <a:pos x="65" y="74"/>
                      </a:cxn>
                      <a:cxn ang="0">
                        <a:pos x="79" y="45"/>
                      </a:cxn>
                      <a:cxn ang="0">
                        <a:pos x="87" y="0"/>
                      </a:cxn>
                      <a:cxn ang="0">
                        <a:pos x="79" y="0"/>
                      </a:cxn>
                      <a:cxn ang="0">
                        <a:pos x="65" y="45"/>
                      </a:cxn>
                      <a:cxn ang="0">
                        <a:pos x="28" y="87"/>
                      </a:cxn>
                      <a:cxn ang="0">
                        <a:pos x="0" y="101"/>
                      </a:cxn>
                      <a:cxn ang="0">
                        <a:pos x="0" y="101"/>
                      </a:cxn>
                      <a:cxn ang="0">
                        <a:pos x="0" y="101"/>
                      </a:cxn>
                    </a:cxnLst>
                    <a:rect l="0" t="0" r="r" b="b"/>
                    <a:pathLst>
                      <a:path w="87" h="109">
                        <a:moveTo>
                          <a:pt x="0" y="101"/>
                        </a:moveTo>
                        <a:lnTo>
                          <a:pt x="7" y="109"/>
                        </a:lnTo>
                        <a:lnTo>
                          <a:pt x="37" y="101"/>
                        </a:lnTo>
                        <a:lnTo>
                          <a:pt x="37" y="87"/>
                        </a:lnTo>
                        <a:lnTo>
                          <a:pt x="65" y="74"/>
                        </a:lnTo>
                        <a:lnTo>
                          <a:pt x="79" y="45"/>
                        </a:lnTo>
                        <a:lnTo>
                          <a:pt x="87" y="0"/>
                        </a:lnTo>
                        <a:lnTo>
                          <a:pt x="79" y="0"/>
                        </a:lnTo>
                        <a:lnTo>
                          <a:pt x="65" y="45"/>
                        </a:lnTo>
                        <a:lnTo>
                          <a:pt x="28" y="87"/>
                        </a:lnTo>
                        <a:lnTo>
                          <a:pt x="0" y="10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67" name="Freeform 617"/>
                  <p:cNvSpPr>
                    <a:spLocks/>
                  </p:cNvSpPr>
                  <p:nvPr/>
                </p:nvSpPr>
                <p:spPr bwMode="auto">
                  <a:xfrm>
                    <a:off x="5851582" y="3320059"/>
                    <a:ext cx="558708" cy="299788"/>
                  </a:xfrm>
                  <a:custGeom>
                    <a:avLst/>
                    <a:gdLst/>
                    <a:ahLst/>
                    <a:cxnLst>
                      <a:cxn ang="0">
                        <a:pos x="287" y="61"/>
                      </a:cxn>
                      <a:cxn ang="0">
                        <a:pos x="235" y="30"/>
                      </a:cxn>
                      <a:cxn ang="0">
                        <a:pos x="217" y="39"/>
                      </a:cxn>
                      <a:cxn ang="0">
                        <a:pos x="208" y="39"/>
                      </a:cxn>
                      <a:cxn ang="0">
                        <a:pos x="195" y="14"/>
                      </a:cxn>
                      <a:cxn ang="0">
                        <a:pos x="158" y="0"/>
                      </a:cxn>
                      <a:cxn ang="0">
                        <a:pos x="136" y="14"/>
                      </a:cxn>
                      <a:cxn ang="0">
                        <a:pos x="136" y="52"/>
                      </a:cxn>
                      <a:cxn ang="0">
                        <a:pos x="103" y="52"/>
                      </a:cxn>
                      <a:cxn ang="0">
                        <a:pos x="86" y="39"/>
                      </a:cxn>
                      <a:cxn ang="0">
                        <a:pos x="51" y="30"/>
                      </a:cxn>
                      <a:cxn ang="0">
                        <a:pos x="0" y="69"/>
                      </a:cxn>
                      <a:cxn ang="0">
                        <a:pos x="16" y="98"/>
                      </a:cxn>
                      <a:cxn ang="0">
                        <a:pos x="37" y="98"/>
                      </a:cxn>
                      <a:cxn ang="0">
                        <a:pos x="44" y="114"/>
                      </a:cxn>
                      <a:cxn ang="0">
                        <a:pos x="44" y="153"/>
                      </a:cxn>
                      <a:cxn ang="0">
                        <a:pos x="93" y="175"/>
                      </a:cxn>
                      <a:cxn ang="0">
                        <a:pos x="123" y="198"/>
                      </a:cxn>
                      <a:cxn ang="0">
                        <a:pos x="173" y="198"/>
                      </a:cxn>
                      <a:cxn ang="0">
                        <a:pos x="200" y="220"/>
                      </a:cxn>
                      <a:cxn ang="0">
                        <a:pos x="235" y="229"/>
                      </a:cxn>
                      <a:cxn ang="0">
                        <a:pos x="264" y="205"/>
                      </a:cxn>
                      <a:cxn ang="0">
                        <a:pos x="300" y="205"/>
                      </a:cxn>
                      <a:cxn ang="0">
                        <a:pos x="329" y="182"/>
                      </a:cxn>
                      <a:cxn ang="0">
                        <a:pos x="322" y="175"/>
                      </a:cxn>
                      <a:cxn ang="0">
                        <a:pos x="337" y="153"/>
                      </a:cxn>
                      <a:cxn ang="0">
                        <a:pos x="351" y="160"/>
                      </a:cxn>
                      <a:cxn ang="0">
                        <a:pos x="379" y="146"/>
                      </a:cxn>
                      <a:cxn ang="0">
                        <a:pos x="393" y="123"/>
                      </a:cxn>
                      <a:cxn ang="0">
                        <a:pos x="429" y="123"/>
                      </a:cxn>
                      <a:cxn ang="0">
                        <a:pos x="414" y="98"/>
                      </a:cxn>
                      <a:cxn ang="0">
                        <a:pos x="393" y="106"/>
                      </a:cxn>
                      <a:cxn ang="0">
                        <a:pos x="379" y="106"/>
                      </a:cxn>
                      <a:cxn ang="0">
                        <a:pos x="379" y="69"/>
                      </a:cxn>
                      <a:cxn ang="0">
                        <a:pos x="384" y="52"/>
                      </a:cxn>
                      <a:cxn ang="0">
                        <a:pos x="364" y="39"/>
                      </a:cxn>
                      <a:cxn ang="0">
                        <a:pos x="344" y="61"/>
                      </a:cxn>
                      <a:cxn ang="0">
                        <a:pos x="307" y="69"/>
                      </a:cxn>
                      <a:cxn ang="0">
                        <a:pos x="287" y="61"/>
                      </a:cxn>
                      <a:cxn ang="0">
                        <a:pos x="287" y="61"/>
                      </a:cxn>
                      <a:cxn ang="0">
                        <a:pos x="287" y="61"/>
                      </a:cxn>
                    </a:cxnLst>
                    <a:rect l="0" t="0" r="r" b="b"/>
                    <a:pathLst>
                      <a:path w="429" h="229">
                        <a:moveTo>
                          <a:pt x="287" y="61"/>
                        </a:moveTo>
                        <a:lnTo>
                          <a:pt x="235" y="30"/>
                        </a:lnTo>
                        <a:lnTo>
                          <a:pt x="217" y="39"/>
                        </a:lnTo>
                        <a:lnTo>
                          <a:pt x="208" y="39"/>
                        </a:lnTo>
                        <a:lnTo>
                          <a:pt x="195" y="14"/>
                        </a:lnTo>
                        <a:lnTo>
                          <a:pt x="158" y="0"/>
                        </a:lnTo>
                        <a:lnTo>
                          <a:pt x="136" y="14"/>
                        </a:lnTo>
                        <a:lnTo>
                          <a:pt x="136" y="52"/>
                        </a:lnTo>
                        <a:lnTo>
                          <a:pt x="103" y="52"/>
                        </a:lnTo>
                        <a:lnTo>
                          <a:pt x="86" y="39"/>
                        </a:lnTo>
                        <a:lnTo>
                          <a:pt x="51" y="30"/>
                        </a:lnTo>
                        <a:lnTo>
                          <a:pt x="0" y="69"/>
                        </a:lnTo>
                        <a:lnTo>
                          <a:pt x="16" y="98"/>
                        </a:lnTo>
                        <a:lnTo>
                          <a:pt x="37" y="98"/>
                        </a:lnTo>
                        <a:lnTo>
                          <a:pt x="44" y="114"/>
                        </a:lnTo>
                        <a:lnTo>
                          <a:pt x="44" y="153"/>
                        </a:lnTo>
                        <a:lnTo>
                          <a:pt x="93" y="175"/>
                        </a:lnTo>
                        <a:lnTo>
                          <a:pt x="123" y="198"/>
                        </a:lnTo>
                        <a:lnTo>
                          <a:pt x="173" y="198"/>
                        </a:lnTo>
                        <a:lnTo>
                          <a:pt x="200" y="220"/>
                        </a:lnTo>
                        <a:lnTo>
                          <a:pt x="235" y="229"/>
                        </a:lnTo>
                        <a:lnTo>
                          <a:pt x="264" y="205"/>
                        </a:lnTo>
                        <a:lnTo>
                          <a:pt x="300" y="205"/>
                        </a:lnTo>
                        <a:lnTo>
                          <a:pt x="329" y="182"/>
                        </a:lnTo>
                        <a:lnTo>
                          <a:pt x="322" y="175"/>
                        </a:lnTo>
                        <a:lnTo>
                          <a:pt x="337" y="153"/>
                        </a:lnTo>
                        <a:lnTo>
                          <a:pt x="351" y="160"/>
                        </a:lnTo>
                        <a:lnTo>
                          <a:pt x="379" y="146"/>
                        </a:lnTo>
                        <a:lnTo>
                          <a:pt x="393" y="123"/>
                        </a:lnTo>
                        <a:lnTo>
                          <a:pt x="429" y="123"/>
                        </a:lnTo>
                        <a:lnTo>
                          <a:pt x="414" y="98"/>
                        </a:lnTo>
                        <a:lnTo>
                          <a:pt x="393" y="106"/>
                        </a:lnTo>
                        <a:lnTo>
                          <a:pt x="379" y="106"/>
                        </a:lnTo>
                        <a:lnTo>
                          <a:pt x="379" y="69"/>
                        </a:lnTo>
                        <a:lnTo>
                          <a:pt x="384" y="52"/>
                        </a:lnTo>
                        <a:lnTo>
                          <a:pt x="364" y="39"/>
                        </a:lnTo>
                        <a:lnTo>
                          <a:pt x="344" y="61"/>
                        </a:lnTo>
                        <a:lnTo>
                          <a:pt x="307" y="69"/>
                        </a:lnTo>
                        <a:lnTo>
                          <a:pt x="287" y="6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68" name="Freeform 618"/>
                  <p:cNvSpPr>
                    <a:spLocks/>
                  </p:cNvSpPr>
                  <p:nvPr/>
                </p:nvSpPr>
                <p:spPr bwMode="auto">
                  <a:xfrm>
                    <a:off x="5851582" y="3967862"/>
                    <a:ext cx="95484" cy="101667"/>
                  </a:xfrm>
                  <a:custGeom>
                    <a:avLst/>
                    <a:gdLst/>
                    <a:ahLst/>
                    <a:cxnLst>
                      <a:cxn ang="0">
                        <a:pos x="73" y="72"/>
                      </a:cxn>
                      <a:cxn ang="0">
                        <a:pos x="59" y="47"/>
                      </a:cxn>
                      <a:cxn ang="0">
                        <a:pos x="59" y="32"/>
                      </a:cxn>
                      <a:cxn ang="0">
                        <a:pos x="51" y="47"/>
                      </a:cxn>
                      <a:cxn ang="0">
                        <a:pos x="44" y="47"/>
                      </a:cxn>
                      <a:cxn ang="0">
                        <a:pos x="44" y="32"/>
                      </a:cxn>
                      <a:cxn ang="0">
                        <a:pos x="59" y="15"/>
                      </a:cxn>
                      <a:cxn ang="0">
                        <a:pos x="29" y="15"/>
                      </a:cxn>
                      <a:cxn ang="0">
                        <a:pos x="29" y="0"/>
                      </a:cxn>
                      <a:cxn ang="0">
                        <a:pos x="9" y="0"/>
                      </a:cxn>
                      <a:cxn ang="0">
                        <a:pos x="9" y="7"/>
                      </a:cxn>
                      <a:cxn ang="0">
                        <a:pos x="0" y="25"/>
                      </a:cxn>
                      <a:cxn ang="0">
                        <a:pos x="9" y="25"/>
                      </a:cxn>
                      <a:cxn ang="0">
                        <a:pos x="16" y="72"/>
                      </a:cxn>
                      <a:cxn ang="0">
                        <a:pos x="37" y="72"/>
                      </a:cxn>
                      <a:cxn ang="0">
                        <a:pos x="51" y="55"/>
                      </a:cxn>
                      <a:cxn ang="0">
                        <a:pos x="59" y="77"/>
                      </a:cxn>
                      <a:cxn ang="0">
                        <a:pos x="73" y="72"/>
                      </a:cxn>
                      <a:cxn ang="0">
                        <a:pos x="73" y="72"/>
                      </a:cxn>
                      <a:cxn ang="0">
                        <a:pos x="73" y="72"/>
                      </a:cxn>
                    </a:cxnLst>
                    <a:rect l="0" t="0" r="r" b="b"/>
                    <a:pathLst>
                      <a:path w="73" h="77">
                        <a:moveTo>
                          <a:pt x="73" y="72"/>
                        </a:moveTo>
                        <a:lnTo>
                          <a:pt x="59" y="47"/>
                        </a:lnTo>
                        <a:lnTo>
                          <a:pt x="59" y="32"/>
                        </a:lnTo>
                        <a:lnTo>
                          <a:pt x="51" y="47"/>
                        </a:lnTo>
                        <a:lnTo>
                          <a:pt x="44" y="47"/>
                        </a:lnTo>
                        <a:lnTo>
                          <a:pt x="44" y="32"/>
                        </a:lnTo>
                        <a:lnTo>
                          <a:pt x="59" y="15"/>
                        </a:lnTo>
                        <a:lnTo>
                          <a:pt x="29" y="15"/>
                        </a:lnTo>
                        <a:lnTo>
                          <a:pt x="29" y="0"/>
                        </a:lnTo>
                        <a:lnTo>
                          <a:pt x="9" y="0"/>
                        </a:lnTo>
                        <a:lnTo>
                          <a:pt x="9" y="7"/>
                        </a:lnTo>
                        <a:lnTo>
                          <a:pt x="0" y="25"/>
                        </a:lnTo>
                        <a:lnTo>
                          <a:pt x="9" y="25"/>
                        </a:lnTo>
                        <a:lnTo>
                          <a:pt x="16" y="72"/>
                        </a:lnTo>
                        <a:lnTo>
                          <a:pt x="37" y="72"/>
                        </a:lnTo>
                        <a:lnTo>
                          <a:pt x="51" y="55"/>
                        </a:lnTo>
                        <a:lnTo>
                          <a:pt x="59" y="77"/>
                        </a:lnTo>
                        <a:lnTo>
                          <a:pt x="73" y="72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69" name="Freeform 619"/>
                  <p:cNvSpPr>
                    <a:spLocks/>
                  </p:cNvSpPr>
                  <p:nvPr/>
                </p:nvSpPr>
                <p:spPr bwMode="auto">
                  <a:xfrm>
                    <a:off x="5929001" y="3928759"/>
                    <a:ext cx="154838" cy="372780"/>
                  </a:xfrm>
                  <a:custGeom>
                    <a:avLst/>
                    <a:gdLst/>
                    <a:ahLst/>
                    <a:cxnLst>
                      <a:cxn ang="0">
                        <a:pos x="91" y="285"/>
                      </a:cxn>
                      <a:cxn ang="0">
                        <a:pos x="106" y="249"/>
                      </a:cxn>
                      <a:cxn ang="0">
                        <a:pos x="91" y="203"/>
                      </a:cxn>
                      <a:cxn ang="0">
                        <a:pos x="91" y="183"/>
                      </a:cxn>
                      <a:cxn ang="0">
                        <a:pos x="77" y="158"/>
                      </a:cxn>
                      <a:cxn ang="0">
                        <a:pos x="77" y="136"/>
                      </a:cxn>
                      <a:cxn ang="0">
                        <a:pos x="111" y="122"/>
                      </a:cxn>
                      <a:cxn ang="0">
                        <a:pos x="119" y="101"/>
                      </a:cxn>
                      <a:cxn ang="0">
                        <a:pos x="111" y="101"/>
                      </a:cxn>
                      <a:cxn ang="0">
                        <a:pos x="97" y="92"/>
                      </a:cxn>
                      <a:cxn ang="0">
                        <a:pos x="97" y="77"/>
                      </a:cxn>
                      <a:cxn ang="0">
                        <a:pos x="91" y="62"/>
                      </a:cxn>
                      <a:cxn ang="0">
                        <a:pos x="77" y="62"/>
                      </a:cxn>
                      <a:cxn ang="0">
                        <a:pos x="91" y="17"/>
                      </a:cxn>
                      <a:cxn ang="0">
                        <a:pos x="77" y="0"/>
                      </a:cxn>
                      <a:cxn ang="0">
                        <a:pos x="71" y="0"/>
                      </a:cxn>
                      <a:cxn ang="0">
                        <a:pos x="71" y="17"/>
                      </a:cxn>
                      <a:cxn ang="0">
                        <a:pos x="55" y="17"/>
                      </a:cxn>
                      <a:cxn ang="0">
                        <a:pos x="14" y="92"/>
                      </a:cxn>
                      <a:cxn ang="0">
                        <a:pos x="14" y="101"/>
                      </a:cxn>
                      <a:cxn ang="0">
                        <a:pos x="0" y="106"/>
                      </a:cxn>
                      <a:cxn ang="0">
                        <a:pos x="22" y="129"/>
                      </a:cxn>
                      <a:cxn ang="0">
                        <a:pos x="34" y="173"/>
                      </a:cxn>
                      <a:cxn ang="0">
                        <a:pos x="27" y="183"/>
                      </a:cxn>
                      <a:cxn ang="0">
                        <a:pos x="44" y="195"/>
                      </a:cxn>
                      <a:cxn ang="0">
                        <a:pos x="64" y="173"/>
                      </a:cxn>
                      <a:cxn ang="0">
                        <a:pos x="71" y="183"/>
                      </a:cxn>
                      <a:cxn ang="0">
                        <a:pos x="91" y="242"/>
                      </a:cxn>
                      <a:cxn ang="0">
                        <a:pos x="91" y="285"/>
                      </a:cxn>
                      <a:cxn ang="0">
                        <a:pos x="91" y="285"/>
                      </a:cxn>
                      <a:cxn ang="0">
                        <a:pos x="91" y="285"/>
                      </a:cxn>
                    </a:cxnLst>
                    <a:rect l="0" t="0" r="r" b="b"/>
                    <a:pathLst>
                      <a:path w="119" h="285">
                        <a:moveTo>
                          <a:pt x="91" y="285"/>
                        </a:moveTo>
                        <a:lnTo>
                          <a:pt x="106" y="249"/>
                        </a:lnTo>
                        <a:lnTo>
                          <a:pt x="91" y="203"/>
                        </a:lnTo>
                        <a:lnTo>
                          <a:pt x="91" y="183"/>
                        </a:lnTo>
                        <a:lnTo>
                          <a:pt x="77" y="158"/>
                        </a:lnTo>
                        <a:lnTo>
                          <a:pt x="77" y="136"/>
                        </a:lnTo>
                        <a:lnTo>
                          <a:pt x="111" y="122"/>
                        </a:lnTo>
                        <a:lnTo>
                          <a:pt x="119" y="101"/>
                        </a:lnTo>
                        <a:lnTo>
                          <a:pt x="111" y="101"/>
                        </a:lnTo>
                        <a:lnTo>
                          <a:pt x="97" y="92"/>
                        </a:lnTo>
                        <a:lnTo>
                          <a:pt x="97" y="77"/>
                        </a:lnTo>
                        <a:lnTo>
                          <a:pt x="91" y="62"/>
                        </a:lnTo>
                        <a:lnTo>
                          <a:pt x="77" y="62"/>
                        </a:lnTo>
                        <a:lnTo>
                          <a:pt x="91" y="17"/>
                        </a:lnTo>
                        <a:lnTo>
                          <a:pt x="77" y="0"/>
                        </a:lnTo>
                        <a:lnTo>
                          <a:pt x="71" y="0"/>
                        </a:lnTo>
                        <a:lnTo>
                          <a:pt x="71" y="17"/>
                        </a:lnTo>
                        <a:lnTo>
                          <a:pt x="55" y="17"/>
                        </a:lnTo>
                        <a:lnTo>
                          <a:pt x="14" y="92"/>
                        </a:lnTo>
                        <a:lnTo>
                          <a:pt x="14" y="101"/>
                        </a:lnTo>
                        <a:lnTo>
                          <a:pt x="0" y="106"/>
                        </a:lnTo>
                        <a:lnTo>
                          <a:pt x="22" y="129"/>
                        </a:lnTo>
                        <a:lnTo>
                          <a:pt x="34" y="173"/>
                        </a:lnTo>
                        <a:lnTo>
                          <a:pt x="27" y="183"/>
                        </a:lnTo>
                        <a:lnTo>
                          <a:pt x="44" y="195"/>
                        </a:lnTo>
                        <a:lnTo>
                          <a:pt x="64" y="173"/>
                        </a:lnTo>
                        <a:lnTo>
                          <a:pt x="71" y="183"/>
                        </a:lnTo>
                        <a:lnTo>
                          <a:pt x="91" y="242"/>
                        </a:lnTo>
                        <a:lnTo>
                          <a:pt x="91" y="285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0" name="Freeform 620"/>
                  <p:cNvSpPr>
                    <a:spLocks/>
                  </p:cNvSpPr>
                  <p:nvPr/>
                </p:nvSpPr>
                <p:spPr bwMode="auto">
                  <a:xfrm>
                    <a:off x="6074807" y="4047371"/>
                    <a:ext cx="121290" cy="166839"/>
                  </a:xfrm>
                  <a:custGeom>
                    <a:avLst/>
                    <a:gdLst/>
                    <a:ahLst/>
                    <a:cxnLst>
                      <a:cxn ang="0">
                        <a:pos x="94" y="120"/>
                      </a:cxn>
                      <a:cxn ang="0">
                        <a:pos x="94" y="105"/>
                      </a:cxn>
                      <a:cxn ang="0">
                        <a:pos x="81" y="83"/>
                      </a:cxn>
                      <a:cxn ang="0">
                        <a:pos x="81" y="76"/>
                      </a:cxn>
                      <a:cxn ang="0">
                        <a:pos x="46" y="46"/>
                      </a:cxn>
                      <a:cxn ang="0">
                        <a:pos x="66" y="39"/>
                      </a:cxn>
                      <a:cxn ang="0">
                        <a:pos x="52" y="32"/>
                      </a:cxn>
                      <a:cxn ang="0">
                        <a:pos x="37" y="16"/>
                      </a:cxn>
                      <a:cxn ang="0">
                        <a:pos x="29" y="0"/>
                      </a:cxn>
                      <a:cxn ang="0">
                        <a:pos x="24" y="0"/>
                      </a:cxn>
                      <a:cxn ang="0">
                        <a:pos x="24" y="16"/>
                      </a:cxn>
                      <a:cxn ang="0">
                        <a:pos x="9" y="16"/>
                      </a:cxn>
                      <a:cxn ang="0">
                        <a:pos x="9" y="9"/>
                      </a:cxn>
                      <a:cxn ang="0">
                        <a:pos x="0" y="32"/>
                      </a:cxn>
                      <a:cxn ang="0">
                        <a:pos x="0" y="39"/>
                      </a:cxn>
                      <a:cxn ang="0">
                        <a:pos x="9" y="46"/>
                      </a:cxn>
                      <a:cxn ang="0">
                        <a:pos x="9" y="76"/>
                      </a:cxn>
                      <a:cxn ang="0">
                        <a:pos x="46" y="63"/>
                      </a:cxn>
                      <a:cxn ang="0">
                        <a:pos x="52" y="76"/>
                      </a:cxn>
                      <a:cxn ang="0">
                        <a:pos x="66" y="91"/>
                      </a:cxn>
                      <a:cxn ang="0">
                        <a:pos x="71" y="105"/>
                      </a:cxn>
                      <a:cxn ang="0">
                        <a:pos x="71" y="120"/>
                      </a:cxn>
                      <a:cxn ang="0">
                        <a:pos x="81" y="128"/>
                      </a:cxn>
                      <a:cxn ang="0">
                        <a:pos x="81" y="120"/>
                      </a:cxn>
                      <a:cxn ang="0">
                        <a:pos x="94" y="120"/>
                      </a:cxn>
                      <a:cxn ang="0">
                        <a:pos x="94" y="120"/>
                      </a:cxn>
                    </a:cxnLst>
                    <a:rect l="0" t="0" r="r" b="b"/>
                    <a:pathLst>
                      <a:path w="94" h="128">
                        <a:moveTo>
                          <a:pt x="94" y="120"/>
                        </a:moveTo>
                        <a:lnTo>
                          <a:pt x="94" y="105"/>
                        </a:lnTo>
                        <a:lnTo>
                          <a:pt x="81" y="83"/>
                        </a:lnTo>
                        <a:lnTo>
                          <a:pt x="81" y="76"/>
                        </a:lnTo>
                        <a:lnTo>
                          <a:pt x="46" y="46"/>
                        </a:lnTo>
                        <a:lnTo>
                          <a:pt x="66" y="39"/>
                        </a:lnTo>
                        <a:lnTo>
                          <a:pt x="52" y="32"/>
                        </a:lnTo>
                        <a:lnTo>
                          <a:pt x="37" y="16"/>
                        </a:lnTo>
                        <a:lnTo>
                          <a:pt x="29" y="0"/>
                        </a:lnTo>
                        <a:lnTo>
                          <a:pt x="24" y="0"/>
                        </a:lnTo>
                        <a:lnTo>
                          <a:pt x="24" y="16"/>
                        </a:lnTo>
                        <a:lnTo>
                          <a:pt x="9" y="16"/>
                        </a:lnTo>
                        <a:lnTo>
                          <a:pt x="9" y="9"/>
                        </a:lnTo>
                        <a:lnTo>
                          <a:pt x="0" y="32"/>
                        </a:lnTo>
                        <a:lnTo>
                          <a:pt x="0" y="39"/>
                        </a:lnTo>
                        <a:lnTo>
                          <a:pt x="9" y="46"/>
                        </a:lnTo>
                        <a:lnTo>
                          <a:pt x="9" y="76"/>
                        </a:lnTo>
                        <a:lnTo>
                          <a:pt x="46" y="63"/>
                        </a:lnTo>
                        <a:lnTo>
                          <a:pt x="52" y="76"/>
                        </a:lnTo>
                        <a:lnTo>
                          <a:pt x="66" y="91"/>
                        </a:lnTo>
                        <a:lnTo>
                          <a:pt x="71" y="105"/>
                        </a:lnTo>
                        <a:lnTo>
                          <a:pt x="71" y="120"/>
                        </a:lnTo>
                        <a:lnTo>
                          <a:pt x="81" y="128"/>
                        </a:lnTo>
                        <a:lnTo>
                          <a:pt x="81" y="120"/>
                        </a:lnTo>
                        <a:lnTo>
                          <a:pt x="94" y="12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1" name="Freeform 621"/>
                  <p:cNvSpPr>
                    <a:spLocks/>
                  </p:cNvSpPr>
                  <p:nvPr/>
                </p:nvSpPr>
                <p:spPr bwMode="auto">
                  <a:xfrm>
                    <a:off x="5512228" y="3729335"/>
                    <a:ext cx="508386" cy="594363"/>
                  </a:xfrm>
                  <a:custGeom>
                    <a:avLst/>
                    <a:gdLst/>
                    <a:ahLst/>
                    <a:cxnLst>
                      <a:cxn ang="0">
                        <a:pos x="312" y="156"/>
                      </a:cxn>
                      <a:cxn ang="0">
                        <a:pos x="277" y="171"/>
                      </a:cxn>
                      <a:cxn ang="0">
                        <a:pos x="270" y="156"/>
                      </a:cxn>
                      <a:cxn ang="0">
                        <a:pos x="261" y="186"/>
                      </a:cxn>
                      <a:cxn ang="0">
                        <a:pos x="178" y="156"/>
                      </a:cxn>
                      <a:cxn ang="0">
                        <a:pos x="171" y="117"/>
                      </a:cxn>
                      <a:cxn ang="0">
                        <a:pos x="134" y="80"/>
                      </a:cxn>
                      <a:cxn ang="0">
                        <a:pos x="141" y="67"/>
                      </a:cxn>
                      <a:cxn ang="0">
                        <a:pos x="164" y="27"/>
                      </a:cxn>
                      <a:cxn ang="0">
                        <a:pos x="129" y="27"/>
                      </a:cxn>
                      <a:cxn ang="0">
                        <a:pos x="92" y="0"/>
                      </a:cxn>
                      <a:cxn ang="0">
                        <a:pos x="71" y="20"/>
                      </a:cxn>
                      <a:cxn ang="0">
                        <a:pos x="86" y="27"/>
                      </a:cxn>
                      <a:cxn ang="0">
                        <a:pos x="77" y="43"/>
                      </a:cxn>
                      <a:cxn ang="0">
                        <a:pos x="77" y="74"/>
                      </a:cxn>
                      <a:cxn ang="0">
                        <a:pos x="92" y="89"/>
                      </a:cxn>
                      <a:cxn ang="0">
                        <a:pos x="92" y="104"/>
                      </a:cxn>
                      <a:cxn ang="0">
                        <a:pos x="35" y="166"/>
                      </a:cxn>
                      <a:cxn ang="0">
                        <a:pos x="14" y="166"/>
                      </a:cxn>
                      <a:cxn ang="0">
                        <a:pos x="29" y="186"/>
                      </a:cxn>
                      <a:cxn ang="0">
                        <a:pos x="35" y="193"/>
                      </a:cxn>
                      <a:cxn ang="0">
                        <a:pos x="7" y="217"/>
                      </a:cxn>
                      <a:cxn ang="0">
                        <a:pos x="14" y="240"/>
                      </a:cxn>
                      <a:cxn ang="0">
                        <a:pos x="29" y="247"/>
                      </a:cxn>
                      <a:cxn ang="0">
                        <a:pos x="35" y="277"/>
                      </a:cxn>
                      <a:cxn ang="0">
                        <a:pos x="57" y="284"/>
                      </a:cxn>
                      <a:cxn ang="0">
                        <a:pos x="129" y="455"/>
                      </a:cxn>
                      <a:cxn ang="0">
                        <a:pos x="151" y="403"/>
                      </a:cxn>
                      <a:cxn ang="0">
                        <a:pos x="164" y="349"/>
                      </a:cxn>
                      <a:cxn ang="0">
                        <a:pos x="178" y="336"/>
                      </a:cxn>
                      <a:cxn ang="0">
                        <a:pos x="186" y="328"/>
                      </a:cxn>
                      <a:cxn ang="0">
                        <a:pos x="248" y="284"/>
                      </a:cxn>
                      <a:cxn ang="0">
                        <a:pos x="270" y="247"/>
                      </a:cxn>
                      <a:cxn ang="0">
                        <a:pos x="277" y="255"/>
                      </a:cxn>
                      <a:cxn ang="0">
                        <a:pos x="261" y="210"/>
                      </a:cxn>
                      <a:cxn ang="0">
                        <a:pos x="270" y="186"/>
                      </a:cxn>
                      <a:cxn ang="0">
                        <a:pos x="290" y="200"/>
                      </a:cxn>
                      <a:cxn ang="0">
                        <a:pos x="305" y="217"/>
                      </a:cxn>
                      <a:cxn ang="0">
                        <a:pos x="312" y="232"/>
                      </a:cxn>
                      <a:cxn ang="0">
                        <a:pos x="320" y="232"/>
                      </a:cxn>
                      <a:cxn ang="0">
                        <a:pos x="334" y="247"/>
                      </a:cxn>
                      <a:cxn ang="0">
                        <a:pos x="375" y="171"/>
                      </a:cxn>
                      <a:cxn ang="0">
                        <a:pos x="391" y="156"/>
                      </a:cxn>
                      <a:cxn ang="0">
                        <a:pos x="354" y="136"/>
                      </a:cxn>
                      <a:cxn ang="0">
                        <a:pos x="354" y="136"/>
                      </a:cxn>
                    </a:cxnLst>
                    <a:rect l="0" t="0" r="r" b="b"/>
                    <a:pathLst>
                      <a:path w="391" h="455">
                        <a:moveTo>
                          <a:pt x="354" y="136"/>
                        </a:moveTo>
                        <a:lnTo>
                          <a:pt x="312" y="156"/>
                        </a:lnTo>
                        <a:lnTo>
                          <a:pt x="320" y="171"/>
                        </a:lnTo>
                        <a:lnTo>
                          <a:pt x="277" y="171"/>
                        </a:lnTo>
                        <a:lnTo>
                          <a:pt x="277" y="166"/>
                        </a:lnTo>
                        <a:lnTo>
                          <a:pt x="270" y="156"/>
                        </a:lnTo>
                        <a:lnTo>
                          <a:pt x="261" y="156"/>
                        </a:lnTo>
                        <a:lnTo>
                          <a:pt x="261" y="186"/>
                        </a:lnTo>
                        <a:lnTo>
                          <a:pt x="256" y="186"/>
                        </a:lnTo>
                        <a:lnTo>
                          <a:pt x="178" y="156"/>
                        </a:lnTo>
                        <a:lnTo>
                          <a:pt x="164" y="139"/>
                        </a:lnTo>
                        <a:lnTo>
                          <a:pt x="171" y="117"/>
                        </a:lnTo>
                        <a:lnTo>
                          <a:pt x="141" y="112"/>
                        </a:lnTo>
                        <a:lnTo>
                          <a:pt x="134" y="80"/>
                        </a:lnTo>
                        <a:lnTo>
                          <a:pt x="151" y="80"/>
                        </a:lnTo>
                        <a:lnTo>
                          <a:pt x="141" y="67"/>
                        </a:lnTo>
                        <a:lnTo>
                          <a:pt x="164" y="43"/>
                        </a:lnTo>
                        <a:lnTo>
                          <a:pt x="164" y="27"/>
                        </a:lnTo>
                        <a:lnTo>
                          <a:pt x="151" y="15"/>
                        </a:lnTo>
                        <a:lnTo>
                          <a:pt x="129" y="27"/>
                        </a:lnTo>
                        <a:lnTo>
                          <a:pt x="99" y="6"/>
                        </a:lnTo>
                        <a:lnTo>
                          <a:pt x="92" y="0"/>
                        </a:lnTo>
                        <a:lnTo>
                          <a:pt x="71" y="0"/>
                        </a:lnTo>
                        <a:lnTo>
                          <a:pt x="71" y="20"/>
                        </a:lnTo>
                        <a:lnTo>
                          <a:pt x="77" y="20"/>
                        </a:lnTo>
                        <a:lnTo>
                          <a:pt x="86" y="27"/>
                        </a:lnTo>
                        <a:lnTo>
                          <a:pt x="86" y="35"/>
                        </a:lnTo>
                        <a:lnTo>
                          <a:pt x="77" y="43"/>
                        </a:lnTo>
                        <a:lnTo>
                          <a:pt x="86" y="52"/>
                        </a:lnTo>
                        <a:lnTo>
                          <a:pt x="77" y="74"/>
                        </a:lnTo>
                        <a:lnTo>
                          <a:pt x="92" y="80"/>
                        </a:lnTo>
                        <a:lnTo>
                          <a:pt x="92" y="89"/>
                        </a:lnTo>
                        <a:lnTo>
                          <a:pt x="86" y="89"/>
                        </a:lnTo>
                        <a:lnTo>
                          <a:pt x="92" y="104"/>
                        </a:lnTo>
                        <a:lnTo>
                          <a:pt x="49" y="156"/>
                        </a:lnTo>
                        <a:lnTo>
                          <a:pt x="35" y="166"/>
                        </a:lnTo>
                        <a:lnTo>
                          <a:pt x="29" y="156"/>
                        </a:lnTo>
                        <a:lnTo>
                          <a:pt x="14" y="166"/>
                        </a:lnTo>
                        <a:lnTo>
                          <a:pt x="14" y="186"/>
                        </a:lnTo>
                        <a:lnTo>
                          <a:pt x="29" y="186"/>
                        </a:lnTo>
                        <a:lnTo>
                          <a:pt x="29" y="193"/>
                        </a:lnTo>
                        <a:lnTo>
                          <a:pt x="35" y="193"/>
                        </a:lnTo>
                        <a:lnTo>
                          <a:pt x="35" y="217"/>
                        </a:lnTo>
                        <a:lnTo>
                          <a:pt x="7" y="217"/>
                        </a:lnTo>
                        <a:lnTo>
                          <a:pt x="0" y="232"/>
                        </a:lnTo>
                        <a:lnTo>
                          <a:pt x="14" y="240"/>
                        </a:lnTo>
                        <a:lnTo>
                          <a:pt x="29" y="240"/>
                        </a:lnTo>
                        <a:lnTo>
                          <a:pt x="29" y="247"/>
                        </a:lnTo>
                        <a:lnTo>
                          <a:pt x="7" y="247"/>
                        </a:lnTo>
                        <a:lnTo>
                          <a:pt x="35" y="277"/>
                        </a:lnTo>
                        <a:lnTo>
                          <a:pt x="57" y="247"/>
                        </a:lnTo>
                        <a:lnTo>
                          <a:pt x="57" y="284"/>
                        </a:lnTo>
                        <a:lnTo>
                          <a:pt x="114" y="447"/>
                        </a:lnTo>
                        <a:lnTo>
                          <a:pt x="129" y="455"/>
                        </a:lnTo>
                        <a:lnTo>
                          <a:pt x="151" y="432"/>
                        </a:lnTo>
                        <a:lnTo>
                          <a:pt x="151" y="403"/>
                        </a:lnTo>
                        <a:lnTo>
                          <a:pt x="164" y="378"/>
                        </a:lnTo>
                        <a:lnTo>
                          <a:pt x="164" y="349"/>
                        </a:lnTo>
                        <a:lnTo>
                          <a:pt x="171" y="349"/>
                        </a:lnTo>
                        <a:lnTo>
                          <a:pt x="178" y="336"/>
                        </a:lnTo>
                        <a:lnTo>
                          <a:pt x="186" y="336"/>
                        </a:lnTo>
                        <a:lnTo>
                          <a:pt x="186" y="328"/>
                        </a:lnTo>
                        <a:lnTo>
                          <a:pt x="226" y="291"/>
                        </a:lnTo>
                        <a:lnTo>
                          <a:pt x="248" y="284"/>
                        </a:lnTo>
                        <a:lnTo>
                          <a:pt x="256" y="255"/>
                        </a:lnTo>
                        <a:lnTo>
                          <a:pt x="270" y="247"/>
                        </a:lnTo>
                        <a:lnTo>
                          <a:pt x="270" y="255"/>
                        </a:lnTo>
                        <a:lnTo>
                          <a:pt x="277" y="255"/>
                        </a:lnTo>
                        <a:lnTo>
                          <a:pt x="270" y="210"/>
                        </a:lnTo>
                        <a:lnTo>
                          <a:pt x="261" y="210"/>
                        </a:lnTo>
                        <a:lnTo>
                          <a:pt x="270" y="193"/>
                        </a:lnTo>
                        <a:lnTo>
                          <a:pt x="270" y="186"/>
                        </a:lnTo>
                        <a:lnTo>
                          <a:pt x="290" y="186"/>
                        </a:lnTo>
                        <a:lnTo>
                          <a:pt x="290" y="200"/>
                        </a:lnTo>
                        <a:lnTo>
                          <a:pt x="320" y="200"/>
                        </a:lnTo>
                        <a:lnTo>
                          <a:pt x="305" y="217"/>
                        </a:lnTo>
                        <a:lnTo>
                          <a:pt x="305" y="232"/>
                        </a:lnTo>
                        <a:lnTo>
                          <a:pt x="312" y="232"/>
                        </a:lnTo>
                        <a:lnTo>
                          <a:pt x="320" y="217"/>
                        </a:lnTo>
                        <a:lnTo>
                          <a:pt x="320" y="232"/>
                        </a:lnTo>
                        <a:lnTo>
                          <a:pt x="334" y="255"/>
                        </a:lnTo>
                        <a:lnTo>
                          <a:pt x="334" y="247"/>
                        </a:lnTo>
                        <a:lnTo>
                          <a:pt x="364" y="186"/>
                        </a:lnTo>
                        <a:lnTo>
                          <a:pt x="375" y="171"/>
                        </a:lnTo>
                        <a:lnTo>
                          <a:pt x="391" y="171"/>
                        </a:lnTo>
                        <a:lnTo>
                          <a:pt x="391" y="156"/>
                        </a:lnTo>
                        <a:lnTo>
                          <a:pt x="375" y="136"/>
                        </a:lnTo>
                        <a:lnTo>
                          <a:pt x="354" y="136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2" name="Freeform 622"/>
                  <p:cNvSpPr>
                    <a:spLocks/>
                  </p:cNvSpPr>
                  <p:nvPr/>
                </p:nvSpPr>
                <p:spPr bwMode="auto">
                  <a:xfrm>
                    <a:off x="6527708" y="3682412"/>
                    <a:ext cx="52903" cy="99060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27" y="0"/>
                      </a:cxn>
                      <a:cxn ang="0">
                        <a:pos x="40" y="48"/>
                      </a:cxn>
                      <a:cxn ang="0">
                        <a:pos x="35" y="68"/>
                      </a:cxn>
                      <a:cxn ang="0">
                        <a:pos x="0" y="76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</a:cxnLst>
                    <a:rect l="0" t="0" r="r" b="b"/>
                    <a:pathLst>
                      <a:path w="40" h="76">
                        <a:moveTo>
                          <a:pt x="0" y="24"/>
                        </a:moveTo>
                        <a:lnTo>
                          <a:pt x="27" y="0"/>
                        </a:lnTo>
                        <a:lnTo>
                          <a:pt x="40" y="48"/>
                        </a:lnTo>
                        <a:lnTo>
                          <a:pt x="35" y="68"/>
                        </a:lnTo>
                        <a:lnTo>
                          <a:pt x="0" y="76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3" name="Freeform 623"/>
                  <p:cNvSpPr>
                    <a:spLocks/>
                  </p:cNvSpPr>
                  <p:nvPr/>
                </p:nvSpPr>
                <p:spPr bwMode="auto">
                  <a:xfrm>
                    <a:off x="6501902" y="3588565"/>
                    <a:ext cx="107096" cy="122522"/>
                  </a:xfrm>
                  <a:custGeom>
                    <a:avLst/>
                    <a:gdLst/>
                    <a:ahLst/>
                    <a:cxnLst>
                      <a:cxn ang="0">
                        <a:pos x="82" y="0"/>
                      </a:cxn>
                      <a:cxn ang="0">
                        <a:pos x="68" y="0"/>
                      </a:cxn>
                      <a:cxn ang="0">
                        <a:pos x="55" y="17"/>
                      </a:cxn>
                      <a:cxn ang="0">
                        <a:pos x="48" y="17"/>
                      </a:cxn>
                      <a:cxn ang="0">
                        <a:pos x="38" y="24"/>
                      </a:cxn>
                      <a:cxn ang="0">
                        <a:pos x="33" y="24"/>
                      </a:cxn>
                      <a:cxn ang="0">
                        <a:pos x="0" y="52"/>
                      </a:cxn>
                      <a:cxn ang="0">
                        <a:pos x="0" y="59"/>
                      </a:cxn>
                      <a:cxn ang="0">
                        <a:pos x="8" y="59"/>
                      </a:cxn>
                      <a:cxn ang="0">
                        <a:pos x="0" y="88"/>
                      </a:cxn>
                      <a:cxn ang="0">
                        <a:pos x="8" y="94"/>
                      </a:cxn>
                      <a:cxn ang="0">
                        <a:pos x="20" y="94"/>
                      </a:cxn>
                      <a:cxn ang="0">
                        <a:pos x="48" y="74"/>
                      </a:cxn>
                      <a:cxn ang="0">
                        <a:pos x="33" y="66"/>
                      </a:cxn>
                      <a:cxn ang="0">
                        <a:pos x="33" y="59"/>
                      </a:cxn>
                      <a:cxn ang="0">
                        <a:pos x="60" y="37"/>
                      </a:cxn>
                      <a:cxn ang="0">
                        <a:pos x="60" y="24"/>
                      </a:cxn>
                      <a:cxn ang="0">
                        <a:pos x="82" y="0"/>
                      </a:cxn>
                      <a:cxn ang="0">
                        <a:pos x="82" y="0"/>
                      </a:cxn>
                      <a:cxn ang="0">
                        <a:pos x="82" y="0"/>
                      </a:cxn>
                    </a:cxnLst>
                    <a:rect l="0" t="0" r="r" b="b"/>
                    <a:pathLst>
                      <a:path w="82" h="94">
                        <a:moveTo>
                          <a:pt x="82" y="0"/>
                        </a:moveTo>
                        <a:lnTo>
                          <a:pt x="68" y="0"/>
                        </a:lnTo>
                        <a:lnTo>
                          <a:pt x="55" y="17"/>
                        </a:lnTo>
                        <a:lnTo>
                          <a:pt x="48" y="17"/>
                        </a:lnTo>
                        <a:lnTo>
                          <a:pt x="38" y="24"/>
                        </a:lnTo>
                        <a:lnTo>
                          <a:pt x="33" y="24"/>
                        </a:lnTo>
                        <a:lnTo>
                          <a:pt x="0" y="52"/>
                        </a:lnTo>
                        <a:lnTo>
                          <a:pt x="0" y="59"/>
                        </a:lnTo>
                        <a:lnTo>
                          <a:pt x="8" y="59"/>
                        </a:lnTo>
                        <a:lnTo>
                          <a:pt x="0" y="88"/>
                        </a:lnTo>
                        <a:lnTo>
                          <a:pt x="8" y="94"/>
                        </a:lnTo>
                        <a:lnTo>
                          <a:pt x="20" y="94"/>
                        </a:lnTo>
                        <a:lnTo>
                          <a:pt x="48" y="74"/>
                        </a:lnTo>
                        <a:lnTo>
                          <a:pt x="33" y="66"/>
                        </a:lnTo>
                        <a:lnTo>
                          <a:pt x="33" y="59"/>
                        </a:lnTo>
                        <a:lnTo>
                          <a:pt x="60" y="37"/>
                        </a:lnTo>
                        <a:lnTo>
                          <a:pt x="60" y="24"/>
                        </a:lnTo>
                        <a:lnTo>
                          <a:pt x="82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4" name="Freeform 624"/>
                  <p:cNvSpPr>
                    <a:spLocks/>
                  </p:cNvSpPr>
                  <p:nvPr/>
                </p:nvSpPr>
                <p:spPr bwMode="auto">
                  <a:xfrm>
                    <a:off x="6580612" y="3793203"/>
                    <a:ext cx="47742" cy="80812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0" y="23"/>
                      </a:cxn>
                      <a:cxn ang="0">
                        <a:pos x="10" y="23"/>
                      </a:cxn>
                      <a:cxn ang="0">
                        <a:pos x="10" y="53"/>
                      </a:cxn>
                      <a:cxn ang="0">
                        <a:pos x="24" y="62"/>
                      </a:cxn>
                      <a:cxn ang="0">
                        <a:pos x="30" y="53"/>
                      </a:cxn>
                      <a:cxn ang="0">
                        <a:pos x="37" y="23"/>
                      </a:cxn>
                      <a:cxn ang="0">
                        <a:pos x="10" y="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37" h="62">
                        <a:moveTo>
                          <a:pt x="0" y="16"/>
                        </a:moveTo>
                        <a:lnTo>
                          <a:pt x="0" y="23"/>
                        </a:lnTo>
                        <a:lnTo>
                          <a:pt x="10" y="23"/>
                        </a:lnTo>
                        <a:lnTo>
                          <a:pt x="10" y="53"/>
                        </a:lnTo>
                        <a:lnTo>
                          <a:pt x="24" y="62"/>
                        </a:lnTo>
                        <a:lnTo>
                          <a:pt x="30" y="53"/>
                        </a:lnTo>
                        <a:lnTo>
                          <a:pt x="37" y="23"/>
                        </a:lnTo>
                        <a:lnTo>
                          <a:pt x="10" y="0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5" name="Freeform 625"/>
                  <p:cNvSpPr>
                    <a:spLocks/>
                  </p:cNvSpPr>
                  <p:nvPr/>
                </p:nvSpPr>
                <p:spPr bwMode="auto">
                  <a:xfrm>
                    <a:off x="6628353" y="3790596"/>
                    <a:ext cx="45161" cy="36496"/>
                  </a:xfrm>
                  <a:custGeom>
                    <a:avLst/>
                    <a:gdLst/>
                    <a:ahLst/>
                    <a:cxnLst>
                      <a:cxn ang="0">
                        <a:pos x="0" y="18"/>
                      </a:cxn>
                      <a:cxn ang="0">
                        <a:pos x="0" y="28"/>
                      </a:cxn>
                      <a:cxn ang="0">
                        <a:pos x="7" y="28"/>
                      </a:cxn>
                      <a:cxn ang="0">
                        <a:pos x="15" y="18"/>
                      </a:cxn>
                      <a:cxn ang="0">
                        <a:pos x="28" y="18"/>
                      </a:cxn>
                      <a:cxn ang="0">
                        <a:pos x="35" y="0"/>
                      </a:cxn>
                      <a:cxn ang="0">
                        <a:pos x="15" y="0"/>
                      </a:cxn>
                      <a:cxn ang="0">
                        <a:pos x="0" y="18"/>
                      </a:cxn>
                      <a:cxn ang="0">
                        <a:pos x="0" y="18"/>
                      </a:cxn>
                      <a:cxn ang="0">
                        <a:pos x="0" y="18"/>
                      </a:cxn>
                    </a:cxnLst>
                    <a:rect l="0" t="0" r="r" b="b"/>
                    <a:pathLst>
                      <a:path w="35" h="28">
                        <a:moveTo>
                          <a:pt x="0" y="18"/>
                        </a:moveTo>
                        <a:lnTo>
                          <a:pt x="0" y="28"/>
                        </a:lnTo>
                        <a:lnTo>
                          <a:pt x="7" y="28"/>
                        </a:lnTo>
                        <a:lnTo>
                          <a:pt x="15" y="18"/>
                        </a:lnTo>
                        <a:lnTo>
                          <a:pt x="28" y="18"/>
                        </a:lnTo>
                        <a:lnTo>
                          <a:pt x="35" y="0"/>
                        </a:lnTo>
                        <a:lnTo>
                          <a:pt x="15" y="0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6" name="Freeform 626"/>
                  <p:cNvSpPr>
                    <a:spLocks/>
                  </p:cNvSpPr>
                  <p:nvPr/>
                </p:nvSpPr>
                <p:spPr bwMode="auto">
                  <a:xfrm>
                    <a:off x="6608999" y="3614634"/>
                    <a:ext cx="184516" cy="195514"/>
                  </a:xfrm>
                  <a:custGeom>
                    <a:avLst/>
                    <a:gdLst/>
                    <a:ahLst/>
                    <a:cxnLst>
                      <a:cxn ang="0">
                        <a:pos x="0" y="130"/>
                      </a:cxn>
                      <a:cxn ang="0">
                        <a:pos x="0" y="137"/>
                      </a:cxn>
                      <a:cxn ang="0">
                        <a:pos x="13" y="137"/>
                      </a:cxn>
                      <a:cxn ang="0">
                        <a:pos x="50" y="120"/>
                      </a:cxn>
                      <a:cxn ang="0">
                        <a:pos x="58" y="130"/>
                      </a:cxn>
                      <a:cxn ang="0">
                        <a:pos x="58" y="137"/>
                      </a:cxn>
                      <a:cxn ang="0">
                        <a:pos x="64" y="150"/>
                      </a:cxn>
                      <a:cxn ang="0">
                        <a:pos x="72" y="130"/>
                      </a:cxn>
                      <a:cxn ang="0">
                        <a:pos x="72" y="120"/>
                      </a:cxn>
                      <a:cxn ang="0">
                        <a:pos x="85" y="130"/>
                      </a:cxn>
                      <a:cxn ang="0">
                        <a:pos x="94" y="130"/>
                      </a:cxn>
                      <a:cxn ang="0">
                        <a:pos x="99" y="120"/>
                      </a:cxn>
                      <a:cxn ang="0">
                        <a:pos x="109" y="130"/>
                      </a:cxn>
                      <a:cxn ang="0">
                        <a:pos x="109" y="120"/>
                      </a:cxn>
                      <a:cxn ang="0">
                        <a:pos x="114" y="113"/>
                      </a:cxn>
                      <a:cxn ang="0">
                        <a:pos x="114" y="120"/>
                      </a:cxn>
                      <a:cxn ang="0">
                        <a:pos x="131" y="120"/>
                      </a:cxn>
                      <a:cxn ang="0">
                        <a:pos x="136" y="113"/>
                      </a:cxn>
                      <a:cxn ang="0">
                        <a:pos x="136" y="69"/>
                      </a:cxn>
                      <a:cxn ang="0">
                        <a:pos x="142" y="69"/>
                      </a:cxn>
                      <a:cxn ang="0">
                        <a:pos x="142" y="10"/>
                      </a:cxn>
                      <a:cxn ang="0">
                        <a:pos x="136" y="0"/>
                      </a:cxn>
                      <a:cxn ang="0">
                        <a:pos x="136" y="10"/>
                      </a:cxn>
                      <a:cxn ang="0">
                        <a:pos x="131" y="10"/>
                      </a:cxn>
                      <a:cxn ang="0">
                        <a:pos x="99" y="78"/>
                      </a:cxn>
                      <a:cxn ang="0">
                        <a:pos x="85" y="93"/>
                      </a:cxn>
                      <a:cxn ang="0">
                        <a:pos x="85" y="78"/>
                      </a:cxn>
                      <a:cxn ang="0">
                        <a:pos x="72" y="86"/>
                      </a:cxn>
                      <a:cxn ang="0">
                        <a:pos x="64" y="113"/>
                      </a:cxn>
                      <a:cxn ang="0">
                        <a:pos x="22" y="113"/>
                      </a:cxn>
                      <a:cxn ang="0">
                        <a:pos x="0" y="130"/>
                      </a:cxn>
                      <a:cxn ang="0">
                        <a:pos x="0" y="130"/>
                      </a:cxn>
                      <a:cxn ang="0">
                        <a:pos x="0" y="130"/>
                      </a:cxn>
                    </a:cxnLst>
                    <a:rect l="0" t="0" r="r" b="b"/>
                    <a:pathLst>
                      <a:path w="142" h="150">
                        <a:moveTo>
                          <a:pt x="0" y="130"/>
                        </a:moveTo>
                        <a:lnTo>
                          <a:pt x="0" y="137"/>
                        </a:lnTo>
                        <a:lnTo>
                          <a:pt x="13" y="137"/>
                        </a:lnTo>
                        <a:lnTo>
                          <a:pt x="50" y="120"/>
                        </a:lnTo>
                        <a:lnTo>
                          <a:pt x="58" y="130"/>
                        </a:lnTo>
                        <a:lnTo>
                          <a:pt x="58" y="137"/>
                        </a:lnTo>
                        <a:lnTo>
                          <a:pt x="64" y="150"/>
                        </a:lnTo>
                        <a:lnTo>
                          <a:pt x="72" y="130"/>
                        </a:lnTo>
                        <a:lnTo>
                          <a:pt x="72" y="120"/>
                        </a:lnTo>
                        <a:lnTo>
                          <a:pt x="85" y="130"/>
                        </a:lnTo>
                        <a:lnTo>
                          <a:pt x="94" y="130"/>
                        </a:lnTo>
                        <a:lnTo>
                          <a:pt x="99" y="120"/>
                        </a:lnTo>
                        <a:lnTo>
                          <a:pt x="109" y="130"/>
                        </a:lnTo>
                        <a:lnTo>
                          <a:pt x="109" y="120"/>
                        </a:lnTo>
                        <a:lnTo>
                          <a:pt x="114" y="113"/>
                        </a:lnTo>
                        <a:lnTo>
                          <a:pt x="114" y="120"/>
                        </a:lnTo>
                        <a:lnTo>
                          <a:pt x="131" y="120"/>
                        </a:lnTo>
                        <a:lnTo>
                          <a:pt x="136" y="113"/>
                        </a:lnTo>
                        <a:lnTo>
                          <a:pt x="136" y="69"/>
                        </a:lnTo>
                        <a:lnTo>
                          <a:pt x="142" y="69"/>
                        </a:lnTo>
                        <a:lnTo>
                          <a:pt x="142" y="10"/>
                        </a:lnTo>
                        <a:lnTo>
                          <a:pt x="136" y="0"/>
                        </a:lnTo>
                        <a:lnTo>
                          <a:pt x="136" y="10"/>
                        </a:lnTo>
                        <a:lnTo>
                          <a:pt x="131" y="10"/>
                        </a:lnTo>
                        <a:lnTo>
                          <a:pt x="99" y="78"/>
                        </a:lnTo>
                        <a:lnTo>
                          <a:pt x="85" y="93"/>
                        </a:lnTo>
                        <a:lnTo>
                          <a:pt x="85" y="78"/>
                        </a:lnTo>
                        <a:lnTo>
                          <a:pt x="72" y="86"/>
                        </a:lnTo>
                        <a:lnTo>
                          <a:pt x="64" y="113"/>
                        </a:lnTo>
                        <a:lnTo>
                          <a:pt x="22" y="113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7" name="Freeform 627"/>
                  <p:cNvSpPr>
                    <a:spLocks/>
                  </p:cNvSpPr>
                  <p:nvPr/>
                </p:nvSpPr>
                <p:spPr bwMode="auto">
                  <a:xfrm>
                    <a:off x="6758675" y="3509056"/>
                    <a:ext cx="110967" cy="110791"/>
                  </a:xfrm>
                  <a:custGeom>
                    <a:avLst/>
                    <a:gdLst/>
                    <a:ahLst/>
                    <a:cxnLst>
                      <a:cxn ang="0">
                        <a:pos x="0" y="62"/>
                      </a:cxn>
                      <a:cxn ang="0">
                        <a:pos x="0" y="84"/>
                      </a:cxn>
                      <a:cxn ang="0">
                        <a:pos x="22" y="75"/>
                      </a:cxn>
                      <a:cxn ang="0">
                        <a:pos x="17" y="75"/>
                      </a:cxn>
                      <a:cxn ang="0">
                        <a:pos x="17" y="62"/>
                      </a:cxn>
                      <a:cxn ang="0">
                        <a:pos x="29" y="62"/>
                      </a:cxn>
                      <a:cxn ang="0">
                        <a:pos x="59" y="75"/>
                      </a:cxn>
                      <a:cxn ang="0">
                        <a:pos x="66" y="53"/>
                      </a:cxn>
                      <a:cxn ang="0">
                        <a:pos x="71" y="53"/>
                      </a:cxn>
                      <a:cxn ang="0">
                        <a:pos x="86" y="45"/>
                      </a:cxn>
                      <a:cxn ang="0">
                        <a:pos x="79" y="45"/>
                      </a:cxn>
                      <a:cxn ang="0">
                        <a:pos x="71" y="37"/>
                      </a:cxn>
                      <a:cxn ang="0">
                        <a:pos x="79" y="30"/>
                      </a:cxn>
                      <a:cxn ang="0">
                        <a:pos x="71" y="37"/>
                      </a:cxn>
                      <a:cxn ang="0">
                        <a:pos x="59" y="30"/>
                      </a:cxn>
                      <a:cxn ang="0">
                        <a:pos x="29" y="0"/>
                      </a:cxn>
                      <a:cxn ang="0">
                        <a:pos x="22" y="53"/>
                      </a:cxn>
                      <a:cxn ang="0">
                        <a:pos x="17" y="45"/>
                      </a:cxn>
                      <a:cxn ang="0">
                        <a:pos x="17" y="53"/>
                      </a:cxn>
                      <a:cxn ang="0">
                        <a:pos x="0" y="62"/>
                      </a:cxn>
                      <a:cxn ang="0">
                        <a:pos x="0" y="62"/>
                      </a:cxn>
                      <a:cxn ang="0">
                        <a:pos x="0" y="62"/>
                      </a:cxn>
                    </a:cxnLst>
                    <a:rect l="0" t="0" r="r" b="b"/>
                    <a:pathLst>
                      <a:path w="86" h="84">
                        <a:moveTo>
                          <a:pt x="0" y="62"/>
                        </a:moveTo>
                        <a:lnTo>
                          <a:pt x="0" y="84"/>
                        </a:lnTo>
                        <a:lnTo>
                          <a:pt x="22" y="75"/>
                        </a:lnTo>
                        <a:lnTo>
                          <a:pt x="17" y="75"/>
                        </a:lnTo>
                        <a:lnTo>
                          <a:pt x="17" y="62"/>
                        </a:lnTo>
                        <a:lnTo>
                          <a:pt x="29" y="62"/>
                        </a:lnTo>
                        <a:lnTo>
                          <a:pt x="59" y="75"/>
                        </a:lnTo>
                        <a:lnTo>
                          <a:pt x="66" y="53"/>
                        </a:lnTo>
                        <a:lnTo>
                          <a:pt x="71" y="53"/>
                        </a:lnTo>
                        <a:lnTo>
                          <a:pt x="86" y="45"/>
                        </a:lnTo>
                        <a:lnTo>
                          <a:pt x="79" y="45"/>
                        </a:lnTo>
                        <a:lnTo>
                          <a:pt x="71" y="37"/>
                        </a:lnTo>
                        <a:lnTo>
                          <a:pt x="79" y="30"/>
                        </a:lnTo>
                        <a:lnTo>
                          <a:pt x="71" y="37"/>
                        </a:lnTo>
                        <a:lnTo>
                          <a:pt x="59" y="30"/>
                        </a:lnTo>
                        <a:lnTo>
                          <a:pt x="29" y="0"/>
                        </a:lnTo>
                        <a:lnTo>
                          <a:pt x="22" y="53"/>
                        </a:lnTo>
                        <a:lnTo>
                          <a:pt x="17" y="45"/>
                        </a:lnTo>
                        <a:lnTo>
                          <a:pt x="17" y="53"/>
                        </a:lnTo>
                        <a:lnTo>
                          <a:pt x="0" y="62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8" name="Freeform 628"/>
                  <p:cNvSpPr>
                    <a:spLocks/>
                  </p:cNvSpPr>
                  <p:nvPr/>
                </p:nvSpPr>
                <p:spPr bwMode="auto">
                  <a:xfrm>
                    <a:off x="5380615" y="3682412"/>
                    <a:ext cx="250322" cy="221583"/>
                  </a:xfrm>
                  <a:custGeom>
                    <a:avLst/>
                    <a:gdLst/>
                    <a:ahLst/>
                    <a:cxnLst>
                      <a:cxn ang="0">
                        <a:pos x="188" y="32"/>
                      </a:cxn>
                      <a:cxn ang="0">
                        <a:pos x="178" y="32"/>
                      </a:cxn>
                      <a:cxn ang="0">
                        <a:pos x="157" y="39"/>
                      </a:cxn>
                      <a:cxn ang="0">
                        <a:pos x="144" y="48"/>
                      </a:cxn>
                      <a:cxn ang="0">
                        <a:pos x="144" y="68"/>
                      </a:cxn>
                      <a:cxn ang="0">
                        <a:pos x="136" y="85"/>
                      </a:cxn>
                      <a:cxn ang="0">
                        <a:pos x="129" y="85"/>
                      </a:cxn>
                      <a:cxn ang="0">
                        <a:pos x="129" y="100"/>
                      </a:cxn>
                      <a:cxn ang="0">
                        <a:pos x="114" y="108"/>
                      </a:cxn>
                      <a:cxn ang="0">
                        <a:pos x="114" y="123"/>
                      </a:cxn>
                      <a:cxn ang="0">
                        <a:pos x="85" y="138"/>
                      </a:cxn>
                      <a:cxn ang="0">
                        <a:pos x="79" y="147"/>
                      </a:cxn>
                      <a:cxn ang="0">
                        <a:pos x="79" y="162"/>
                      </a:cxn>
                      <a:cxn ang="0">
                        <a:pos x="22" y="170"/>
                      </a:cxn>
                      <a:cxn ang="0">
                        <a:pos x="8" y="162"/>
                      </a:cxn>
                      <a:cxn ang="0">
                        <a:pos x="15" y="147"/>
                      </a:cxn>
                      <a:cxn ang="0">
                        <a:pos x="15" y="138"/>
                      </a:cxn>
                      <a:cxn ang="0">
                        <a:pos x="0" y="123"/>
                      </a:cxn>
                      <a:cxn ang="0">
                        <a:pos x="0" y="85"/>
                      </a:cxn>
                      <a:cxn ang="0">
                        <a:pos x="8" y="68"/>
                      </a:cxn>
                      <a:cxn ang="0">
                        <a:pos x="8" y="61"/>
                      </a:cxn>
                      <a:cxn ang="0">
                        <a:pos x="28" y="61"/>
                      </a:cxn>
                      <a:cxn ang="0">
                        <a:pos x="28" y="48"/>
                      </a:cxn>
                      <a:cxn ang="0">
                        <a:pos x="50" y="48"/>
                      </a:cxn>
                      <a:cxn ang="0">
                        <a:pos x="59" y="32"/>
                      </a:cxn>
                      <a:cxn ang="0">
                        <a:pos x="67" y="32"/>
                      </a:cxn>
                      <a:cxn ang="0">
                        <a:pos x="67" y="24"/>
                      </a:cxn>
                      <a:cxn ang="0">
                        <a:pos x="100" y="32"/>
                      </a:cxn>
                      <a:cxn ang="0">
                        <a:pos x="114" y="32"/>
                      </a:cxn>
                      <a:cxn ang="0">
                        <a:pos x="114" y="24"/>
                      </a:cxn>
                      <a:cxn ang="0">
                        <a:pos x="129" y="24"/>
                      </a:cxn>
                      <a:cxn ang="0">
                        <a:pos x="136" y="0"/>
                      </a:cxn>
                      <a:cxn ang="0">
                        <a:pos x="144" y="17"/>
                      </a:cxn>
                      <a:cxn ang="0">
                        <a:pos x="149" y="39"/>
                      </a:cxn>
                      <a:cxn ang="0">
                        <a:pos x="171" y="24"/>
                      </a:cxn>
                      <a:cxn ang="0">
                        <a:pos x="193" y="32"/>
                      </a:cxn>
                      <a:cxn ang="0">
                        <a:pos x="188" y="32"/>
                      </a:cxn>
                      <a:cxn ang="0">
                        <a:pos x="188" y="32"/>
                      </a:cxn>
                      <a:cxn ang="0">
                        <a:pos x="188" y="32"/>
                      </a:cxn>
                    </a:cxnLst>
                    <a:rect l="0" t="0" r="r" b="b"/>
                    <a:pathLst>
                      <a:path w="193" h="170">
                        <a:moveTo>
                          <a:pt x="188" y="32"/>
                        </a:moveTo>
                        <a:lnTo>
                          <a:pt x="178" y="32"/>
                        </a:lnTo>
                        <a:lnTo>
                          <a:pt x="157" y="39"/>
                        </a:lnTo>
                        <a:lnTo>
                          <a:pt x="144" y="48"/>
                        </a:lnTo>
                        <a:lnTo>
                          <a:pt x="144" y="68"/>
                        </a:lnTo>
                        <a:lnTo>
                          <a:pt x="136" y="85"/>
                        </a:lnTo>
                        <a:lnTo>
                          <a:pt x="129" y="85"/>
                        </a:lnTo>
                        <a:lnTo>
                          <a:pt x="129" y="100"/>
                        </a:lnTo>
                        <a:lnTo>
                          <a:pt x="114" y="108"/>
                        </a:lnTo>
                        <a:lnTo>
                          <a:pt x="114" y="123"/>
                        </a:lnTo>
                        <a:lnTo>
                          <a:pt x="85" y="138"/>
                        </a:lnTo>
                        <a:lnTo>
                          <a:pt x="79" y="147"/>
                        </a:lnTo>
                        <a:lnTo>
                          <a:pt x="79" y="162"/>
                        </a:lnTo>
                        <a:lnTo>
                          <a:pt x="22" y="170"/>
                        </a:lnTo>
                        <a:lnTo>
                          <a:pt x="8" y="162"/>
                        </a:lnTo>
                        <a:lnTo>
                          <a:pt x="15" y="147"/>
                        </a:lnTo>
                        <a:lnTo>
                          <a:pt x="15" y="138"/>
                        </a:lnTo>
                        <a:lnTo>
                          <a:pt x="0" y="123"/>
                        </a:lnTo>
                        <a:lnTo>
                          <a:pt x="0" y="85"/>
                        </a:lnTo>
                        <a:lnTo>
                          <a:pt x="8" y="68"/>
                        </a:lnTo>
                        <a:lnTo>
                          <a:pt x="8" y="61"/>
                        </a:lnTo>
                        <a:lnTo>
                          <a:pt x="28" y="61"/>
                        </a:lnTo>
                        <a:lnTo>
                          <a:pt x="28" y="48"/>
                        </a:lnTo>
                        <a:lnTo>
                          <a:pt x="50" y="48"/>
                        </a:lnTo>
                        <a:lnTo>
                          <a:pt x="59" y="32"/>
                        </a:lnTo>
                        <a:lnTo>
                          <a:pt x="67" y="32"/>
                        </a:lnTo>
                        <a:lnTo>
                          <a:pt x="67" y="24"/>
                        </a:lnTo>
                        <a:lnTo>
                          <a:pt x="100" y="32"/>
                        </a:lnTo>
                        <a:lnTo>
                          <a:pt x="114" y="32"/>
                        </a:lnTo>
                        <a:lnTo>
                          <a:pt x="114" y="24"/>
                        </a:lnTo>
                        <a:lnTo>
                          <a:pt x="129" y="24"/>
                        </a:lnTo>
                        <a:lnTo>
                          <a:pt x="136" y="0"/>
                        </a:lnTo>
                        <a:lnTo>
                          <a:pt x="144" y="17"/>
                        </a:lnTo>
                        <a:lnTo>
                          <a:pt x="149" y="39"/>
                        </a:lnTo>
                        <a:lnTo>
                          <a:pt x="171" y="24"/>
                        </a:lnTo>
                        <a:lnTo>
                          <a:pt x="193" y="32"/>
                        </a:lnTo>
                        <a:lnTo>
                          <a:pt x="188" y="32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9" name="Freeform 630"/>
                  <p:cNvSpPr>
                    <a:spLocks/>
                  </p:cNvSpPr>
                  <p:nvPr/>
                </p:nvSpPr>
                <p:spPr bwMode="auto">
                  <a:xfrm>
                    <a:off x="5501905" y="3627668"/>
                    <a:ext cx="129032" cy="109488"/>
                  </a:xfrm>
                  <a:custGeom>
                    <a:avLst/>
                    <a:gdLst/>
                    <a:ahLst/>
                    <a:cxnLst>
                      <a:cxn ang="0">
                        <a:pos x="85" y="32"/>
                      </a:cxn>
                      <a:cxn ang="0">
                        <a:pos x="85" y="46"/>
                      </a:cxn>
                      <a:cxn ang="0">
                        <a:pos x="99" y="46"/>
                      </a:cxn>
                      <a:cxn ang="0">
                        <a:pos x="99" y="78"/>
                      </a:cxn>
                      <a:cxn ang="0">
                        <a:pos x="77" y="69"/>
                      </a:cxn>
                      <a:cxn ang="0">
                        <a:pos x="55" y="84"/>
                      </a:cxn>
                      <a:cxn ang="0">
                        <a:pos x="43" y="46"/>
                      </a:cxn>
                      <a:cxn ang="0">
                        <a:pos x="37" y="69"/>
                      </a:cxn>
                      <a:cxn ang="0">
                        <a:pos x="22" y="69"/>
                      </a:cxn>
                      <a:cxn ang="0">
                        <a:pos x="22" y="78"/>
                      </a:cxn>
                      <a:cxn ang="0">
                        <a:pos x="0" y="78"/>
                      </a:cxn>
                      <a:cxn ang="0">
                        <a:pos x="8" y="63"/>
                      </a:cxn>
                      <a:cxn ang="0">
                        <a:pos x="8" y="39"/>
                      </a:cxn>
                      <a:cxn ang="0">
                        <a:pos x="0" y="32"/>
                      </a:cxn>
                      <a:cxn ang="0">
                        <a:pos x="15" y="32"/>
                      </a:cxn>
                      <a:cxn ang="0">
                        <a:pos x="22" y="9"/>
                      </a:cxn>
                      <a:cxn ang="0">
                        <a:pos x="22" y="0"/>
                      </a:cxn>
                      <a:cxn ang="0">
                        <a:pos x="43" y="0"/>
                      </a:cxn>
                      <a:cxn ang="0">
                        <a:pos x="43" y="24"/>
                      </a:cxn>
                      <a:cxn ang="0">
                        <a:pos x="22" y="24"/>
                      </a:cxn>
                      <a:cxn ang="0">
                        <a:pos x="22" y="32"/>
                      </a:cxn>
                      <a:cxn ang="0">
                        <a:pos x="85" y="32"/>
                      </a:cxn>
                      <a:cxn ang="0">
                        <a:pos x="85" y="32"/>
                      </a:cxn>
                    </a:cxnLst>
                    <a:rect l="0" t="0" r="r" b="b"/>
                    <a:pathLst>
                      <a:path w="99" h="84">
                        <a:moveTo>
                          <a:pt x="85" y="32"/>
                        </a:moveTo>
                        <a:lnTo>
                          <a:pt x="85" y="46"/>
                        </a:lnTo>
                        <a:lnTo>
                          <a:pt x="99" y="46"/>
                        </a:lnTo>
                        <a:lnTo>
                          <a:pt x="99" y="78"/>
                        </a:lnTo>
                        <a:lnTo>
                          <a:pt x="77" y="69"/>
                        </a:lnTo>
                        <a:lnTo>
                          <a:pt x="55" y="84"/>
                        </a:lnTo>
                        <a:lnTo>
                          <a:pt x="43" y="46"/>
                        </a:lnTo>
                        <a:lnTo>
                          <a:pt x="37" y="69"/>
                        </a:lnTo>
                        <a:lnTo>
                          <a:pt x="22" y="69"/>
                        </a:lnTo>
                        <a:lnTo>
                          <a:pt x="22" y="78"/>
                        </a:lnTo>
                        <a:lnTo>
                          <a:pt x="0" y="78"/>
                        </a:lnTo>
                        <a:lnTo>
                          <a:pt x="8" y="63"/>
                        </a:lnTo>
                        <a:lnTo>
                          <a:pt x="8" y="39"/>
                        </a:lnTo>
                        <a:lnTo>
                          <a:pt x="0" y="32"/>
                        </a:lnTo>
                        <a:lnTo>
                          <a:pt x="15" y="32"/>
                        </a:lnTo>
                        <a:lnTo>
                          <a:pt x="22" y="9"/>
                        </a:lnTo>
                        <a:lnTo>
                          <a:pt x="22" y="0"/>
                        </a:lnTo>
                        <a:lnTo>
                          <a:pt x="43" y="0"/>
                        </a:lnTo>
                        <a:lnTo>
                          <a:pt x="43" y="24"/>
                        </a:lnTo>
                        <a:lnTo>
                          <a:pt x="22" y="24"/>
                        </a:lnTo>
                        <a:lnTo>
                          <a:pt x="22" y="32"/>
                        </a:lnTo>
                        <a:lnTo>
                          <a:pt x="85" y="32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0" name="Freeform 631"/>
                  <p:cNvSpPr>
                    <a:spLocks/>
                  </p:cNvSpPr>
                  <p:nvPr/>
                </p:nvSpPr>
                <p:spPr bwMode="auto">
                  <a:xfrm>
                    <a:off x="5232229" y="3575531"/>
                    <a:ext cx="260644" cy="186390"/>
                  </a:xfrm>
                  <a:custGeom>
                    <a:avLst/>
                    <a:gdLst/>
                    <a:ahLst/>
                    <a:cxnLst>
                      <a:cxn ang="0">
                        <a:pos x="194" y="116"/>
                      </a:cxn>
                      <a:cxn ang="0">
                        <a:pos x="179" y="108"/>
                      </a:cxn>
                      <a:cxn ang="0">
                        <a:pos x="179" y="116"/>
                      </a:cxn>
                      <a:cxn ang="0">
                        <a:pos x="173" y="116"/>
                      </a:cxn>
                      <a:cxn ang="0">
                        <a:pos x="164" y="131"/>
                      </a:cxn>
                      <a:cxn ang="0">
                        <a:pos x="142" y="131"/>
                      </a:cxn>
                      <a:cxn ang="0">
                        <a:pos x="142" y="143"/>
                      </a:cxn>
                      <a:cxn ang="0">
                        <a:pos x="122" y="143"/>
                      </a:cxn>
                      <a:cxn ang="0">
                        <a:pos x="122" y="123"/>
                      </a:cxn>
                      <a:cxn ang="0">
                        <a:pos x="72" y="101"/>
                      </a:cxn>
                      <a:cxn ang="0">
                        <a:pos x="44" y="101"/>
                      </a:cxn>
                      <a:cxn ang="0">
                        <a:pos x="30" y="108"/>
                      </a:cxn>
                      <a:cxn ang="0">
                        <a:pos x="30" y="77"/>
                      </a:cxn>
                      <a:cxn ang="0">
                        <a:pos x="13" y="77"/>
                      </a:cxn>
                      <a:cxn ang="0">
                        <a:pos x="13" y="61"/>
                      </a:cxn>
                      <a:cxn ang="0">
                        <a:pos x="8" y="61"/>
                      </a:cxn>
                      <a:cxn ang="0">
                        <a:pos x="8" y="47"/>
                      </a:cxn>
                      <a:cxn ang="0">
                        <a:pos x="30" y="47"/>
                      </a:cxn>
                      <a:cxn ang="0">
                        <a:pos x="35" y="40"/>
                      </a:cxn>
                      <a:cxn ang="0">
                        <a:pos x="13" y="24"/>
                      </a:cxn>
                      <a:cxn ang="0">
                        <a:pos x="8" y="24"/>
                      </a:cxn>
                      <a:cxn ang="0">
                        <a:pos x="8" y="40"/>
                      </a:cxn>
                      <a:cxn ang="0">
                        <a:pos x="0" y="24"/>
                      </a:cxn>
                      <a:cxn ang="0">
                        <a:pos x="30" y="9"/>
                      </a:cxn>
                      <a:cxn ang="0">
                        <a:pos x="44" y="30"/>
                      </a:cxn>
                      <a:cxn ang="0">
                        <a:pos x="55" y="30"/>
                      </a:cxn>
                      <a:cxn ang="0">
                        <a:pos x="55" y="24"/>
                      </a:cxn>
                      <a:cxn ang="0">
                        <a:pos x="79" y="9"/>
                      </a:cxn>
                      <a:cxn ang="0">
                        <a:pos x="85" y="9"/>
                      </a:cxn>
                      <a:cxn ang="0">
                        <a:pos x="79" y="0"/>
                      </a:cxn>
                      <a:cxn ang="0">
                        <a:pos x="85" y="0"/>
                      </a:cxn>
                      <a:cxn ang="0">
                        <a:pos x="101" y="9"/>
                      </a:cxn>
                      <a:cxn ang="0">
                        <a:pos x="101" y="30"/>
                      </a:cxn>
                      <a:cxn ang="0">
                        <a:pos x="131" y="30"/>
                      </a:cxn>
                      <a:cxn ang="0">
                        <a:pos x="137" y="61"/>
                      </a:cxn>
                      <a:cxn ang="0">
                        <a:pos x="201" y="101"/>
                      </a:cxn>
                      <a:cxn ang="0">
                        <a:pos x="194" y="116"/>
                      </a:cxn>
                      <a:cxn ang="0">
                        <a:pos x="194" y="116"/>
                      </a:cxn>
                      <a:cxn ang="0">
                        <a:pos x="194" y="116"/>
                      </a:cxn>
                    </a:cxnLst>
                    <a:rect l="0" t="0" r="r" b="b"/>
                    <a:pathLst>
                      <a:path w="201" h="143">
                        <a:moveTo>
                          <a:pt x="194" y="116"/>
                        </a:moveTo>
                        <a:lnTo>
                          <a:pt x="179" y="108"/>
                        </a:lnTo>
                        <a:lnTo>
                          <a:pt x="179" y="116"/>
                        </a:lnTo>
                        <a:lnTo>
                          <a:pt x="173" y="116"/>
                        </a:lnTo>
                        <a:lnTo>
                          <a:pt x="164" y="131"/>
                        </a:lnTo>
                        <a:lnTo>
                          <a:pt x="142" y="131"/>
                        </a:lnTo>
                        <a:lnTo>
                          <a:pt x="142" y="143"/>
                        </a:lnTo>
                        <a:lnTo>
                          <a:pt x="122" y="143"/>
                        </a:lnTo>
                        <a:lnTo>
                          <a:pt x="122" y="123"/>
                        </a:lnTo>
                        <a:lnTo>
                          <a:pt x="72" y="101"/>
                        </a:lnTo>
                        <a:lnTo>
                          <a:pt x="44" y="101"/>
                        </a:lnTo>
                        <a:lnTo>
                          <a:pt x="30" y="108"/>
                        </a:lnTo>
                        <a:lnTo>
                          <a:pt x="30" y="77"/>
                        </a:lnTo>
                        <a:lnTo>
                          <a:pt x="13" y="77"/>
                        </a:lnTo>
                        <a:lnTo>
                          <a:pt x="13" y="61"/>
                        </a:lnTo>
                        <a:lnTo>
                          <a:pt x="8" y="61"/>
                        </a:lnTo>
                        <a:lnTo>
                          <a:pt x="8" y="47"/>
                        </a:lnTo>
                        <a:lnTo>
                          <a:pt x="30" y="47"/>
                        </a:lnTo>
                        <a:lnTo>
                          <a:pt x="35" y="40"/>
                        </a:lnTo>
                        <a:lnTo>
                          <a:pt x="13" y="24"/>
                        </a:lnTo>
                        <a:lnTo>
                          <a:pt x="8" y="24"/>
                        </a:lnTo>
                        <a:lnTo>
                          <a:pt x="8" y="40"/>
                        </a:lnTo>
                        <a:lnTo>
                          <a:pt x="0" y="24"/>
                        </a:lnTo>
                        <a:lnTo>
                          <a:pt x="30" y="9"/>
                        </a:lnTo>
                        <a:lnTo>
                          <a:pt x="44" y="30"/>
                        </a:lnTo>
                        <a:lnTo>
                          <a:pt x="55" y="30"/>
                        </a:lnTo>
                        <a:lnTo>
                          <a:pt x="55" y="24"/>
                        </a:lnTo>
                        <a:lnTo>
                          <a:pt x="79" y="9"/>
                        </a:lnTo>
                        <a:lnTo>
                          <a:pt x="85" y="9"/>
                        </a:lnTo>
                        <a:lnTo>
                          <a:pt x="79" y="0"/>
                        </a:lnTo>
                        <a:lnTo>
                          <a:pt x="85" y="0"/>
                        </a:lnTo>
                        <a:lnTo>
                          <a:pt x="101" y="9"/>
                        </a:lnTo>
                        <a:lnTo>
                          <a:pt x="101" y="30"/>
                        </a:lnTo>
                        <a:lnTo>
                          <a:pt x="131" y="30"/>
                        </a:lnTo>
                        <a:lnTo>
                          <a:pt x="137" y="61"/>
                        </a:lnTo>
                        <a:lnTo>
                          <a:pt x="201" y="101"/>
                        </a:lnTo>
                        <a:lnTo>
                          <a:pt x="194" y="116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1" name="Freeform 632"/>
                  <p:cNvSpPr>
                    <a:spLocks/>
                  </p:cNvSpPr>
                  <p:nvPr/>
                </p:nvSpPr>
                <p:spPr bwMode="auto">
                  <a:xfrm>
                    <a:off x="5295454" y="3509056"/>
                    <a:ext cx="310967" cy="208548"/>
                  </a:xfrm>
                  <a:custGeom>
                    <a:avLst/>
                    <a:gdLst/>
                    <a:ahLst/>
                    <a:cxnLst>
                      <a:cxn ang="0">
                        <a:pos x="145" y="159"/>
                      </a:cxn>
                      <a:cxn ang="0">
                        <a:pos x="157" y="159"/>
                      </a:cxn>
                      <a:cxn ang="0">
                        <a:pos x="167" y="144"/>
                      </a:cxn>
                      <a:cxn ang="0">
                        <a:pos x="167" y="122"/>
                      </a:cxn>
                      <a:cxn ang="0">
                        <a:pos x="157" y="114"/>
                      </a:cxn>
                      <a:cxn ang="0">
                        <a:pos x="174" y="114"/>
                      </a:cxn>
                      <a:cxn ang="0">
                        <a:pos x="181" y="94"/>
                      </a:cxn>
                      <a:cxn ang="0">
                        <a:pos x="181" y="85"/>
                      </a:cxn>
                      <a:cxn ang="0">
                        <a:pos x="202" y="85"/>
                      </a:cxn>
                      <a:cxn ang="0">
                        <a:pos x="202" y="94"/>
                      </a:cxn>
                      <a:cxn ang="0">
                        <a:pos x="217" y="94"/>
                      </a:cxn>
                      <a:cxn ang="0">
                        <a:pos x="239" y="85"/>
                      </a:cxn>
                      <a:cxn ang="0">
                        <a:pos x="217" y="79"/>
                      </a:cxn>
                      <a:cxn ang="0">
                        <a:pos x="196" y="79"/>
                      </a:cxn>
                      <a:cxn ang="0">
                        <a:pos x="209" y="57"/>
                      </a:cxn>
                      <a:cxn ang="0">
                        <a:pos x="202" y="57"/>
                      </a:cxn>
                      <a:cxn ang="0">
                        <a:pos x="174" y="85"/>
                      </a:cxn>
                      <a:cxn ang="0">
                        <a:pos x="167" y="79"/>
                      </a:cxn>
                      <a:cxn ang="0">
                        <a:pos x="152" y="79"/>
                      </a:cxn>
                      <a:cxn ang="0">
                        <a:pos x="152" y="72"/>
                      </a:cxn>
                      <a:cxn ang="0">
                        <a:pos x="145" y="72"/>
                      </a:cxn>
                      <a:cxn ang="0">
                        <a:pos x="145" y="50"/>
                      </a:cxn>
                      <a:cxn ang="0">
                        <a:pos x="124" y="33"/>
                      </a:cxn>
                      <a:cxn ang="0">
                        <a:pos x="82" y="33"/>
                      </a:cxn>
                      <a:cxn ang="0">
                        <a:pos x="38" y="0"/>
                      </a:cxn>
                      <a:cxn ang="0">
                        <a:pos x="0" y="6"/>
                      </a:cxn>
                      <a:cxn ang="0">
                        <a:pos x="0" y="79"/>
                      </a:cxn>
                      <a:cxn ang="0">
                        <a:pos x="6" y="79"/>
                      </a:cxn>
                      <a:cxn ang="0">
                        <a:pos x="6" y="72"/>
                      </a:cxn>
                      <a:cxn ang="0">
                        <a:pos x="28" y="57"/>
                      </a:cxn>
                      <a:cxn ang="0">
                        <a:pos x="38" y="57"/>
                      </a:cxn>
                      <a:cxn ang="0">
                        <a:pos x="28" y="50"/>
                      </a:cxn>
                      <a:cxn ang="0">
                        <a:pos x="38" y="50"/>
                      </a:cxn>
                      <a:cxn ang="0">
                        <a:pos x="50" y="57"/>
                      </a:cxn>
                      <a:cxn ang="0">
                        <a:pos x="50" y="79"/>
                      </a:cxn>
                      <a:cxn ang="0">
                        <a:pos x="82" y="79"/>
                      </a:cxn>
                      <a:cxn ang="0">
                        <a:pos x="88" y="107"/>
                      </a:cxn>
                      <a:cxn ang="0">
                        <a:pos x="152" y="144"/>
                      </a:cxn>
                      <a:cxn ang="0">
                        <a:pos x="145" y="159"/>
                      </a:cxn>
                      <a:cxn ang="0">
                        <a:pos x="145" y="159"/>
                      </a:cxn>
                      <a:cxn ang="0">
                        <a:pos x="145" y="159"/>
                      </a:cxn>
                    </a:cxnLst>
                    <a:rect l="0" t="0" r="r" b="b"/>
                    <a:pathLst>
                      <a:path w="239" h="159">
                        <a:moveTo>
                          <a:pt x="145" y="159"/>
                        </a:moveTo>
                        <a:lnTo>
                          <a:pt x="157" y="159"/>
                        </a:lnTo>
                        <a:lnTo>
                          <a:pt x="167" y="144"/>
                        </a:lnTo>
                        <a:lnTo>
                          <a:pt x="167" y="122"/>
                        </a:lnTo>
                        <a:lnTo>
                          <a:pt x="157" y="114"/>
                        </a:lnTo>
                        <a:lnTo>
                          <a:pt x="174" y="114"/>
                        </a:lnTo>
                        <a:lnTo>
                          <a:pt x="181" y="94"/>
                        </a:lnTo>
                        <a:lnTo>
                          <a:pt x="181" y="85"/>
                        </a:lnTo>
                        <a:lnTo>
                          <a:pt x="202" y="85"/>
                        </a:lnTo>
                        <a:lnTo>
                          <a:pt x="202" y="94"/>
                        </a:lnTo>
                        <a:lnTo>
                          <a:pt x="217" y="94"/>
                        </a:lnTo>
                        <a:lnTo>
                          <a:pt x="239" y="85"/>
                        </a:lnTo>
                        <a:lnTo>
                          <a:pt x="217" y="79"/>
                        </a:lnTo>
                        <a:lnTo>
                          <a:pt x="196" y="79"/>
                        </a:lnTo>
                        <a:lnTo>
                          <a:pt x="209" y="57"/>
                        </a:lnTo>
                        <a:lnTo>
                          <a:pt x="202" y="57"/>
                        </a:lnTo>
                        <a:lnTo>
                          <a:pt x="174" y="85"/>
                        </a:lnTo>
                        <a:lnTo>
                          <a:pt x="167" y="79"/>
                        </a:lnTo>
                        <a:lnTo>
                          <a:pt x="152" y="79"/>
                        </a:lnTo>
                        <a:lnTo>
                          <a:pt x="152" y="72"/>
                        </a:lnTo>
                        <a:lnTo>
                          <a:pt x="145" y="72"/>
                        </a:lnTo>
                        <a:lnTo>
                          <a:pt x="145" y="50"/>
                        </a:lnTo>
                        <a:lnTo>
                          <a:pt x="124" y="33"/>
                        </a:lnTo>
                        <a:lnTo>
                          <a:pt x="82" y="33"/>
                        </a:lnTo>
                        <a:lnTo>
                          <a:pt x="38" y="0"/>
                        </a:lnTo>
                        <a:lnTo>
                          <a:pt x="0" y="6"/>
                        </a:lnTo>
                        <a:lnTo>
                          <a:pt x="0" y="79"/>
                        </a:lnTo>
                        <a:lnTo>
                          <a:pt x="6" y="79"/>
                        </a:lnTo>
                        <a:lnTo>
                          <a:pt x="6" y="72"/>
                        </a:lnTo>
                        <a:lnTo>
                          <a:pt x="28" y="57"/>
                        </a:lnTo>
                        <a:lnTo>
                          <a:pt x="38" y="57"/>
                        </a:lnTo>
                        <a:lnTo>
                          <a:pt x="28" y="50"/>
                        </a:lnTo>
                        <a:lnTo>
                          <a:pt x="38" y="50"/>
                        </a:lnTo>
                        <a:lnTo>
                          <a:pt x="50" y="57"/>
                        </a:lnTo>
                        <a:lnTo>
                          <a:pt x="50" y="79"/>
                        </a:lnTo>
                        <a:lnTo>
                          <a:pt x="82" y="79"/>
                        </a:lnTo>
                        <a:lnTo>
                          <a:pt x="88" y="107"/>
                        </a:lnTo>
                        <a:lnTo>
                          <a:pt x="152" y="144"/>
                        </a:lnTo>
                        <a:lnTo>
                          <a:pt x="145" y="159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2" name="Freeform 635"/>
                  <p:cNvSpPr>
                    <a:spLocks/>
                  </p:cNvSpPr>
                  <p:nvPr/>
                </p:nvSpPr>
                <p:spPr bwMode="auto">
                  <a:xfrm>
                    <a:off x="5870936" y="3928759"/>
                    <a:ext cx="58064" cy="35193"/>
                  </a:xfrm>
                  <a:custGeom>
                    <a:avLst/>
                    <a:gdLst/>
                    <a:ahLst/>
                    <a:cxnLst>
                      <a:cxn ang="0">
                        <a:pos x="38" y="0"/>
                      </a:cxn>
                      <a:cxn ang="0">
                        <a:pos x="15" y="0"/>
                      </a:cxn>
                      <a:cxn ang="0">
                        <a:pos x="0" y="17"/>
                      </a:cxn>
                      <a:cxn ang="0">
                        <a:pos x="0" y="27"/>
                      </a:cxn>
                      <a:cxn ang="0">
                        <a:pos x="45" y="27"/>
                      </a:cxn>
                      <a:cxn ang="0">
                        <a:pos x="38" y="0"/>
                      </a:cxn>
                      <a:cxn ang="0">
                        <a:pos x="38" y="0"/>
                      </a:cxn>
                      <a:cxn ang="0">
                        <a:pos x="38" y="0"/>
                      </a:cxn>
                    </a:cxnLst>
                    <a:rect l="0" t="0" r="r" b="b"/>
                    <a:pathLst>
                      <a:path w="45" h="27">
                        <a:moveTo>
                          <a:pt x="38" y="0"/>
                        </a:moveTo>
                        <a:lnTo>
                          <a:pt x="15" y="0"/>
                        </a:lnTo>
                        <a:lnTo>
                          <a:pt x="0" y="17"/>
                        </a:lnTo>
                        <a:lnTo>
                          <a:pt x="0" y="27"/>
                        </a:lnTo>
                        <a:lnTo>
                          <a:pt x="45" y="27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3" name="Freeform 646"/>
                  <p:cNvSpPr>
                    <a:spLocks/>
                  </p:cNvSpPr>
                  <p:nvPr/>
                </p:nvSpPr>
                <p:spPr bwMode="auto">
                  <a:xfrm>
                    <a:off x="5722550" y="3877926"/>
                    <a:ext cx="129032" cy="89936"/>
                  </a:xfrm>
                  <a:custGeom>
                    <a:avLst/>
                    <a:gdLst/>
                    <a:ahLst/>
                    <a:cxnLst>
                      <a:cxn ang="0">
                        <a:pos x="8" y="0"/>
                      </a:cxn>
                      <a:cxn ang="0">
                        <a:pos x="0" y="24"/>
                      </a:cxn>
                      <a:cxn ang="0">
                        <a:pos x="15" y="37"/>
                      </a:cxn>
                      <a:cxn ang="0">
                        <a:pos x="94" y="69"/>
                      </a:cxn>
                      <a:cxn ang="0">
                        <a:pos x="100" y="69"/>
                      </a:cxn>
                      <a:cxn ang="0">
                        <a:pos x="100" y="37"/>
                      </a:cxn>
                      <a:cxn ang="0">
                        <a:pos x="72" y="37"/>
                      </a:cxn>
                      <a:cxn ang="0">
                        <a:pos x="52" y="19"/>
                      </a:cxn>
                      <a:cxn ang="0">
                        <a:pos x="42" y="19"/>
                      </a:cxn>
                      <a:cxn ang="0">
                        <a:pos x="22" y="0"/>
                      </a:cxn>
                      <a:cxn ang="0">
                        <a:pos x="8" y="0"/>
                      </a:cxn>
                      <a:cxn ang="0">
                        <a:pos x="8" y="0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100" h="69">
                        <a:moveTo>
                          <a:pt x="8" y="0"/>
                        </a:moveTo>
                        <a:lnTo>
                          <a:pt x="0" y="24"/>
                        </a:lnTo>
                        <a:lnTo>
                          <a:pt x="15" y="37"/>
                        </a:lnTo>
                        <a:lnTo>
                          <a:pt x="94" y="69"/>
                        </a:lnTo>
                        <a:lnTo>
                          <a:pt x="100" y="69"/>
                        </a:lnTo>
                        <a:lnTo>
                          <a:pt x="100" y="37"/>
                        </a:lnTo>
                        <a:lnTo>
                          <a:pt x="72" y="37"/>
                        </a:lnTo>
                        <a:lnTo>
                          <a:pt x="52" y="19"/>
                        </a:lnTo>
                        <a:lnTo>
                          <a:pt x="42" y="19"/>
                        </a:lnTo>
                        <a:lnTo>
                          <a:pt x="22" y="0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4" name="Freeform 647"/>
                  <p:cNvSpPr>
                    <a:spLocks/>
                  </p:cNvSpPr>
                  <p:nvPr/>
                </p:nvSpPr>
                <p:spPr bwMode="auto">
                  <a:xfrm>
                    <a:off x="5705776" y="4291112"/>
                    <a:ext cx="46451" cy="74295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5" y="57"/>
                      </a:cxn>
                      <a:cxn ang="0">
                        <a:pos x="30" y="57"/>
                      </a:cxn>
                      <a:cxn ang="0">
                        <a:pos x="36" y="40"/>
                      </a:cxn>
                      <a:cxn ang="0">
                        <a:pos x="23" y="10"/>
                      </a:cxn>
                      <a:cxn ang="0">
                        <a:pos x="15" y="0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36" h="57">
                        <a:moveTo>
                          <a:pt x="0" y="25"/>
                        </a:moveTo>
                        <a:lnTo>
                          <a:pt x="15" y="57"/>
                        </a:lnTo>
                        <a:lnTo>
                          <a:pt x="30" y="57"/>
                        </a:lnTo>
                        <a:lnTo>
                          <a:pt x="36" y="40"/>
                        </a:lnTo>
                        <a:lnTo>
                          <a:pt x="23" y="10"/>
                        </a:lnTo>
                        <a:lnTo>
                          <a:pt x="15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5" name="Freeform 648"/>
                  <p:cNvSpPr>
                    <a:spLocks/>
                  </p:cNvSpPr>
                  <p:nvPr/>
                </p:nvSpPr>
                <p:spPr bwMode="auto">
                  <a:xfrm>
                    <a:off x="5390938" y="3726728"/>
                    <a:ext cx="279999" cy="301092"/>
                  </a:xfrm>
                  <a:custGeom>
                    <a:avLst/>
                    <a:gdLst/>
                    <a:ahLst/>
                    <a:cxnLst>
                      <a:cxn ang="0">
                        <a:pos x="216" y="20"/>
                      </a:cxn>
                      <a:cxn ang="0">
                        <a:pos x="211" y="15"/>
                      </a:cxn>
                      <a:cxn ang="0">
                        <a:pos x="211" y="20"/>
                      </a:cxn>
                      <a:cxn ang="0">
                        <a:pos x="216" y="20"/>
                      </a:cxn>
                      <a:cxn ang="0">
                        <a:pos x="181" y="0"/>
                      </a:cxn>
                      <a:cxn ang="0">
                        <a:pos x="173" y="0"/>
                      </a:cxn>
                      <a:cxn ang="0">
                        <a:pos x="181" y="0"/>
                      </a:cxn>
                      <a:cxn ang="0">
                        <a:pos x="173" y="0"/>
                      </a:cxn>
                      <a:cxn ang="0">
                        <a:pos x="136" y="15"/>
                      </a:cxn>
                      <a:cxn ang="0">
                        <a:pos x="136" y="35"/>
                      </a:cxn>
                      <a:cxn ang="0">
                        <a:pos x="129" y="51"/>
                      </a:cxn>
                      <a:cxn ang="0">
                        <a:pos x="123" y="51"/>
                      </a:cxn>
                      <a:cxn ang="0">
                        <a:pos x="123" y="66"/>
                      </a:cxn>
                      <a:cxn ang="0">
                        <a:pos x="108" y="72"/>
                      </a:cxn>
                      <a:cxn ang="0">
                        <a:pos x="108" y="91"/>
                      </a:cxn>
                      <a:cxn ang="0">
                        <a:pos x="79" y="103"/>
                      </a:cxn>
                      <a:cxn ang="0">
                        <a:pos x="72" y="111"/>
                      </a:cxn>
                      <a:cxn ang="0">
                        <a:pos x="72" y="126"/>
                      </a:cxn>
                      <a:cxn ang="0">
                        <a:pos x="14" y="135"/>
                      </a:cxn>
                      <a:cxn ang="0">
                        <a:pos x="0" y="126"/>
                      </a:cxn>
                      <a:cxn ang="0">
                        <a:pos x="22" y="172"/>
                      </a:cxn>
                      <a:cxn ang="0">
                        <a:pos x="9" y="187"/>
                      </a:cxn>
                      <a:cxn ang="0">
                        <a:pos x="9" y="200"/>
                      </a:cxn>
                      <a:cxn ang="0">
                        <a:pos x="79" y="200"/>
                      </a:cxn>
                      <a:cxn ang="0">
                        <a:pos x="86" y="217"/>
                      </a:cxn>
                      <a:cxn ang="0">
                        <a:pos x="94" y="230"/>
                      </a:cxn>
                      <a:cxn ang="0">
                        <a:pos x="101" y="217"/>
                      </a:cxn>
                      <a:cxn ang="0">
                        <a:pos x="129" y="217"/>
                      </a:cxn>
                      <a:cxn ang="0">
                        <a:pos x="129" y="192"/>
                      </a:cxn>
                      <a:cxn ang="0">
                        <a:pos x="123" y="192"/>
                      </a:cxn>
                      <a:cxn ang="0">
                        <a:pos x="123" y="187"/>
                      </a:cxn>
                      <a:cxn ang="0">
                        <a:pos x="108" y="187"/>
                      </a:cxn>
                      <a:cxn ang="0">
                        <a:pos x="108" y="165"/>
                      </a:cxn>
                      <a:cxn ang="0">
                        <a:pos x="123" y="155"/>
                      </a:cxn>
                      <a:cxn ang="0">
                        <a:pos x="129" y="165"/>
                      </a:cxn>
                      <a:cxn ang="0">
                        <a:pos x="188" y="103"/>
                      </a:cxn>
                      <a:cxn ang="0">
                        <a:pos x="181" y="91"/>
                      </a:cxn>
                      <a:cxn ang="0">
                        <a:pos x="188" y="91"/>
                      </a:cxn>
                      <a:cxn ang="0">
                        <a:pos x="188" y="81"/>
                      </a:cxn>
                      <a:cxn ang="0">
                        <a:pos x="173" y="72"/>
                      </a:cxn>
                      <a:cxn ang="0">
                        <a:pos x="181" y="51"/>
                      </a:cxn>
                      <a:cxn ang="0">
                        <a:pos x="173" y="44"/>
                      </a:cxn>
                      <a:cxn ang="0">
                        <a:pos x="181" y="35"/>
                      </a:cxn>
                      <a:cxn ang="0">
                        <a:pos x="181" y="29"/>
                      </a:cxn>
                      <a:cxn ang="0">
                        <a:pos x="173" y="20"/>
                      </a:cxn>
                      <a:cxn ang="0">
                        <a:pos x="165" y="20"/>
                      </a:cxn>
                      <a:cxn ang="0">
                        <a:pos x="165" y="0"/>
                      </a:cxn>
                      <a:cxn ang="0">
                        <a:pos x="173" y="0"/>
                      </a:cxn>
                      <a:cxn ang="0">
                        <a:pos x="216" y="20"/>
                      </a:cxn>
                      <a:cxn ang="0">
                        <a:pos x="216" y="20"/>
                      </a:cxn>
                      <a:cxn ang="0">
                        <a:pos x="216" y="20"/>
                      </a:cxn>
                    </a:cxnLst>
                    <a:rect l="0" t="0" r="r" b="b"/>
                    <a:pathLst>
                      <a:path w="216" h="230">
                        <a:moveTo>
                          <a:pt x="216" y="20"/>
                        </a:moveTo>
                        <a:lnTo>
                          <a:pt x="211" y="15"/>
                        </a:lnTo>
                        <a:lnTo>
                          <a:pt x="211" y="20"/>
                        </a:lnTo>
                        <a:lnTo>
                          <a:pt x="216" y="20"/>
                        </a:lnTo>
                        <a:lnTo>
                          <a:pt x="181" y="0"/>
                        </a:lnTo>
                        <a:lnTo>
                          <a:pt x="173" y="0"/>
                        </a:lnTo>
                        <a:lnTo>
                          <a:pt x="181" y="0"/>
                        </a:lnTo>
                        <a:lnTo>
                          <a:pt x="173" y="0"/>
                        </a:lnTo>
                        <a:lnTo>
                          <a:pt x="136" y="15"/>
                        </a:lnTo>
                        <a:lnTo>
                          <a:pt x="136" y="35"/>
                        </a:lnTo>
                        <a:lnTo>
                          <a:pt x="129" y="51"/>
                        </a:lnTo>
                        <a:lnTo>
                          <a:pt x="123" y="51"/>
                        </a:lnTo>
                        <a:lnTo>
                          <a:pt x="123" y="66"/>
                        </a:lnTo>
                        <a:lnTo>
                          <a:pt x="108" y="72"/>
                        </a:lnTo>
                        <a:lnTo>
                          <a:pt x="108" y="91"/>
                        </a:lnTo>
                        <a:lnTo>
                          <a:pt x="79" y="103"/>
                        </a:lnTo>
                        <a:lnTo>
                          <a:pt x="72" y="111"/>
                        </a:lnTo>
                        <a:lnTo>
                          <a:pt x="72" y="126"/>
                        </a:lnTo>
                        <a:lnTo>
                          <a:pt x="14" y="135"/>
                        </a:lnTo>
                        <a:lnTo>
                          <a:pt x="0" y="126"/>
                        </a:lnTo>
                        <a:lnTo>
                          <a:pt x="22" y="172"/>
                        </a:lnTo>
                        <a:lnTo>
                          <a:pt x="9" y="187"/>
                        </a:lnTo>
                        <a:lnTo>
                          <a:pt x="9" y="200"/>
                        </a:lnTo>
                        <a:lnTo>
                          <a:pt x="79" y="200"/>
                        </a:lnTo>
                        <a:lnTo>
                          <a:pt x="86" y="217"/>
                        </a:lnTo>
                        <a:lnTo>
                          <a:pt x="94" y="230"/>
                        </a:lnTo>
                        <a:lnTo>
                          <a:pt x="101" y="217"/>
                        </a:lnTo>
                        <a:lnTo>
                          <a:pt x="129" y="217"/>
                        </a:lnTo>
                        <a:lnTo>
                          <a:pt x="129" y="192"/>
                        </a:lnTo>
                        <a:lnTo>
                          <a:pt x="123" y="192"/>
                        </a:lnTo>
                        <a:lnTo>
                          <a:pt x="123" y="187"/>
                        </a:lnTo>
                        <a:lnTo>
                          <a:pt x="108" y="187"/>
                        </a:lnTo>
                        <a:lnTo>
                          <a:pt x="108" y="165"/>
                        </a:lnTo>
                        <a:lnTo>
                          <a:pt x="123" y="155"/>
                        </a:lnTo>
                        <a:lnTo>
                          <a:pt x="129" y="165"/>
                        </a:lnTo>
                        <a:lnTo>
                          <a:pt x="188" y="103"/>
                        </a:lnTo>
                        <a:lnTo>
                          <a:pt x="181" y="91"/>
                        </a:lnTo>
                        <a:lnTo>
                          <a:pt x="188" y="91"/>
                        </a:lnTo>
                        <a:lnTo>
                          <a:pt x="188" y="81"/>
                        </a:lnTo>
                        <a:lnTo>
                          <a:pt x="173" y="72"/>
                        </a:lnTo>
                        <a:lnTo>
                          <a:pt x="181" y="51"/>
                        </a:lnTo>
                        <a:lnTo>
                          <a:pt x="173" y="44"/>
                        </a:lnTo>
                        <a:lnTo>
                          <a:pt x="181" y="35"/>
                        </a:lnTo>
                        <a:lnTo>
                          <a:pt x="181" y="29"/>
                        </a:lnTo>
                        <a:lnTo>
                          <a:pt x="173" y="20"/>
                        </a:lnTo>
                        <a:lnTo>
                          <a:pt x="165" y="20"/>
                        </a:lnTo>
                        <a:lnTo>
                          <a:pt x="165" y="0"/>
                        </a:lnTo>
                        <a:lnTo>
                          <a:pt x="173" y="0"/>
                        </a:lnTo>
                        <a:lnTo>
                          <a:pt x="216" y="2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6" name="Freeform 649"/>
                  <p:cNvSpPr>
                    <a:spLocks/>
                  </p:cNvSpPr>
                  <p:nvPr/>
                </p:nvSpPr>
                <p:spPr bwMode="auto">
                  <a:xfrm>
                    <a:off x="5527712" y="3567710"/>
                    <a:ext cx="194838" cy="95150"/>
                  </a:xfrm>
                  <a:custGeom>
                    <a:avLst/>
                    <a:gdLst/>
                    <a:ahLst/>
                    <a:cxnLst>
                      <a:cxn ang="0">
                        <a:pos x="149" y="15"/>
                      </a:cxn>
                      <a:cxn ang="0">
                        <a:pos x="149" y="30"/>
                      </a:cxn>
                      <a:cxn ang="0">
                        <a:pos x="120" y="45"/>
                      </a:cxn>
                      <a:cxn ang="0">
                        <a:pos x="105" y="45"/>
                      </a:cxn>
                      <a:cxn ang="0">
                        <a:pos x="99" y="52"/>
                      </a:cxn>
                      <a:cxn ang="0">
                        <a:pos x="79" y="52"/>
                      </a:cxn>
                      <a:cxn ang="0">
                        <a:pos x="64" y="66"/>
                      </a:cxn>
                      <a:cxn ang="0">
                        <a:pos x="64" y="72"/>
                      </a:cxn>
                      <a:cxn ang="0">
                        <a:pos x="0" y="72"/>
                      </a:cxn>
                      <a:cxn ang="0">
                        <a:pos x="0" y="66"/>
                      </a:cxn>
                      <a:cxn ang="0">
                        <a:pos x="22" y="66"/>
                      </a:cxn>
                      <a:cxn ang="0">
                        <a:pos x="22" y="52"/>
                      </a:cxn>
                      <a:cxn ang="0">
                        <a:pos x="33" y="52"/>
                      </a:cxn>
                      <a:cxn ang="0">
                        <a:pos x="57" y="45"/>
                      </a:cxn>
                      <a:cxn ang="0">
                        <a:pos x="33" y="37"/>
                      </a:cxn>
                      <a:cxn ang="0">
                        <a:pos x="15" y="37"/>
                      </a:cxn>
                      <a:cxn ang="0">
                        <a:pos x="30" y="15"/>
                      </a:cxn>
                      <a:cxn ang="0">
                        <a:pos x="22" y="15"/>
                      </a:cxn>
                      <a:cxn ang="0">
                        <a:pos x="30" y="8"/>
                      </a:cxn>
                      <a:cxn ang="0">
                        <a:pos x="57" y="15"/>
                      </a:cxn>
                      <a:cxn ang="0">
                        <a:pos x="57" y="8"/>
                      </a:cxn>
                      <a:cxn ang="0">
                        <a:pos x="64" y="0"/>
                      </a:cxn>
                      <a:cxn ang="0">
                        <a:pos x="79" y="8"/>
                      </a:cxn>
                      <a:cxn ang="0">
                        <a:pos x="126" y="8"/>
                      </a:cxn>
                      <a:cxn ang="0">
                        <a:pos x="149" y="15"/>
                      </a:cxn>
                      <a:cxn ang="0">
                        <a:pos x="149" y="15"/>
                      </a:cxn>
                      <a:cxn ang="0">
                        <a:pos x="149" y="15"/>
                      </a:cxn>
                    </a:cxnLst>
                    <a:rect l="0" t="0" r="r" b="b"/>
                    <a:pathLst>
                      <a:path w="149" h="72">
                        <a:moveTo>
                          <a:pt x="149" y="15"/>
                        </a:moveTo>
                        <a:lnTo>
                          <a:pt x="149" y="30"/>
                        </a:lnTo>
                        <a:lnTo>
                          <a:pt x="120" y="45"/>
                        </a:lnTo>
                        <a:lnTo>
                          <a:pt x="105" y="45"/>
                        </a:lnTo>
                        <a:lnTo>
                          <a:pt x="99" y="52"/>
                        </a:lnTo>
                        <a:lnTo>
                          <a:pt x="79" y="52"/>
                        </a:lnTo>
                        <a:lnTo>
                          <a:pt x="64" y="66"/>
                        </a:lnTo>
                        <a:lnTo>
                          <a:pt x="64" y="72"/>
                        </a:lnTo>
                        <a:lnTo>
                          <a:pt x="0" y="72"/>
                        </a:lnTo>
                        <a:lnTo>
                          <a:pt x="0" y="66"/>
                        </a:lnTo>
                        <a:lnTo>
                          <a:pt x="22" y="66"/>
                        </a:lnTo>
                        <a:lnTo>
                          <a:pt x="22" y="52"/>
                        </a:lnTo>
                        <a:lnTo>
                          <a:pt x="33" y="52"/>
                        </a:lnTo>
                        <a:lnTo>
                          <a:pt x="57" y="45"/>
                        </a:lnTo>
                        <a:lnTo>
                          <a:pt x="33" y="37"/>
                        </a:lnTo>
                        <a:lnTo>
                          <a:pt x="15" y="37"/>
                        </a:lnTo>
                        <a:lnTo>
                          <a:pt x="30" y="15"/>
                        </a:lnTo>
                        <a:lnTo>
                          <a:pt x="22" y="15"/>
                        </a:lnTo>
                        <a:lnTo>
                          <a:pt x="30" y="8"/>
                        </a:lnTo>
                        <a:lnTo>
                          <a:pt x="57" y="15"/>
                        </a:lnTo>
                        <a:lnTo>
                          <a:pt x="57" y="8"/>
                        </a:lnTo>
                        <a:lnTo>
                          <a:pt x="64" y="0"/>
                        </a:lnTo>
                        <a:lnTo>
                          <a:pt x="79" y="8"/>
                        </a:lnTo>
                        <a:lnTo>
                          <a:pt x="126" y="8"/>
                        </a:lnTo>
                        <a:lnTo>
                          <a:pt x="149" y="15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</p:grpSp>
          </p:grpSp>
        </p:grpSp>
        <p:sp>
          <p:nvSpPr>
            <p:cNvPr id="38" name="Freeform 650"/>
            <p:cNvSpPr>
              <a:spLocks/>
            </p:cNvSpPr>
            <p:nvPr/>
          </p:nvSpPr>
          <p:spPr bwMode="auto">
            <a:xfrm>
              <a:off x="12424213" y="3404736"/>
              <a:ext cx="463224" cy="599576"/>
            </a:xfrm>
            <a:custGeom>
              <a:avLst/>
              <a:gdLst/>
              <a:ahLst/>
              <a:cxnLst>
                <a:cxn ang="0">
                  <a:pos x="84" y="432"/>
                </a:cxn>
                <a:cxn ang="0">
                  <a:pos x="79" y="432"/>
                </a:cxn>
                <a:cxn ang="0">
                  <a:pos x="42" y="459"/>
                </a:cxn>
                <a:cxn ang="0">
                  <a:pos x="7" y="445"/>
                </a:cxn>
                <a:cxn ang="0">
                  <a:pos x="0" y="370"/>
                </a:cxn>
                <a:cxn ang="0">
                  <a:pos x="0" y="346"/>
                </a:cxn>
                <a:cxn ang="0">
                  <a:pos x="64" y="301"/>
                </a:cxn>
                <a:cxn ang="0">
                  <a:pos x="106" y="235"/>
                </a:cxn>
                <a:cxn ang="0">
                  <a:pos x="158" y="123"/>
                </a:cxn>
                <a:cxn ang="0">
                  <a:pos x="114" y="143"/>
                </a:cxn>
                <a:cxn ang="0">
                  <a:pos x="158" y="82"/>
                </a:cxn>
                <a:cxn ang="0">
                  <a:pos x="165" y="97"/>
                </a:cxn>
                <a:cxn ang="0">
                  <a:pos x="178" y="69"/>
                </a:cxn>
                <a:cxn ang="0">
                  <a:pos x="205" y="47"/>
                </a:cxn>
                <a:cxn ang="0">
                  <a:pos x="263" y="22"/>
                </a:cxn>
                <a:cxn ang="0">
                  <a:pos x="309" y="0"/>
                </a:cxn>
                <a:cxn ang="0">
                  <a:pos x="356" y="39"/>
                </a:cxn>
                <a:cxn ang="0">
                  <a:pos x="320" y="47"/>
                </a:cxn>
                <a:cxn ang="0">
                  <a:pos x="349" y="69"/>
                </a:cxn>
                <a:cxn ang="0">
                  <a:pos x="335" y="69"/>
                </a:cxn>
                <a:cxn ang="0">
                  <a:pos x="292" y="60"/>
                </a:cxn>
                <a:cxn ang="0">
                  <a:pos x="272" y="106"/>
                </a:cxn>
                <a:cxn ang="0">
                  <a:pos x="222" y="82"/>
                </a:cxn>
                <a:cxn ang="0">
                  <a:pos x="205" y="97"/>
                </a:cxn>
                <a:cxn ang="0">
                  <a:pos x="178" y="113"/>
                </a:cxn>
                <a:cxn ang="0">
                  <a:pos x="171" y="129"/>
                </a:cxn>
                <a:cxn ang="0">
                  <a:pos x="158" y="181"/>
                </a:cxn>
                <a:cxn ang="0">
                  <a:pos x="121" y="249"/>
                </a:cxn>
                <a:cxn ang="0">
                  <a:pos x="106" y="287"/>
                </a:cxn>
                <a:cxn ang="0">
                  <a:pos x="106" y="363"/>
                </a:cxn>
                <a:cxn ang="0">
                  <a:pos x="94" y="407"/>
                </a:cxn>
                <a:cxn ang="0">
                  <a:pos x="84" y="437"/>
                </a:cxn>
                <a:cxn ang="0">
                  <a:pos x="84" y="437"/>
                </a:cxn>
              </a:cxnLst>
              <a:rect l="0" t="0" r="r" b="b"/>
              <a:pathLst>
                <a:path w="356" h="459">
                  <a:moveTo>
                    <a:pt x="84" y="437"/>
                  </a:moveTo>
                  <a:lnTo>
                    <a:pt x="84" y="432"/>
                  </a:lnTo>
                  <a:lnTo>
                    <a:pt x="79" y="424"/>
                  </a:lnTo>
                  <a:lnTo>
                    <a:pt x="79" y="432"/>
                  </a:lnTo>
                  <a:lnTo>
                    <a:pt x="72" y="432"/>
                  </a:lnTo>
                  <a:lnTo>
                    <a:pt x="42" y="459"/>
                  </a:lnTo>
                  <a:lnTo>
                    <a:pt x="29" y="459"/>
                  </a:lnTo>
                  <a:lnTo>
                    <a:pt x="7" y="445"/>
                  </a:lnTo>
                  <a:lnTo>
                    <a:pt x="7" y="392"/>
                  </a:lnTo>
                  <a:lnTo>
                    <a:pt x="0" y="370"/>
                  </a:lnTo>
                  <a:lnTo>
                    <a:pt x="7" y="356"/>
                  </a:lnTo>
                  <a:lnTo>
                    <a:pt x="0" y="346"/>
                  </a:lnTo>
                  <a:lnTo>
                    <a:pt x="42" y="309"/>
                  </a:lnTo>
                  <a:lnTo>
                    <a:pt x="64" y="301"/>
                  </a:lnTo>
                  <a:lnTo>
                    <a:pt x="84" y="249"/>
                  </a:lnTo>
                  <a:lnTo>
                    <a:pt x="106" y="235"/>
                  </a:lnTo>
                  <a:lnTo>
                    <a:pt x="136" y="143"/>
                  </a:lnTo>
                  <a:lnTo>
                    <a:pt x="158" y="123"/>
                  </a:lnTo>
                  <a:lnTo>
                    <a:pt x="128" y="129"/>
                  </a:lnTo>
                  <a:lnTo>
                    <a:pt x="114" y="143"/>
                  </a:lnTo>
                  <a:lnTo>
                    <a:pt x="128" y="106"/>
                  </a:lnTo>
                  <a:lnTo>
                    <a:pt x="158" y="82"/>
                  </a:lnTo>
                  <a:lnTo>
                    <a:pt x="158" y="106"/>
                  </a:lnTo>
                  <a:lnTo>
                    <a:pt x="165" y="97"/>
                  </a:lnTo>
                  <a:lnTo>
                    <a:pt x="165" y="76"/>
                  </a:lnTo>
                  <a:lnTo>
                    <a:pt x="178" y="69"/>
                  </a:lnTo>
                  <a:lnTo>
                    <a:pt x="186" y="47"/>
                  </a:lnTo>
                  <a:lnTo>
                    <a:pt x="205" y="47"/>
                  </a:lnTo>
                  <a:lnTo>
                    <a:pt x="250" y="15"/>
                  </a:lnTo>
                  <a:lnTo>
                    <a:pt x="263" y="22"/>
                  </a:lnTo>
                  <a:lnTo>
                    <a:pt x="287" y="0"/>
                  </a:lnTo>
                  <a:lnTo>
                    <a:pt x="309" y="0"/>
                  </a:lnTo>
                  <a:lnTo>
                    <a:pt x="320" y="15"/>
                  </a:lnTo>
                  <a:lnTo>
                    <a:pt x="356" y="39"/>
                  </a:lnTo>
                  <a:lnTo>
                    <a:pt x="342" y="47"/>
                  </a:lnTo>
                  <a:lnTo>
                    <a:pt x="320" y="47"/>
                  </a:lnTo>
                  <a:lnTo>
                    <a:pt x="342" y="60"/>
                  </a:lnTo>
                  <a:lnTo>
                    <a:pt x="349" y="69"/>
                  </a:lnTo>
                  <a:lnTo>
                    <a:pt x="320" y="97"/>
                  </a:lnTo>
                  <a:lnTo>
                    <a:pt x="335" y="69"/>
                  </a:lnTo>
                  <a:lnTo>
                    <a:pt x="309" y="47"/>
                  </a:lnTo>
                  <a:lnTo>
                    <a:pt x="292" y="60"/>
                  </a:lnTo>
                  <a:lnTo>
                    <a:pt x="287" y="97"/>
                  </a:lnTo>
                  <a:lnTo>
                    <a:pt x="272" y="106"/>
                  </a:lnTo>
                  <a:lnTo>
                    <a:pt x="243" y="106"/>
                  </a:lnTo>
                  <a:lnTo>
                    <a:pt x="222" y="82"/>
                  </a:lnTo>
                  <a:lnTo>
                    <a:pt x="213" y="97"/>
                  </a:lnTo>
                  <a:lnTo>
                    <a:pt x="205" y="97"/>
                  </a:lnTo>
                  <a:lnTo>
                    <a:pt x="205" y="113"/>
                  </a:lnTo>
                  <a:lnTo>
                    <a:pt x="178" y="113"/>
                  </a:lnTo>
                  <a:lnTo>
                    <a:pt x="178" y="129"/>
                  </a:lnTo>
                  <a:lnTo>
                    <a:pt x="171" y="129"/>
                  </a:lnTo>
                  <a:lnTo>
                    <a:pt x="158" y="158"/>
                  </a:lnTo>
                  <a:lnTo>
                    <a:pt x="158" y="181"/>
                  </a:lnTo>
                  <a:lnTo>
                    <a:pt x="136" y="205"/>
                  </a:lnTo>
                  <a:lnTo>
                    <a:pt x="121" y="249"/>
                  </a:lnTo>
                  <a:lnTo>
                    <a:pt x="128" y="272"/>
                  </a:lnTo>
                  <a:lnTo>
                    <a:pt x="106" y="287"/>
                  </a:lnTo>
                  <a:lnTo>
                    <a:pt x="94" y="323"/>
                  </a:lnTo>
                  <a:lnTo>
                    <a:pt x="106" y="363"/>
                  </a:lnTo>
                  <a:lnTo>
                    <a:pt x="106" y="402"/>
                  </a:lnTo>
                  <a:lnTo>
                    <a:pt x="94" y="407"/>
                  </a:lnTo>
                  <a:lnTo>
                    <a:pt x="94" y="437"/>
                  </a:lnTo>
                  <a:lnTo>
                    <a:pt x="84" y="43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39" name="Freeform 651"/>
            <p:cNvSpPr>
              <a:spLocks/>
            </p:cNvSpPr>
            <p:nvPr/>
          </p:nvSpPr>
          <p:spPr bwMode="auto">
            <a:xfrm>
              <a:off x="12700341" y="3463390"/>
              <a:ext cx="187096" cy="464020"/>
            </a:xfrm>
            <a:custGeom>
              <a:avLst/>
              <a:gdLst/>
              <a:ahLst/>
              <a:cxnLst>
                <a:cxn ang="0">
                  <a:pos x="106" y="52"/>
                </a:cxn>
                <a:cxn ang="0">
                  <a:pos x="106" y="76"/>
                </a:cxn>
                <a:cxn ang="0">
                  <a:pos x="127" y="98"/>
                </a:cxn>
                <a:cxn ang="0">
                  <a:pos x="121" y="123"/>
                </a:cxn>
                <a:cxn ang="0">
                  <a:pos x="127" y="173"/>
                </a:cxn>
                <a:cxn ang="0">
                  <a:pos x="121" y="197"/>
                </a:cxn>
                <a:cxn ang="0">
                  <a:pos x="136" y="227"/>
                </a:cxn>
                <a:cxn ang="0">
                  <a:pos x="127" y="244"/>
                </a:cxn>
                <a:cxn ang="0">
                  <a:pos x="143" y="263"/>
                </a:cxn>
                <a:cxn ang="0">
                  <a:pos x="143" y="273"/>
                </a:cxn>
                <a:cxn ang="0">
                  <a:pos x="121" y="318"/>
                </a:cxn>
                <a:cxn ang="0">
                  <a:pos x="94" y="338"/>
                </a:cxn>
                <a:cxn ang="0">
                  <a:pos x="84" y="338"/>
                </a:cxn>
                <a:cxn ang="0">
                  <a:pos x="42" y="355"/>
                </a:cxn>
                <a:cxn ang="0">
                  <a:pos x="9" y="338"/>
                </a:cxn>
                <a:cxn ang="0">
                  <a:pos x="15" y="311"/>
                </a:cxn>
                <a:cxn ang="0">
                  <a:pos x="9" y="279"/>
                </a:cxn>
                <a:cxn ang="0">
                  <a:pos x="50" y="205"/>
                </a:cxn>
                <a:cxn ang="0">
                  <a:pos x="57" y="197"/>
                </a:cxn>
                <a:cxn ang="0">
                  <a:pos x="57" y="180"/>
                </a:cxn>
                <a:cxn ang="0">
                  <a:pos x="50" y="173"/>
                </a:cxn>
                <a:cxn ang="0">
                  <a:pos x="42" y="173"/>
                </a:cxn>
                <a:cxn ang="0">
                  <a:pos x="35" y="84"/>
                </a:cxn>
                <a:cxn ang="0">
                  <a:pos x="0" y="52"/>
                </a:cxn>
                <a:cxn ang="0">
                  <a:pos x="9" y="39"/>
                </a:cxn>
                <a:cxn ang="0">
                  <a:pos x="30" y="61"/>
                </a:cxn>
                <a:cxn ang="0">
                  <a:pos x="57" y="61"/>
                </a:cxn>
                <a:cxn ang="0">
                  <a:pos x="72" y="52"/>
                </a:cxn>
                <a:cxn ang="0">
                  <a:pos x="79" y="14"/>
                </a:cxn>
                <a:cxn ang="0">
                  <a:pos x="94" y="0"/>
                </a:cxn>
                <a:cxn ang="0">
                  <a:pos x="121" y="22"/>
                </a:cxn>
                <a:cxn ang="0">
                  <a:pos x="106" y="52"/>
                </a:cxn>
                <a:cxn ang="0">
                  <a:pos x="106" y="52"/>
                </a:cxn>
                <a:cxn ang="0">
                  <a:pos x="106" y="52"/>
                </a:cxn>
              </a:cxnLst>
              <a:rect l="0" t="0" r="r" b="b"/>
              <a:pathLst>
                <a:path w="143" h="355">
                  <a:moveTo>
                    <a:pt x="106" y="52"/>
                  </a:moveTo>
                  <a:lnTo>
                    <a:pt x="106" y="76"/>
                  </a:lnTo>
                  <a:lnTo>
                    <a:pt x="127" y="98"/>
                  </a:lnTo>
                  <a:lnTo>
                    <a:pt x="121" y="123"/>
                  </a:lnTo>
                  <a:lnTo>
                    <a:pt x="127" y="173"/>
                  </a:lnTo>
                  <a:lnTo>
                    <a:pt x="121" y="197"/>
                  </a:lnTo>
                  <a:lnTo>
                    <a:pt x="136" y="227"/>
                  </a:lnTo>
                  <a:lnTo>
                    <a:pt x="127" y="244"/>
                  </a:lnTo>
                  <a:lnTo>
                    <a:pt x="143" y="263"/>
                  </a:lnTo>
                  <a:lnTo>
                    <a:pt x="143" y="273"/>
                  </a:lnTo>
                  <a:lnTo>
                    <a:pt x="121" y="318"/>
                  </a:lnTo>
                  <a:lnTo>
                    <a:pt x="94" y="338"/>
                  </a:lnTo>
                  <a:lnTo>
                    <a:pt x="84" y="338"/>
                  </a:lnTo>
                  <a:lnTo>
                    <a:pt x="42" y="355"/>
                  </a:lnTo>
                  <a:lnTo>
                    <a:pt x="9" y="338"/>
                  </a:lnTo>
                  <a:lnTo>
                    <a:pt x="15" y="311"/>
                  </a:lnTo>
                  <a:lnTo>
                    <a:pt x="9" y="279"/>
                  </a:lnTo>
                  <a:lnTo>
                    <a:pt x="50" y="205"/>
                  </a:lnTo>
                  <a:lnTo>
                    <a:pt x="57" y="197"/>
                  </a:lnTo>
                  <a:lnTo>
                    <a:pt x="57" y="180"/>
                  </a:lnTo>
                  <a:lnTo>
                    <a:pt x="50" y="173"/>
                  </a:lnTo>
                  <a:lnTo>
                    <a:pt x="42" y="173"/>
                  </a:lnTo>
                  <a:lnTo>
                    <a:pt x="35" y="84"/>
                  </a:lnTo>
                  <a:lnTo>
                    <a:pt x="0" y="52"/>
                  </a:lnTo>
                  <a:lnTo>
                    <a:pt x="9" y="39"/>
                  </a:lnTo>
                  <a:lnTo>
                    <a:pt x="30" y="61"/>
                  </a:lnTo>
                  <a:lnTo>
                    <a:pt x="57" y="61"/>
                  </a:lnTo>
                  <a:lnTo>
                    <a:pt x="72" y="52"/>
                  </a:lnTo>
                  <a:lnTo>
                    <a:pt x="79" y="14"/>
                  </a:lnTo>
                  <a:lnTo>
                    <a:pt x="94" y="0"/>
                  </a:lnTo>
                  <a:lnTo>
                    <a:pt x="121" y="22"/>
                  </a:lnTo>
                  <a:lnTo>
                    <a:pt x="106" y="5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40" name="Freeform 652"/>
            <p:cNvSpPr>
              <a:spLocks/>
            </p:cNvSpPr>
            <p:nvPr/>
          </p:nvSpPr>
          <p:spPr bwMode="auto">
            <a:xfrm>
              <a:off x="12746793" y="4066877"/>
              <a:ext cx="166451" cy="155108"/>
            </a:xfrm>
            <a:custGeom>
              <a:avLst/>
              <a:gdLst/>
              <a:ahLst/>
              <a:cxnLst>
                <a:cxn ang="0">
                  <a:pos x="113" y="99"/>
                </a:cxn>
                <a:cxn ang="0">
                  <a:pos x="106" y="84"/>
                </a:cxn>
                <a:cxn ang="0">
                  <a:pos x="106" y="76"/>
                </a:cxn>
                <a:cxn ang="0">
                  <a:pos x="113" y="84"/>
                </a:cxn>
                <a:cxn ang="0">
                  <a:pos x="128" y="62"/>
                </a:cxn>
                <a:cxn ang="0">
                  <a:pos x="113" y="62"/>
                </a:cxn>
                <a:cxn ang="0">
                  <a:pos x="99" y="37"/>
                </a:cxn>
                <a:cxn ang="0">
                  <a:pos x="99" y="15"/>
                </a:cxn>
                <a:cxn ang="0">
                  <a:pos x="91" y="5"/>
                </a:cxn>
                <a:cxn ang="0">
                  <a:pos x="64" y="0"/>
                </a:cxn>
                <a:cxn ang="0">
                  <a:pos x="47" y="15"/>
                </a:cxn>
                <a:cxn ang="0">
                  <a:pos x="47" y="22"/>
                </a:cxn>
                <a:cxn ang="0">
                  <a:pos x="37" y="37"/>
                </a:cxn>
                <a:cxn ang="0">
                  <a:pos x="37" y="52"/>
                </a:cxn>
                <a:cxn ang="0">
                  <a:pos x="20" y="52"/>
                </a:cxn>
                <a:cxn ang="0">
                  <a:pos x="7" y="62"/>
                </a:cxn>
                <a:cxn ang="0">
                  <a:pos x="0" y="62"/>
                </a:cxn>
                <a:cxn ang="0">
                  <a:pos x="7" y="84"/>
                </a:cxn>
                <a:cxn ang="0">
                  <a:pos x="0" y="99"/>
                </a:cxn>
                <a:cxn ang="0">
                  <a:pos x="0" y="119"/>
                </a:cxn>
                <a:cxn ang="0">
                  <a:pos x="14" y="104"/>
                </a:cxn>
                <a:cxn ang="0">
                  <a:pos x="37" y="104"/>
                </a:cxn>
                <a:cxn ang="0">
                  <a:pos x="59" y="119"/>
                </a:cxn>
                <a:cxn ang="0">
                  <a:pos x="99" y="119"/>
                </a:cxn>
                <a:cxn ang="0">
                  <a:pos x="106" y="99"/>
                </a:cxn>
                <a:cxn ang="0">
                  <a:pos x="113" y="99"/>
                </a:cxn>
                <a:cxn ang="0">
                  <a:pos x="113" y="99"/>
                </a:cxn>
              </a:cxnLst>
              <a:rect l="0" t="0" r="r" b="b"/>
              <a:pathLst>
                <a:path w="128" h="119">
                  <a:moveTo>
                    <a:pt x="113" y="99"/>
                  </a:moveTo>
                  <a:lnTo>
                    <a:pt x="106" y="84"/>
                  </a:lnTo>
                  <a:lnTo>
                    <a:pt x="106" y="76"/>
                  </a:lnTo>
                  <a:lnTo>
                    <a:pt x="113" y="84"/>
                  </a:lnTo>
                  <a:lnTo>
                    <a:pt x="128" y="62"/>
                  </a:lnTo>
                  <a:lnTo>
                    <a:pt x="113" y="62"/>
                  </a:lnTo>
                  <a:lnTo>
                    <a:pt x="99" y="37"/>
                  </a:lnTo>
                  <a:lnTo>
                    <a:pt x="99" y="15"/>
                  </a:lnTo>
                  <a:lnTo>
                    <a:pt x="91" y="5"/>
                  </a:lnTo>
                  <a:lnTo>
                    <a:pt x="64" y="0"/>
                  </a:lnTo>
                  <a:lnTo>
                    <a:pt x="47" y="15"/>
                  </a:lnTo>
                  <a:lnTo>
                    <a:pt x="47" y="22"/>
                  </a:lnTo>
                  <a:lnTo>
                    <a:pt x="37" y="37"/>
                  </a:lnTo>
                  <a:lnTo>
                    <a:pt x="37" y="52"/>
                  </a:lnTo>
                  <a:lnTo>
                    <a:pt x="20" y="52"/>
                  </a:lnTo>
                  <a:lnTo>
                    <a:pt x="7" y="62"/>
                  </a:lnTo>
                  <a:lnTo>
                    <a:pt x="0" y="62"/>
                  </a:lnTo>
                  <a:lnTo>
                    <a:pt x="7" y="84"/>
                  </a:lnTo>
                  <a:lnTo>
                    <a:pt x="0" y="99"/>
                  </a:lnTo>
                  <a:lnTo>
                    <a:pt x="0" y="119"/>
                  </a:lnTo>
                  <a:lnTo>
                    <a:pt x="14" y="104"/>
                  </a:lnTo>
                  <a:lnTo>
                    <a:pt x="37" y="104"/>
                  </a:lnTo>
                  <a:lnTo>
                    <a:pt x="59" y="119"/>
                  </a:lnTo>
                  <a:lnTo>
                    <a:pt x="99" y="119"/>
                  </a:lnTo>
                  <a:lnTo>
                    <a:pt x="106" y="99"/>
                  </a:lnTo>
                  <a:lnTo>
                    <a:pt x="113" y="9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41" name="Freeform 653"/>
            <p:cNvSpPr>
              <a:spLocks/>
            </p:cNvSpPr>
            <p:nvPr/>
          </p:nvSpPr>
          <p:spPr bwMode="auto">
            <a:xfrm>
              <a:off x="12719696" y="4193309"/>
              <a:ext cx="325160" cy="234617"/>
            </a:xfrm>
            <a:custGeom>
              <a:avLst/>
              <a:gdLst/>
              <a:ahLst/>
              <a:cxnLst>
                <a:cxn ang="0">
                  <a:pos x="107" y="160"/>
                </a:cxn>
                <a:cxn ang="0">
                  <a:pos x="87" y="160"/>
                </a:cxn>
                <a:cxn ang="0">
                  <a:pos x="87" y="152"/>
                </a:cxn>
                <a:cxn ang="0">
                  <a:pos x="92" y="130"/>
                </a:cxn>
                <a:cxn ang="0">
                  <a:pos x="113" y="130"/>
                </a:cxn>
                <a:cxn ang="0">
                  <a:pos x="113" y="121"/>
                </a:cxn>
                <a:cxn ang="0">
                  <a:pos x="107" y="105"/>
                </a:cxn>
                <a:cxn ang="0">
                  <a:pos x="107" y="91"/>
                </a:cxn>
                <a:cxn ang="0">
                  <a:pos x="80" y="83"/>
                </a:cxn>
                <a:cxn ang="0">
                  <a:pos x="41" y="105"/>
                </a:cxn>
                <a:cxn ang="0">
                  <a:pos x="16" y="105"/>
                </a:cxn>
                <a:cxn ang="0">
                  <a:pos x="0" y="91"/>
                </a:cxn>
                <a:cxn ang="0">
                  <a:pos x="16" y="76"/>
                </a:cxn>
                <a:cxn ang="0">
                  <a:pos x="26" y="46"/>
                </a:cxn>
                <a:cxn ang="0">
                  <a:pos x="21" y="21"/>
                </a:cxn>
                <a:cxn ang="0">
                  <a:pos x="35" y="7"/>
                </a:cxn>
                <a:cxn ang="0">
                  <a:pos x="58" y="7"/>
                </a:cxn>
                <a:cxn ang="0">
                  <a:pos x="80" y="21"/>
                </a:cxn>
                <a:cxn ang="0">
                  <a:pos x="122" y="21"/>
                </a:cxn>
                <a:cxn ang="0">
                  <a:pos x="129" y="0"/>
                </a:cxn>
                <a:cxn ang="0">
                  <a:pos x="162" y="0"/>
                </a:cxn>
                <a:cxn ang="0">
                  <a:pos x="170" y="7"/>
                </a:cxn>
                <a:cxn ang="0">
                  <a:pos x="162" y="7"/>
                </a:cxn>
                <a:cxn ang="0">
                  <a:pos x="170" y="21"/>
                </a:cxn>
                <a:cxn ang="0">
                  <a:pos x="186" y="21"/>
                </a:cxn>
                <a:cxn ang="0">
                  <a:pos x="192" y="37"/>
                </a:cxn>
                <a:cxn ang="0">
                  <a:pos x="201" y="46"/>
                </a:cxn>
                <a:cxn ang="0">
                  <a:pos x="207" y="37"/>
                </a:cxn>
                <a:cxn ang="0">
                  <a:pos x="251" y="68"/>
                </a:cxn>
                <a:cxn ang="0">
                  <a:pos x="242" y="105"/>
                </a:cxn>
                <a:cxn ang="0">
                  <a:pos x="236" y="91"/>
                </a:cxn>
                <a:cxn ang="0">
                  <a:pos x="229" y="105"/>
                </a:cxn>
                <a:cxn ang="0">
                  <a:pos x="229" y="121"/>
                </a:cxn>
                <a:cxn ang="0">
                  <a:pos x="214" y="121"/>
                </a:cxn>
                <a:cxn ang="0">
                  <a:pos x="170" y="152"/>
                </a:cxn>
                <a:cxn ang="0">
                  <a:pos x="192" y="160"/>
                </a:cxn>
                <a:cxn ang="0">
                  <a:pos x="201" y="160"/>
                </a:cxn>
                <a:cxn ang="0">
                  <a:pos x="192" y="160"/>
                </a:cxn>
                <a:cxn ang="0">
                  <a:pos x="162" y="180"/>
                </a:cxn>
                <a:cxn ang="0">
                  <a:pos x="157" y="180"/>
                </a:cxn>
                <a:cxn ang="0">
                  <a:pos x="157" y="167"/>
                </a:cxn>
                <a:cxn ang="0">
                  <a:pos x="150" y="160"/>
                </a:cxn>
                <a:cxn ang="0">
                  <a:pos x="162" y="152"/>
                </a:cxn>
                <a:cxn ang="0">
                  <a:pos x="135" y="137"/>
                </a:cxn>
                <a:cxn ang="0">
                  <a:pos x="135" y="130"/>
                </a:cxn>
                <a:cxn ang="0">
                  <a:pos x="122" y="130"/>
                </a:cxn>
                <a:cxn ang="0">
                  <a:pos x="113" y="152"/>
                </a:cxn>
                <a:cxn ang="0">
                  <a:pos x="107" y="152"/>
                </a:cxn>
                <a:cxn ang="0">
                  <a:pos x="107" y="160"/>
                </a:cxn>
                <a:cxn ang="0">
                  <a:pos x="107" y="160"/>
                </a:cxn>
                <a:cxn ang="0">
                  <a:pos x="107" y="160"/>
                </a:cxn>
              </a:cxnLst>
              <a:rect l="0" t="0" r="r" b="b"/>
              <a:pathLst>
                <a:path w="251" h="180">
                  <a:moveTo>
                    <a:pt x="107" y="160"/>
                  </a:moveTo>
                  <a:lnTo>
                    <a:pt x="87" y="160"/>
                  </a:lnTo>
                  <a:lnTo>
                    <a:pt x="87" y="152"/>
                  </a:lnTo>
                  <a:lnTo>
                    <a:pt x="92" y="130"/>
                  </a:lnTo>
                  <a:lnTo>
                    <a:pt x="113" y="130"/>
                  </a:lnTo>
                  <a:lnTo>
                    <a:pt x="113" y="121"/>
                  </a:lnTo>
                  <a:lnTo>
                    <a:pt x="107" y="105"/>
                  </a:lnTo>
                  <a:lnTo>
                    <a:pt x="107" y="91"/>
                  </a:lnTo>
                  <a:lnTo>
                    <a:pt x="80" y="83"/>
                  </a:lnTo>
                  <a:lnTo>
                    <a:pt x="41" y="105"/>
                  </a:lnTo>
                  <a:lnTo>
                    <a:pt x="16" y="105"/>
                  </a:lnTo>
                  <a:lnTo>
                    <a:pt x="0" y="91"/>
                  </a:lnTo>
                  <a:lnTo>
                    <a:pt x="16" y="76"/>
                  </a:lnTo>
                  <a:lnTo>
                    <a:pt x="26" y="46"/>
                  </a:lnTo>
                  <a:lnTo>
                    <a:pt x="21" y="21"/>
                  </a:lnTo>
                  <a:lnTo>
                    <a:pt x="35" y="7"/>
                  </a:lnTo>
                  <a:lnTo>
                    <a:pt x="58" y="7"/>
                  </a:lnTo>
                  <a:lnTo>
                    <a:pt x="80" y="21"/>
                  </a:lnTo>
                  <a:lnTo>
                    <a:pt x="122" y="21"/>
                  </a:lnTo>
                  <a:lnTo>
                    <a:pt x="129" y="0"/>
                  </a:lnTo>
                  <a:lnTo>
                    <a:pt x="162" y="0"/>
                  </a:lnTo>
                  <a:lnTo>
                    <a:pt x="170" y="7"/>
                  </a:lnTo>
                  <a:lnTo>
                    <a:pt x="162" y="7"/>
                  </a:lnTo>
                  <a:lnTo>
                    <a:pt x="170" y="21"/>
                  </a:lnTo>
                  <a:lnTo>
                    <a:pt x="186" y="21"/>
                  </a:lnTo>
                  <a:lnTo>
                    <a:pt x="192" y="37"/>
                  </a:lnTo>
                  <a:lnTo>
                    <a:pt x="201" y="46"/>
                  </a:lnTo>
                  <a:lnTo>
                    <a:pt x="207" y="37"/>
                  </a:lnTo>
                  <a:lnTo>
                    <a:pt x="251" y="68"/>
                  </a:lnTo>
                  <a:lnTo>
                    <a:pt x="242" y="105"/>
                  </a:lnTo>
                  <a:lnTo>
                    <a:pt x="236" y="91"/>
                  </a:lnTo>
                  <a:lnTo>
                    <a:pt x="229" y="105"/>
                  </a:lnTo>
                  <a:lnTo>
                    <a:pt x="229" y="121"/>
                  </a:lnTo>
                  <a:lnTo>
                    <a:pt x="214" y="121"/>
                  </a:lnTo>
                  <a:lnTo>
                    <a:pt x="170" y="152"/>
                  </a:lnTo>
                  <a:lnTo>
                    <a:pt x="192" y="160"/>
                  </a:lnTo>
                  <a:lnTo>
                    <a:pt x="201" y="160"/>
                  </a:lnTo>
                  <a:lnTo>
                    <a:pt x="192" y="160"/>
                  </a:lnTo>
                  <a:lnTo>
                    <a:pt x="162" y="180"/>
                  </a:lnTo>
                  <a:lnTo>
                    <a:pt x="157" y="180"/>
                  </a:lnTo>
                  <a:lnTo>
                    <a:pt x="157" y="167"/>
                  </a:lnTo>
                  <a:lnTo>
                    <a:pt x="150" y="160"/>
                  </a:lnTo>
                  <a:lnTo>
                    <a:pt x="162" y="152"/>
                  </a:lnTo>
                  <a:lnTo>
                    <a:pt x="135" y="137"/>
                  </a:lnTo>
                  <a:lnTo>
                    <a:pt x="135" y="130"/>
                  </a:lnTo>
                  <a:lnTo>
                    <a:pt x="122" y="130"/>
                  </a:lnTo>
                  <a:lnTo>
                    <a:pt x="113" y="152"/>
                  </a:lnTo>
                  <a:lnTo>
                    <a:pt x="107" y="152"/>
                  </a:lnTo>
                  <a:lnTo>
                    <a:pt x="107" y="16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42" name="Freeform 654"/>
            <p:cNvSpPr>
              <a:spLocks/>
            </p:cNvSpPr>
            <p:nvPr/>
          </p:nvSpPr>
          <p:spPr bwMode="auto">
            <a:xfrm>
              <a:off x="12706793" y="3999099"/>
              <a:ext cx="126451" cy="89936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4" y="27"/>
                </a:cxn>
                <a:cxn ang="0">
                  <a:pos x="29" y="27"/>
                </a:cxn>
                <a:cxn ang="0">
                  <a:pos x="24" y="12"/>
                </a:cxn>
                <a:cxn ang="0">
                  <a:pos x="7" y="19"/>
                </a:cxn>
                <a:cxn ang="0">
                  <a:pos x="0" y="34"/>
                </a:cxn>
                <a:cxn ang="0">
                  <a:pos x="0" y="58"/>
                </a:cxn>
                <a:cxn ang="0">
                  <a:pos x="7" y="51"/>
                </a:cxn>
                <a:cxn ang="0">
                  <a:pos x="50" y="51"/>
                </a:cxn>
                <a:cxn ang="0">
                  <a:pos x="81" y="68"/>
                </a:cxn>
                <a:cxn ang="0">
                  <a:pos x="97" y="51"/>
                </a:cxn>
                <a:cxn ang="0">
                  <a:pos x="91" y="27"/>
                </a:cxn>
                <a:cxn ang="0">
                  <a:pos x="91" y="12"/>
                </a:cxn>
                <a:cxn ang="0">
                  <a:pos x="74" y="12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44" y="0"/>
                </a:cxn>
              </a:cxnLst>
              <a:rect l="0" t="0" r="r" b="b"/>
              <a:pathLst>
                <a:path w="97" h="68">
                  <a:moveTo>
                    <a:pt x="44" y="0"/>
                  </a:moveTo>
                  <a:lnTo>
                    <a:pt x="44" y="27"/>
                  </a:lnTo>
                  <a:lnTo>
                    <a:pt x="29" y="27"/>
                  </a:lnTo>
                  <a:lnTo>
                    <a:pt x="24" y="12"/>
                  </a:lnTo>
                  <a:lnTo>
                    <a:pt x="7" y="19"/>
                  </a:lnTo>
                  <a:lnTo>
                    <a:pt x="0" y="34"/>
                  </a:lnTo>
                  <a:lnTo>
                    <a:pt x="0" y="58"/>
                  </a:lnTo>
                  <a:lnTo>
                    <a:pt x="7" y="51"/>
                  </a:lnTo>
                  <a:lnTo>
                    <a:pt x="50" y="51"/>
                  </a:lnTo>
                  <a:lnTo>
                    <a:pt x="81" y="68"/>
                  </a:lnTo>
                  <a:lnTo>
                    <a:pt x="97" y="51"/>
                  </a:lnTo>
                  <a:lnTo>
                    <a:pt x="91" y="27"/>
                  </a:lnTo>
                  <a:lnTo>
                    <a:pt x="91" y="12"/>
                  </a:lnTo>
                  <a:lnTo>
                    <a:pt x="74" y="12"/>
                  </a:lnTo>
                  <a:lnTo>
                    <a:pt x="5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43" name="Freeform 655"/>
            <p:cNvSpPr>
              <a:spLocks/>
            </p:cNvSpPr>
            <p:nvPr/>
          </p:nvSpPr>
          <p:spPr bwMode="auto">
            <a:xfrm>
              <a:off x="12706793" y="4062967"/>
              <a:ext cx="103225" cy="82116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8"/>
                </a:cxn>
                <a:cxn ang="0">
                  <a:pos x="7" y="0"/>
                </a:cxn>
                <a:cxn ang="0">
                  <a:pos x="49" y="0"/>
                </a:cxn>
                <a:cxn ang="0">
                  <a:pos x="79" y="18"/>
                </a:cxn>
                <a:cxn ang="0">
                  <a:pos x="79" y="25"/>
                </a:cxn>
                <a:cxn ang="0">
                  <a:pos x="66" y="40"/>
                </a:cxn>
                <a:cxn ang="0">
                  <a:pos x="66" y="55"/>
                </a:cxn>
                <a:cxn ang="0">
                  <a:pos x="49" y="55"/>
                </a:cxn>
                <a:cxn ang="0">
                  <a:pos x="35" y="63"/>
                </a:cxn>
                <a:cxn ang="0">
                  <a:pos x="29" y="63"/>
                </a:cxn>
                <a:cxn ang="0">
                  <a:pos x="22" y="55"/>
                </a:cxn>
                <a:cxn ang="0">
                  <a:pos x="22" y="2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5"/>
                </a:cxn>
              </a:cxnLst>
              <a:rect l="0" t="0" r="r" b="b"/>
              <a:pathLst>
                <a:path w="79" h="63">
                  <a:moveTo>
                    <a:pt x="0" y="25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49" y="0"/>
                  </a:lnTo>
                  <a:lnTo>
                    <a:pt x="79" y="18"/>
                  </a:lnTo>
                  <a:lnTo>
                    <a:pt x="79" y="25"/>
                  </a:lnTo>
                  <a:lnTo>
                    <a:pt x="66" y="40"/>
                  </a:lnTo>
                  <a:lnTo>
                    <a:pt x="66" y="55"/>
                  </a:lnTo>
                  <a:lnTo>
                    <a:pt x="49" y="55"/>
                  </a:lnTo>
                  <a:lnTo>
                    <a:pt x="35" y="63"/>
                  </a:lnTo>
                  <a:lnTo>
                    <a:pt x="29" y="63"/>
                  </a:lnTo>
                  <a:lnTo>
                    <a:pt x="22" y="55"/>
                  </a:lnTo>
                  <a:lnTo>
                    <a:pt x="22" y="25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44" name="Freeform 656"/>
            <p:cNvSpPr>
              <a:spLocks/>
            </p:cNvSpPr>
            <p:nvPr/>
          </p:nvSpPr>
          <p:spPr bwMode="auto">
            <a:xfrm>
              <a:off x="12755825" y="3956086"/>
              <a:ext cx="77419" cy="61261"/>
            </a:xfrm>
            <a:custGeom>
              <a:avLst/>
              <a:gdLst/>
              <a:ahLst/>
              <a:cxnLst>
                <a:cxn ang="0">
                  <a:pos x="8" y="37"/>
                </a:cxn>
                <a:cxn ang="0">
                  <a:pos x="0" y="23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60" y="0"/>
                </a:cxn>
                <a:cxn ang="0">
                  <a:pos x="54" y="8"/>
                </a:cxn>
                <a:cxn ang="0">
                  <a:pos x="45" y="8"/>
                </a:cxn>
                <a:cxn ang="0">
                  <a:pos x="54" y="37"/>
                </a:cxn>
                <a:cxn ang="0">
                  <a:pos x="54" y="47"/>
                </a:cxn>
                <a:cxn ang="0">
                  <a:pos x="37" y="47"/>
                </a:cxn>
                <a:cxn ang="0">
                  <a:pos x="15" y="37"/>
                </a:cxn>
                <a:cxn ang="0">
                  <a:pos x="8" y="37"/>
                </a:cxn>
                <a:cxn ang="0">
                  <a:pos x="8" y="37"/>
                </a:cxn>
                <a:cxn ang="0">
                  <a:pos x="8" y="37"/>
                </a:cxn>
              </a:cxnLst>
              <a:rect l="0" t="0" r="r" b="b"/>
              <a:pathLst>
                <a:path w="60" h="47">
                  <a:moveTo>
                    <a:pt x="8" y="37"/>
                  </a:moveTo>
                  <a:lnTo>
                    <a:pt x="0" y="23"/>
                  </a:lnTo>
                  <a:lnTo>
                    <a:pt x="0" y="8"/>
                  </a:lnTo>
                  <a:lnTo>
                    <a:pt x="8" y="0"/>
                  </a:lnTo>
                  <a:lnTo>
                    <a:pt x="60" y="0"/>
                  </a:lnTo>
                  <a:lnTo>
                    <a:pt x="54" y="8"/>
                  </a:lnTo>
                  <a:lnTo>
                    <a:pt x="45" y="8"/>
                  </a:lnTo>
                  <a:lnTo>
                    <a:pt x="54" y="37"/>
                  </a:lnTo>
                  <a:lnTo>
                    <a:pt x="54" y="47"/>
                  </a:lnTo>
                  <a:lnTo>
                    <a:pt x="37" y="47"/>
                  </a:lnTo>
                  <a:lnTo>
                    <a:pt x="15" y="37"/>
                  </a:lnTo>
                  <a:lnTo>
                    <a:pt x="8" y="3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45" name="Freeform 657"/>
            <p:cNvSpPr>
              <a:spLocks/>
            </p:cNvSpPr>
            <p:nvPr/>
          </p:nvSpPr>
          <p:spPr bwMode="auto">
            <a:xfrm>
              <a:off x="12680987" y="4092945"/>
              <a:ext cx="58064" cy="39103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4" y="30"/>
                </a:cxn>
                <a:cxn ang="0">
                  <a:pos x="22" y="30"/>
                </a:cxn>
                <a:cxn ang="0">
                  <a:pos x="0" y="24"/>
                </a:cxn>
                <a:cxn ang="0">
                  <a:pos x="13" y="17"/>
                </a:cxn>
                <a:cxn ang="0">
                  <a:pos x="22" y="0"/>
                </a:cxn>
                <a:cxn ang="0">
                  <a:pos x="44" y="0"/>
                </a:cxn>
                <a:cxn ang="0">
                  <a:pos x="44" y="0"/>
                </a:cxn>
              </a:cxnLst>
              <a:rect l="0" t="0" r="r" b="b"/>
              <a:pathLst>
                <a:path w="44" h="30">
                  <a:moveTo>
                    <a:pt x="44" y="0"/>
                  </a:moveTo>
                  <a:lnTo>
                    <a:pt x="44" y="30"/>
                  </a:lnTo>
                  <a:lnTo>
                    <a:pt x="22" y="30"/>
                  </a:lnTo>
                  <a:lnTo>
                    <a:pt x="0" y="24"/>
                  </a:lnTo>
                  <a:lnTo>
                    <a:pt x="13" y="17"/>
                  </a:lnTo>
                  <a:lnTo>
                    <a:pt x="22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46" name="Freeform 658"/>
            <p:cNvSpPr>
              <a:spLocks/>
            </p:cNvSpPr>
            <p:nvPr/>
          </p:nvSpPr>
          <p:spPr bwMode="auto">
            <a:xfrm>
              <a:off x="12530019" y="3531168"/>
              <a:ext cx="225806" cy="559170"/>
            </a:xfrm>
            <a:custGeom>
              <a:avLst/>
              <a:gdLst/>
              <a:ahLst/>
              <a:cxnLst>
                <a:cxn ang="0">
                  <a:pos x="0" y="338"/>
                </a:cxn>
                <a:cxn ang="0">
                  <a:pos x="11" y="338"/>
                </a:cxn>
                <a:cxn ang="0">
                  <a:pos x="11" y="308"/>
                </a:cxn>
                <a:cxn ang="0">
                  <a:pos x="22" y="303"/>
                </a:cxn>
                <a:cxn ang="0">
                  <a:pos x="22" y="264"/>
                </a:cxn>
                <a:cxn ang="0">
                  <a:pos x="11" y="224"/>
                </a:cxn>
                <a:cxn ang="0">
                  <a:pos x="22" y="189"/>
                </a:cxn>
                <a:cxn ang="0">
                  <a:pos x="44" y="174"/>
                </a:cxn>
                <a:cxn ang="0">
                  <a:pos x="36" y="152"/>
                </a:cxn>
                <a:cxn ang="0">
                  <a:pos x="52" y="108"/>
                </a:cxn>
                <a:cxn ang="0">
                  <a:pos x="74" y="83"/>
                </a:cxn>
                <a:cxn ang="0">
                  <a:pos x="74" y="61"/>
                </a:cxn>
                <a:cxn ang="0">
                  <a:pos x="89" y="32"/>
                </a:cxn>
                <a:cxn ang="0">
                  <a:pos x="94" y="32"/>
                </a:cxn>
                <a:cxn ang="0">
                  <a:pos x="94" y="17"/>
                </a:cxn>
                <a:cxn ang="0">
                  <a:pos x="124" y="17"/>
                </a:cxn>
                <a:cxn ang="0">
                  <a:pos x="124" y="0"/>
                </a:cxn>
                <a:cxn ang="0">
                  <a:pos x="131" y="0"/>
                </a:cxn>
                <a:cxn ang="0">
                  <a:pos x="166" y="32"/>
                </a:cxn>
                <a:cxn ang="0">
                  <a:pos x="173" y="120"/>
                </a:cxn>
                <a:cxn ang="0">
                  <a:pos x="161" y="120"/>
                </a:cxn>
                <a:cxn ang="0">
                  <a:pos x="140" y="137"/>
                </a:cxn>
                <a:cxn ang="0">
                  <a:pos x="140" y="152"/>
                </a:cxn>
                <a:cxn ang="0">
                  <a:pos x="146" y="167"/>
                </a:cxn>
                <a:cxn ang="0">
                  <a:pos x="103" y="211"/>
                </a:cxn>
                <a:cxn ang="0">
                  <a:pos x="89" y="241"/>
                </a:cxn>
                <a:cxn ang="0">
                  <a:pos x="89" y="285"/>
                </a:cxn>
                <a:cxn ang="0">
                  <a:pos x="103" y="308"/>
                </a:cxn>
                <a:cxn ang="0">
                  <a:pos x="94" y="323"/>
                </a:cxn>
                <a:cxn ang="0">
                  <a:pos x="94" y="332"/>
                </a:cxn>
                <a:cxn ang="0">
                  <a:pos x="81" y="347"/>
                </a:cxn>
                <a:cxn ang="0">
                  <a:pos x="74" y="412"/>
                </a:cxn>
                <a:cxn ang="0">
                  <a:pos x="52" y="412"/>
                </a:cxn>
                <a:cxn ang="0">
                  <a:pos x="44" y="422"/>
                </a:cxn>
                <a:cxn ang="0">
                  <a:pos x="44" y="427"/>
                </a:cxn>
                <a:cxn ang="0">
                  <a:pos x="31" y="427"/>
                </a:cxn>
                <a:cxn ang="0">
                  <a:pos x="22" y="412"/>
                </a:cxn>
                <a:cxn ang="0">
                  <a:pos x="31" y="406"/>
                </a:cxn>
                <a:cxn ang="0">
                  <a:pos x="0" y="338"/>
                </a:cxn>
                <a:cxn ang="0">
                  <a:pos x="0" y="338"/>
                </a:cxn>
                <a:cxn ang="0">
                  <a:pos x="0" y="338"/>
                </a:cxn>
              </a:cxnLst>
              <a:rect l="0" t="0" r="r" b="b"/>
              <a:pathLst>
                <a:path w="173" h="427">
                  <a:moveTo>
                    <a:pt x="0" y="338"/>
                  </a:moveTo>
                  <a:lnTo>
                    <a:pt x="11" y="338"/>
                  </a:lnTo>
                  <a:lnTo>
                    <a:pt x="11" y="308"/>
                  </a:lnTo>
                  <a:lnTo>
                    <a:pt x="22" y="303"/>
                  </a:lnTo>
                  <a:lnTo>
                    <a:pt x="22" y="264"/>
                  </a:lnTo>
                  <a:lnTo>
                    <a:pt x="11" y="224"/>
                  </a:lnTo>
                  <a:lnTo>
                    <a:pt x="22" y="189"/>
                  </a:lnTo>
                  <a:lnTo>
                    <a:pt x="44" y="174"/>
                  </a:lnTo>
                  <a:lnTo>
                    <a:pt x="36" y="152"/>
                  </a:lnTo>
                  <a:lnTo>
                    <a:pt x="52" y="108"/>
                  </a:lnTo>
                  <a:lnTo>
                    <a:pt x="74" y="83"/>
                  </a:lnTo>
                  <a:lnTo>
                    <a:pt x="74" y="61"/>
                  </a:lnTo>
                  <a:lnTo>
                    <a:pt x="89" y="32"/>
                  </a:lnTo>
                  <a:lnTo>
                    <a:pt x="94" y="32"/>
                  </a:lnTo>
                  <a:lnTo>
                    <a:pt x="94" y="17"/>
                  </a:lnTo>
                  <a:lnTo>
                    <a:pt x="124" y="17"/>
                  </a:lnTo>
                  <a:lnTo>
                    <a:pt x="124" y="0"/>
                  </a:lnTo>
                  <a:lnTo>
                    <a:pt x="131" y="0"/>
                  </a:lnTo>
                  <a:lnTo>
                    <a:pt x="166" y="32"/>
                  </a:lnTo>
                  <a:lnTo>
                    <a:pt x="173" y="120"/>
                  </a:lnTo>
                  <a:lnTo>
                    <a:pt x="161" y="120"/>
                  </a:lnTo>
                  <a:lnTo>
                    <a:pt x="140" y="137"/>
                  </a:lnTo>
                  <a:lnTo>
                    <a:pt x="140" y="152"/>
                  </a:lnTo>
                  <a:lnTo>
                    <a:pt x="146" y="167"/>
                  </a:lnTo>
                  <a:lnTo>
                    <a:pt x="103" y="211"/>
                  </a:lnTo>
                  <a:lnTo>
                    <a:pt x="89" y="241"/>
                  </a:lnTo>
                  <a:lnTo>
                    <a:pt x="89" y="285"/>
                  </a:lnTo>
                  <a:lnTo>
                    <a:pt x="103" y="308"/>
                  </a:lnTo>
                  <a:lnTo>
                    <a:pt x="94" y="323"/>
                  </a:lnTo>
                  <a:lnTo>
                    <a:pt x="94" y="332"/>
                  </a:lnTo>
                  <a:lnTo>
                    <a:pt x="81" y="347"/>
                  </a:lnTo>
                  <a:lnTo>
                    <a:pt x="74" y="412"/>
                  </a:lnTo>
                  <a:lnTo>
                    <a:pt x="52" y="412"/>
                  </a:lnTo>
                  <a:lnTo>
                    <a:pt x="44" y="422"/>
                  </a:lnTo>
                  <a:lnTo>
                    <a:pt x="44" y="427"/>
                  </a:lnTo>
                  <a:lnTo>
                    <a:pt x="31" y="427"/>
                  </a:lnTo>
                  <a:lnTo>
                    <a:pt x="22" y="412"/>
                  </a:lnTo>
                  <a:lnTo>
                    <a:pt x="31" y="406"/>
                  </a:lnTo>
                  <a:lnTo>
                    <a:pt x="0" y="33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47" name="Freeform 659"/>
            <p:cNvSpPr>
              <a:spLocks/>
            </p:cNvSpPr>
            <p:nvPr/>
          </p:nvSpPr>
          <p:spPr bwMode="auto">
            <a:xfrm>
              <a:off x="12932599" y="4708163"/>
              <a:ext cx="34839" cy="78206"/>
            </a:xfrm>
            <a:custGeom>
              <a:avLst/>
              <a:gdLst/>
              <a:ahLst/>
              <a:cxnLst>
                <a:cxn ang="0">
                  <a:pos x="22" y="8"/>
                </a:cxn>
                <a:cxn ang="0">
                  <a:pos x="22" y="38"/>
                </a:cxn>
                <a:cxn ang="0">
                  <a:pos x="8" y="60"/>
                </a:cxn>
                <a:cxn ang="0">
                  <a:pos x="0" y="30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2" y="8"/>
                </a:cxn>
              </a:cxnLst>
              <a:rect l="0" t="0" r="r" b="b"/>
              <a:pathLst>
                <a:path w="27" h="60">
                  <a:moveTo>
                    <a:pt x="22" y="8"/>
                  </a:moveTo>
                  <a:lnTo>
                    <a:pt x="22" y="38"/>
                  </a:lnTo>
                  <a:lnTo>
                    <a:pt x="8" y="60"/>
                  </a:lnTo>
                  <a:lnTo>
                    <a:pt x="0" y="3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22" y="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48" name="Freeform 660"/>
            <p:cNvSpPr>
              <a:spLocks/>
            </p:cNvSpPr>
            <p:nvPr/>
          </p:nvSpPr>
          <p:spPr bwMode="auto">
            <a:xfrm>
              <a:off x="13025502" y="4592158"/>
              <a:ext cx="162580" cy="194211"/>
            </a:xfrm>
            <a:custGeom>
              <a:avLst/>
              <a:gdLst/>
              <a:ahLst/>
              <a:cxnLst>
                <a:cxn ang="0">
                  <a:pos x="75" y="8"/>
                </a:cxn>
                <a:cxn ang="0">
                  <a:pos x="82" y="24"/>
                </a:cxn>
                <a:cxn ang="0">
                  <a:pos x="89" y="24"/>
                </a:cxn>
                <a:cxn ang="0">
                  <a:pos x="89" y="45"/>
                </a:cxn>
                <a:cxn ang="0">
                  <a:pos x="82" y="61"/>
                </a:cxn>
                <a:cxn ang="0">
                  <a:pos x="89" y="84"/>
                </a:cxn>
                <a:cxn ang="0">
                  <a:pos x="104" y="91"/>
                </a:cxn>
                <a:cxn ang="0">
                  <a:pos x="119" y="123"/>
                </a:cxn>
                <a:cxn ang="0">
                  <a:pos x="125" y="129"/>
                </a:cxn>
                <a:cxn ang="0">
                  <a:pos x="125" y="136"/>
                </a:cxn>
                <a:cxn ang="0">
                  <a:pos x="104" y="136"/>
                </a:cxn>
                <a:cxn ang="0">
                  <a:pos x="97" y="146"/>
                </a:cxn>
                <a:cxn ang="0">
                  <a:pos x="82" y="136"/>
                </a:cxn>
                <a:cxn ang="0">
                  <a:pos x="75" y="146"/>
                </a:cxn>
                <a:cxn ang="0">
                  <a:pos x="57" y="136"/>
                </a:cxn>
                <a:cxn ang="0">
                  <a:pos x="57" y="129"/>
                </a:cxn>
                <a:cxn ang="0">
                  <a:pos x="20" y="101"/>
                </a:cxn>
                <a:cxn ang="0">
                  <a:pos x="0" y="91"/>
                </a:cxn>
                <a:cxn ang="0">
                  <a:pos x="0" y="76"/>
                </a:cxn>
                <a:cxn ang="0">
                  <a:pos x="20" y="54"/>
                </a:cxn>
                <a:cxn ang="0">
                  <a:pos x="33" y="15"/>
                </a:cxn>
                <a:cxn ang="0">
                  <a:pos x="47" y="8"/>
                </a:cxn>
                <a:cxn ang="0">
                  <a:pos x="47" y="0"/>
                </a:cxn>
                <a:cxn ang="0">
                  <a:pos x="75" y="8"/>
                </a:cxn>
                <a:cxn ang="0">
                  <a:pos x="75" y="8"/>
                </a:cxn>
                <a:cxn ang="0">
                  <a:pos x="75" y="8"/>
                </a:cxn>
              </a:cxnLst>
              <a:rect l="0" t="0" r="r" b="b"/>
              <a:pathLst>
                <a:path w="125" h="146">
                  <a:moveTo>
                    <a:pt x="75" y="8"/>
                  </a:moveTo>
                  <a:lnTo>
                    <a:pt x="82" y="24"/>
                  </a:lnTo>
                  <a:lnTo>
                    <a:pt x="89" y="24"/>
                  </a:lnTo>
                  <a:lnTo>
                    <a:pt x="89" y="45"/>
                  </a:lnTo>
                  <a:lnTo>
                    <a:pt x="82" y="61"/>
                  </a:lnTo>
                  <a:lnTo>
                    <a:pt x="89" y="84"/>
                  </a:lnTo>
                  <a:lnTo>
                    <a:pt x="104" y="91"/>
                  </a:lnTo>
                  <a:lnTo>
                    <a:pt x="119" y="123"/>
                  </a:lnTo>
                  <a:lnTo>
                    <a:pt x="125" y="129"/>
                  </a:lnTo>
                  <a:lnTo>
                    <a:pt x="125" y="136"/>
                  </a:lnTo>
                  <a:lnTo>
                    <a:pt x="104" y="136"/>
                  </a:lnTo>
                  <a:lnTo>
                    <a:pt x="97" y="146"/>
                  </a:lnTo>
                  <a:lnTo>
                    <a:pt x="82" y="136"/>
                  </a:lnTo>
                  <a:lnTo>
                    <a:pt x="75" y="146"/>
                  </a:lnTo>
                  <a:lnTo>
                    <a:pt x="57" y="136"/>
                  </a:lnTo>
                  <a:lnTo>
                    <a:pt x="57" y="129"/>
                  </a:lnTo>
                  <a:lnTo>
                    <a:pt x="20" y="101"/>
                  </a:lnTo>
                  <a:lnTo>
                    <a:pt x="0" y="91"/>
                  </a:lnTo>
                  <a:lnTo>
                    <a:pt x="0" y="76"/>
                  </a:lnTo>
                  <a:lnTo>
                    <a:pt x="20" y="54"/>
                  </a:lnTo>
                  <a:lnTo>
                    <a:pt x="33" y="15"/>
                  </a:lnTo>
                  <a:lnTo>
                    <a:pt x="47" y="8"/>
                  </a:lnTo>
                  <a:lnTo>
                    <a:pt x="47" y="0"/>
                  </a:lnTo>
                  <a:lnTo>
                    <a:pt x="75" y="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49" name="Freeform 661"/>
            <p:cNvSpPr>
              <a:spLocks/>
            </p:cNvSpPr>
            <p:nvPr/>
          </p:nvSpPr>
          <p:spPr bwMode="auto">
            <a:xfrm>
              <a:off x="12893889" y="4646902"/>
              <a:ext cx="46451" cy="36496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5" y="28"/>
                </a:cxn>
                <a:cxn ang="0">
                  <a:pos x="23" y="28"/>
                </a:cxn>
                <a:cxn ang="0">
                  <a:pos x="28" y="11"/>
                </a:cxn>
                <a:cxn ang="0">
                  <a:pos x="36" y="0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</a:cxnLst>
              <a:rect l="0" t="0" r="r" b="b"/>
              <a:pathLst>
                <a:path w="36" h="28">
                  <a:moveTo>
                    <a:pt x="0" y="11"/>
                  </a:moveTo>
                  <a:lnTo>
                    <a:pt x="15" y="28"/>
                  </a:lnTo>
                  <a:lnTo>
                    <a:pt x="23" y="28"/>
                  </a:lnTo>
                  <a:lnTo>
                    <a:pt x="28" y="11"/>
                  </a:lnTo>
                  <a:lnTo>
                    <a:pt x="36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50" name="Freeform 662"/>
            <p:cNvSpPr>
              <a:spLocks/>
            </p:cNvSpPr>
            <p:nvPr/>
          </p:nvSpPr>
          <p:spPr bwMode="auto">
            <a:xfrm>
              <a:off x="12800986" y="4301494"/>
              <a:ext cx="64516" cy="8993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7" y="6"/>
                </a:cxn>
                <a:cxn ang="0">
                  <a:pos x="24" y="37"/>
                </a:cxn>
                <a:cxn ang="0">
                  <a:pos x="24" y="69"/>
                </a:cxn>
                <a:cxn ang="0">
                  <a:pos x="29" y="45"/>
                </a:cxn>
                <a:cxn ang="0">
                  <a:pos x="50" y="45"/>
                </a:cxn>
                <a:cxn ang="0">
                  <a:pos x="50" y="37"/>
                </a:cxn>
                <a:cxn ang="0">
                  <a:pos x="45" y="22"/>
                </a:cxn>
                <a:cxn ang="0">
                  <a:pos x="45" y="6"/>
                </a:cxn>
                <a:cxn ang="0">
                  <a:pos x="17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50" h="69">
                  <a:moveTo>
                    <a:pt x="0" y="6"/>
                  </a:moveTo>
                  <a:lnTo>
                    <a:pt x="7" y="6"/>
                  </a:lnTo>
                  <a:lnTo>
                    <a:pt x="24" y="37"/>
                  </a:lnTo>
                  <a:lnTo>
                    <a:pt x="24" y="69"/>
                  </a:lnTo>
                  <a:lnTo>
                    <a:pt x="29" y="45"/>
                  </a:lnTo>
                  <a:lnTo>
                    <a:pt x="50" y="45"/>
                  </a:lnTo>
                  <a:lnTo>
                    <a:pt x="50" y="37"/>
                  </a:lnTo>
                  <a:lnTo>
                    <a:pt x="45" y="22"/>
                  </a:lnTo>
                  <a:lnTo>
                    <a:pt x="45" y="6"/>
                  </a:lnTo>
                  <a:lnTo>
                    <a:pt x="1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51" name="Freeform 663"/>
            <p:cNvSpPr>
              <a:spLocks/>
            </p:cNvSpPr>
            <p:nvPr/>
          </p:nvSpPr>
          <p:spPr bwMode="auto">
            <a:xfrm>
              <a:off x="12199698" y="4092945"/>
              <a:ext cx="50322" cy="54744"/>
            </a:xfrm>
            <a:custGeom>
              <a:avLst/>
              <a:gdLst/>
              <a:ahLst/>
              <a:cxnLst>
                <a:cxn ang="0">
                  <a:pos x="30" y="42"/>
                </a:cxn>
                <a:cxn ang="0">
                  <a:pos x="30" y="32"/>
                </a:cxn>
                <a:cxn ang="0">
                  <a:pos x="8" y="32"/>
                </a:cxn>
                <a:cxn ang="0">
                  <a:pos x="0" y="25"/>
                </a:cxn>
                <a:cxn ang="0">
                  <a:pos x="8" y="0"/>
                </a:cxn>
                <a:cxn ang="0">
                  <a:pos x="30" y="19"/>
                </a:cxn>
                <a:cxn ang="0">
                  <a:pos x="38" y="32"/>
                </a:cxn>
                <a:cxn ang="0">
                  <a:pos x="30" y="42"/>
                </a:cxn>
                <a:cxn ang="0">
                  <a:pos x="30" y="42"/>
                </a:cxn>
                <a:cxn ang="0">
                  <a:pos x="30" y="42"/>
                </a:cxn>
              </a:cxnLst>
              <a:rect l="0" t="0" r="r" b="b"/>
              <a:pathLst>
                <a:path w="38" h="42">
                  <a:moveTo>
                    <a:pt x="30" y="42"/>
                  </a:moveTo>
                  <a:lnTo>
                    <a:pt x="30" y="32"/>
                  </a:lnTo>
                  <a:lnTo>
                    <a:pt x="8" y="32"/>
                  </a:lnTo>
                  <a:lnTo>
                    <a:pt x="0" y="25"/>
                  </a:lnTo>
                  <a:lnTo>
                    <a:pt x="8" y="0"/>
                  </a:lnTo>
                  <a:lnTo>
                    <a:pt x="30" y="19"/>
                  </a:lnTo>
                  <a:lnTo>
                    <a:pt x="38" y="32"/>
                  </a:lnTo>
                  <a:lnTo>
                    <a:pt x="30" y="4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52" name="Freeform 664"/>
            <p:cNvSpPr>
              <a:spLocks/>
            </p:cNvSpPr>
            <p:nvPr/>
          </p:nvSpPr>
          <p:spPr bwMode="auto">
            <a:xfrm>
              <a:off x="12154537" y="4092945"/>
              <a:ext cx="85161" cy="129039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5" y="24"/>
                </a:cxn>
                <a:cxn ang="0">
                  <a:pos x="43" y="30"/>
                </a:cxn>
                <a:cxn ang="0">
                  <a:pos x="65" y="30"/>
                </a:cxn>
                <a:cxn ang="0">
                  <a:pos x="65" y="64"/>
                </a:cxn>
                <a:cxn ang="0">
                  <a:pos x="48" y="84"/>
                </a:cxn>
                <a:cxn ang="0">
                  <a:pos x="5" y="99"/>
                </a:cxn>
                <a:cxn ang="0">
                  <a:pos x="0" y="84"/>
                </a:cxn>
                <a:cxn ang="0">
                  <a:pos x="5" y="84"/>
                </a:cxn>
                <a:cxn ang="0">
                  <a:pos x="20" y="64"/>
                </a:cxn>
                <a:cxn ang="0">
                  <a:pos x="5" y="56"/>
                </a:cxn>
                <a:cxn ang="0">
                  <a:pos x="20" y="40"/>
                </a:cxn>
                <a:cxn ang="0">
                  <a:pos x="5" y="40"/>
                </a:cxn>
                <a:cxn ang="0">
                  <a:pos x="5" y="30"/>
                </a:cxn>
                <a:cxn ang="0">
                  <a:pos x="26" y="30"/>
                </a:cxn>
                <a:cxn ang="0">
                  <a:pos x="35" y="24"/>
                </a:cxn>
                <a:cxn ang="0">
                  <a:pos x="26" y="24"/>
                </a:cxn>
                <a:cxn ang="0">
                  <a:pos x="26" y="15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3" y="0"/>
                </a:cxn>
              </a:cxnLst>
              <a:rect l="0" t="0" r="r" b="b"/>
              <a:pathLst>
                <a:path w="65" h="99">
                  <a:moveTo>
                    <a:pt x="43" y="0"/>
                  </a:moveTo>
                  <a:lnTo>
                    <a:pt x="35" y="24"/>
                  </a:lnTo>
                  <a:lnTo>
                    <a:pt x="43" y="30"/>
                  </a:lnTo>
                  <a:lnTo>
                    <a:pt x="65" y="30"/>
                  </a:lnTo>
                  <a:lnTo>
                    <a:pt x="65" y="64"/>
                  </a:lnTo>
                  <a:lnTo>
                    <a:pt x="48" y="84"/>
                  </a:lnTo>
                  <a:lnTo>
                    <a:pt x="5" y="99"/>
                  </a:lnTo>
                  <a:lnTo>
                    <a:pt x="0" y="84"/>
                  </a:lnTo>
                  <a:lnTo>
                    <a:pt x="5" y="84"/>
                  </a:lnTo>
                  <a:lnTo>
                    <a:pt x="20" y="64"/>
                  </a:lnTo>
                  <a:lnTo>
                    <a:pt x="5" y="56"/>
                  </a:lnTo>
                  <a:lnTo>
                    <a:pt x="20" y="40"/>
                  </a:lnTo>
                  <a:lnTo>
                    <a:pt x="5" y="40"/>
                  </a:lnTo>
                  <a:lnTo>
                    <a:pt x="5" y="30"/>
                  </a:lnTo>
                  <a:lnTo>
                    <a:pt x="26" y="30"/>
                  </a:lnTo>
                  <a:lnTo>
                    <a:pt x="35" y="24"/>
                  </a:lnTo>
                  <a:lnTo>
                    <a:pt x="26" y="24"/>
                  </a:lnTo>
                  <a:lnTo>
                    <a:pt x="26" y="15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53" name="Freeform 665"/>
            <p:cNvSpPr>
              <a:spLocks/>
            </p:cNvSpPr>
            <p:nvPr/>
          </p:nvSpPr>
          <p:spPr bwMode="auto">
            <a:xfrm>
              <a:off x="12478407" y="4023864"/>
              <a:ext cx="51613" cy="91240"/>
            </a:xfrm>
            <a:custGeom>
              <a:avLst/>
              <a:gdLst/>
              <a:ahLst/>
              <a:cxnLst>
                <a:cxn ang="0">
                  <a:pos x="10" y="69"/>
                </a:cxn>
                <a:cxn ang="0">
                  <a:pos x="30" y="69"/>
                </a:cxn>
                <a:cxn ang="0">
                  <a:pos x="35" y="37"/>
                </a:cxn>
                <a:cxn ang="0">
                  <a:pos x="40" y="37"/>
                </a:cxn>
                <a:cxn ang="0">
                  <a:pos x="40" y="30"/>
                </a:cxn>
                <a:cxn ang="0">
                  <a:pos x="35" y="30"/>
                </a:cxn>
                <a:cxn ang="0">
                  <a:pos x="35" y="0"/>
                </a:cxn>
                <a:cxn ang="0">
                  <a:pos x="10" y="5"/>
                </a:cxn>
                <a:cxn ang="0">
                  <a:pos x="0" y="30"/>
                </a:cxn>
                <a:cxn ang="0">
                  <a:pos x="0" y="47"/>
                </a:cxn>
                <a:cxn ang="0">
                  <a:pos x="10" y="54"/>
                </a:cxn>
                <a:cxn ang="0">
                  <a:pos x="10" y="69"/>
                </a:cxn>
                <a:cxn ang="0">
                  <a:pos x="10" y="69"/>
                </a:cxn>
                <a:cxn ang="0">
                  <a:pos x="10" y="69"/>
                </a:cxn>
              </a:cxnLst>
              <a:rect l="0" t="0" r="r" b="b"/>
              <a:pathLst>
                <a:path w="40" h="69">
                  <a:moveTo>
                    <a:pt x="10" y="69"/>
                  </a:moveTo>
                  <a:lnTo>
                    <a:pt x="30" y="69"/>
                  </a:lnTo>
                  <a:lnTo>
                    <a:pt x="35" y="37"/>
                  </a:lnTo>
                  <a:lnTo>
                    <a:pt x="40" y="37"/>
                  </a:lnTo>
                  <a:lnTo>
                    <a:pt x="40" y="30"/>
                  </a:lnTo>
                  <a:lnTo>
                    <a:pt x="35" y="30"/>
                  </a:lnTo>
                  <a:lnTo>
                    <a:pt x="35" y="0"/>
                  </a:lnTo>
                  <a:lnTo>
                    <a:pt x="10" y="5"/>
                  </a:lnTo>
                  <a:lnTo>
                    <a:pt x="0" y="30"/>
                  </a:lnTo>
                  <a:lnTo>
                    <a:pt x="0" y="47"/>
                  </a:lnTo>
                  <a:lnTo>
                    <a:pt x="10" y="54"/>
                  </a:lnTo>
                  <a:lnTo>
                    <a:pt x="10" y="6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54" name="Freeform 666"/>
            <p:cNvSpPr>
              <a:spLocks/>
            </p:cNvSpPr>
            <p:nvPr/>
          </p:nvSpPr>
          <p:spPr bwMode="auto">
            <a:xfrm>
              <a:off x="12404858" y="4167241"/>
              <a:ext cx="65806" cy="72992"/>
            </a:xfrm>
            <a:custGeom>
              <a:avLst/>
              <a:gdLst/>
              <a:ahLst/>
              <a:cxnLst>
                <a:cxn ang="0">
                  <a:pos x="37" y="56"/>
                </a:cxn>
                <a:cxn ang="0">
                  <a:pos x="37" y="27"/>
                </a:cxn>
                <a:cxn ang="0">
                  <a:pos x="42" y="20"/>
                </a:cxn>
                <a:cxn ang="0">
                  <a:pos x="51" y="0"/>
                </a:cxn>
                <a:cxn ang="0">
                  <a:pos x="24" y="9"/>
                </a:cxn>
                <a:cxn ang="0">
                  <a:pos x="37" y="20"/>
                </a:cxn>
                <a:cxn ang="0">
                  <a:pos x="24" y="20"/>
                </a:cxn>
                <a:cxn ang="0">
                  <a:pos x="24" y="15"/>
                </a:cxn>
                <a:cxn ang="0">
                  <a:pos x="15" y="15"/>
                </a:cxn>
                <a:cxn ang="0">
                  <a:pos x="0" y="49"/>
                </a:cxn>
                <a:cxn ang="0">
                  <a:pos x="24" y="49"/>
                </a:cxn>
                <a:cxn ang="0">
                  <a:pos x="37" y="56"/>
                </a:cxn>
                <a:cxn ang="0">
                  <a:pos x="37" y="56"/>
                </a:cxn>
                <a:cxn ang="0">
                  <a:pos x="37" y="56"/>
                </a:cxn>
              </a:cxnLst>
              <a:rect l="0" t="0" r="r" b="b"/>
              <a:pathLst>
                <a:path w="51" h="56">
                  <a:moveTo>
                    <a:pt x="37" y="56"/>
                  </a:moveTo>
                  <a:lnTo>
                    <a:pt x="37" y="27"/>
                  </a:lnTo>
                  <a:lnTo>
                    <a:pt x="42" y="20"/>
                  </a:lnTo>
                  <a:lnTo>
                    <a:pt x="51" y="0"/>
                  </a:lnTo>
                  <a:lnTo>
                    <a:pt x="24" y="9"/>
                  </a:lnTo>
                  <a:lnTo>
                    <a:pt x="37" y="20"/>
                  </a:lnTo>
                  <a:lnTo>
                    <a:pt x="24" y="20"/>
                  </a:lnTo>
                  <a:lnTo>
                    <a:pt x="24" y="15"/>
                  </a:lnTo>
                  <a:lnTo>
                    <a:pt x="15" y="15"/>
                  </a:lnTo>
                  <a:lnTo>
                    <a:pt x="0" y="49"/>
                  </a:lnTo>
                  <a:lnTo>
                    <a:pt x="24" y="49"/>
                  </a:lnTo>
                  <a:lnTo>
                    <a:pt x="37" y="5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55" name="Freeform 667"/>
            <p:cNvSpPr>
              <a:spLocks/>
            </p:cNvSpPr>
            <p:nvPr/>
          </p:nvSpPr>
          <p:spPr bwMode="auto">
            <a:xfrm>
              <a:off x="12388084" y="4231109"/>
              <a:ext cx="64516" cy="48227"/>
            </a:xfrm>
            <a:custGeom>
              <a:avLst/>
              <a:gdLst/>
              <a:ahLst/>
              <a:cxnLst>
                <a:cxn ang="0">
                  <a:pos x="38" y="37"/>
                </a:cxn>
                <a:cxn ang="0">
                  <a:pos x="30" y="37"/>
                </a:cxn>
                <a:cxn ang="0">
                  <a:pos x="30" y="30"/>
                </a:cxn>
                <a:cxn ang="0">
                  <a:pos x="22" y="30"/>
                </a:cxn>
                <a:cxn ang="0">
                  <a:pos x="22" y="15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8" y="0"/>
                </a:cxn>
                <a:cxn ang="0">
                  <a:pos x="50" y="8"/>
                </a:cxn>
                <a:cxn ang="0">
                  <a:pos x="50" y="30"/>
                </a:cxn>
                <a:cxn ang="0">
                  <a:pos x="38" y="30"/>
                </a:cxn>
                <a:cxn ang="0">
                  <a:pos x="38" y="37"/>
                </a:cxn>
                <a:cxn ang="0">
                  <a:pos x="38" y="37"/>
                </a:cxn>
                <a:cxn ang="0">
                  <a:pos x="38" y="37"/>
                </a:cxn>
              </a:cxnLst>
              <a:rect l="0" t="0" r="r" b="b"/>
              <a:pathLst>
                <a:path w="50" h="37">
                  <a:moveTo>
                    <a:pt x="38" y="37"/>
                  </a:moveTo>
                  <a:lnTo>
                    <a:pt x="30" y="37"/>
                  </a:lnTo>
                  <a:lnTo>
                    <a:pt x="30" y="30"/>
                  </a:lnTo>
                  <a:lnTo>
                    <a:pt x="22" y="30"/>
                  </a:lnTo>
                  <a:lnTo>
                    <a:pt x="22" y="15"/>
                  </a:lnTo>
                  <a:lnTo>
                    <a:pt x="0" y="8"/>
                  </a:lnTo>
                  <a:lnTo>
                    <a:pt x="0" y="0"/>
                  </a:lnTo>
                  <a:lnTo>
                    <a:pt x="38" y="0"/>
                  </a:lnTo>
                  <a:lnTo>
                    <a:pt x="50" y="8"/>
                  </a:lnTo>
                  <a:lnTo>
                    <a:pt x="50" y="30"/>
                  </a:lnTo>
                  <a:lnTo>
                    <a:pt x="38" y="30"/>
                  </a:lnTo>
                  <a:lnTo>
                    <a:pt x="38" y="3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56" name="Freeform 668"/>
            <p:cNvSpPr>
              <a:spLocks/>
            </p:cNvSpPr>
            <p:nvPr/>
          </p:nvSpPr>
          <p:spPr bwMode="auto">
            <a:xfrm>
              <a:off x="12590664" y="4115104"/>
              <a:ext cx="165161" cy="179873"/>
            </a:xfrm>
            <a:custGeom>
              <a:avLst/>
              <a:gdLst/>
              <a:ahLst/>
              <a:cxnLst>
                <a:cxn ang="0">
                  <a:pos x="115" y="138"/>
                </a:cxn>
                <a:cxn ang="0">
                  <a:pos x="127" y="106"/>
                </a:cxn>
                <a:cxn ang="0">
                  <a:pos x="120" y="60"/>
                </a:cxn>
                <a:cxn ang="0">
                  <a:pos x="127" y="47"/>
                </a:cxn>
                <a:cxn ang="0">
                  <a:pos x="115" y="15"/>
                </a:cxn>
                <a:cxn ang="0">
                  <a:pos x="94" y="15"/>
                </a:cxn>
                <a:cxn ang="0">
                  <a:pos x="72" y="7"/>
                </a:cxn>
                <a:cxn ang="0">
                  <a:pos x="72" y="15"/>
                </a:cxn>
                <a:cxn ang="0">
                  <a:pos x="57" y="15"/>
                </a:cxn>
                <a:cxn ang="0">
                  <a:pos x="48" y="0"/>
                </a:cxn>
                <a:cxn ang="0">
                  <a:pos x="0" y="25"/>
                </a:cxn>
                <a:cxn ang="0">
                  <a:pos x="8" y="91"/>
                </a:cxn>
                <a:cxn ang="0">
                  <a:pos x="35" y="106"/>
                </a:cxn>
                <a:cxn ang="0">
                  <a:pos x="42" y="106"/>
                </a:cxn>
                <a:cxn ang="0">
                  <a:pos x="57" y="128"/>
                </a:cxn>
                <a:cxn ang="0">
                  <a:pos x="72" y="128"/>
                </a:cxn>
                <a:cxn ang="0">
                  <a:pos x="78" y="138"/>
                </a:cxn>
                <a:cxn ang="0">
                  <a:pos x="94" y="128"/>
                </a:cxn>
                <a:cxn ang="0">
                  <a:pos x="115" y="138"/>
                </a:cxn>
                <a:cxn ang="0">
                  <a:pos x="115" y="138"/>
                </a:cxn>
                <a:cxn ang="0">
                  <a:pos x="115" y="138"/>
                </a:cxn>
              </a:cxnLst>
              <a:rect l="0" t="0" r="r" b="b"/>
              <a:pathLst>
                <a:path w="127" h="138">
                  <a:moveTo>
                    <a:pt x="115" y="138"/>
                  </a:moveTo>
                  <a:lnTo>
                    <a:pt x="127" y="106"/>
                  </a:lnTo>
                  <a:lnTo>
                    <a:pt x="120" y="60"/>
                  </a:lnTo>
                  <a:lnTo>
                    <a:pt x="127" y="47"/>
                  </a:lnTo>
                  <a:lnTo>
                    <a:pt x="115" y="15"/>
                  </a:lnTo>
                  <a:lnTo>
                    <a:pt x="94" y="15"/>
                  </a:lnTo>
                  <a:lnTo>
                    <a:pt x="72" y="7"/>
                  </a:lnTo>
                  <a:lnTo>
                    <a:pt x="72" y="15"/>
                  </a:lnTo>
                  <a:lnTo>
                    <a:pt x="57" y="15"/>
                  </a:lnTo>
                  <a:lnTo>
                    <a:pt x="48" y="0"/>
                  </a:lnTo>
                  <a:lnTo>
                    <a:pt x="0" y="25"/>
                  </a:lnTo>
                  <a:lnTo>
                    <a:pt x="8" y="91"/>
                  </a:lnTo>
                  <a:lnTo>
                    <a:pt x="35" y="106"/>
                  </a:lnTo>
                  <a:lnTo>
                    <a:pt x="42" y="106"/>
                  </a:lnTo>
                  <a:lnTo>
                    <a:pt x="57" y="128"/>
                  </a:lnTo>
                  <a:lnTo>
                    <a:pt x="72" y="128"/>
                  </a:lnTo>
                  <a:lnTo>
                    <a:pt x="78" y="138"/>
                  </a:lnTo>
                  <a:lnTo>
                    <a:pt x="94" y="128"/>
                  </a:lnTo>
                  <a:lnTo>
                    <a:pt x="115" y="13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57" name="Freeform 669"/>
            <p:cNvSpPr>
              <a:spLocks/>
            </p:cNvSpPr>
            <p:nvPr/>
          </p:nvSpPr>
          <p:spPr bwMode="auto">
            <a:xfrm>
              <a:off x="12450020" y="4115104"/>
              <a:ext cx="148387" cy="228100"/>
            </a:xfrm>
            <a:custGeom>
              <a:avLst/>
              <a:gdLst/>
              <a:ahLst/>
              <a:cxnLst>
                <a:cxn ang="0">
                  <a:pos x="64" y="25"/>
                </a:cxn>
                <a:cxn ang="0">
                  <a:pos x="101" y="7"/>
                </a:cxn>
                <a:cxn ang="0">
                  <a:pos x="101" y="15"/>
                </a:cxn>
                <a:cxn ang="0">
                  <a:pos x="93" y="15"/>
                </a:cxn>
                <a:cxn ang="0">
                  <a:pos x="106" y="25"/>
                </a:cxn>
                <a:cxn ang="0">
                  <a:pos x="114" y="91"/>
                </a:cxn>
                <a:cxn ang="0">
                  <a:pos x="106" y="91"/>
                </a:cxn>
                <a:cxn ang="0">
                  <a:pos x="73" y="107"/>
                </a:cxn>
                <a:cxn ang="0">
                  <a:pos x="84" y="129"/>
                </a:cxn>
                <a:cxn ang="0">
                  <a:pos x="101" y="146"/>
                </a:cxn>
                <a:cxn ang="0">
                  <a:pos x="93" y="151"/>
                </a:cxn>
                <a:cxn ang="0">
                  <a:pos x="93" y="168"/>
                </a:cxn>
                <a:cxn ang="0">
                  <a:pos x="16" y="175"/>
                </a:cxn>
                <a:cxn ang="0">
                  <a:pos x="21" y="146"/>
                </a:cxn>
                <a:cxn ang="0">
                  <a:pos x="0" y="129"/>
                </a:cxn>
                <a:cxn ang="0">
                  <a:pos x="0" y="67"/>
                </a:cxn>
                <a:cxn ang="0">
                  <a:pos x="9" y="60"/>
                </a:cxn>
                <a:cxn ang="0">
                  <a:pos x="16" y="39"/>
                </a:cxn>
                <a:cxn ang="0">
                  <a:pos x="31" y="39"/>
                </a:cxn>
                <a:cxn ang="0">
                  <a:pos x="42" y="15"/>
                </a:cxn>
                <a:cxn ang="0">
                  <a:pos x="31" y="15"/>
                </a:cxn>
                <a:cxn ang="0">
                  <a:pos x="42" y="7"/>
                </a:cxn>
                <a:cxn ang="0">
                  <a:pos x="31" y="0"/>
                </a:cxn>
                <a:cxn ang="0">
                  <a:pos x="51" y="0"/>
                </a:cxn>
                <a:cxn ang="0">
                  <a:pos x="51" y="7"/>
                </a:cxn>
                <a:cxn ang="0">
                  <a:pos x="64" y="15"/>
                </a:cxn>
                <a:cxn ang="0">
                  <a:pos x="57" y="25"/>
                </a:cxn>
                <a:cxn ang="0">
                  <a:pos x="64" y="25"/>
                </a:cxn>
                <a:cxn ang="0">
                  <a:pos x="64" y="25"/>
                </a:cxn>
              </a:cxnLst>
              <a:rect l="0" t="0" r="r" b="b"/>
              <a:pathLst>
                <a:path w="114" h="175">
                  <a:moveTo>
                    <a:pt x="64" y="25"/>
                  </a:moveTo>
                  <a:lnTo>
                    <a:pt x="101" y="7"/>
                  </a:lnTo>
                  <a:lnTo>
                    <a:pt x="101" y="15"/>
                  </a:lnTo>
                  <a:lnTo>
                    <a:pt x="93" y="15"/>
                  </a:lnTo>
                  <a:lnTo>
                    <a:pt x="106" y="25"/>
                  </a:lnTo>
                  <a:lnTo>
                    <a:pt x="114" y="91"/>
                  </a:lnTo>
                  <a:lnTo>
                    <a:pt x="106" y="91"/>
                  </a:lnTo>
                  <a:lnTo>
                    <a:pt x="73" y="107"/>
                  </a:lnTo>
                  <a:lnTo>
                    <a:pt x="84" y="129"/>
                  </a:lnTo>
                  <a:lnTo>
                    <a:pt x="101" y="146"/>
                  </a:lnTo>
                  <a:lnTo>
                    <a:pt x="93" y="151"/>
                  </a:lnTo>
                  <a:lnTo>
                    <a:pt x="93" y="168"/>
                  </a:lnTo>
                  <a:lnTo>
                    <a:pt x="16" y="175"/>
                  </a:lnTo>
                  <a:lnTo>
                    <a:pt x="21" y="146"/>
                  </a:lnTo>
                  <a:lnTo>
                    <a:pt x="0" y="129"/>
                  </a:lnTo>
                  <a:lnTo>
                    <a:pt x="0" y="67"/>
                  </a:lnTo>
                  <a:lnTo>
                    <a:pt x="9" y="60"/>
                  </a:lnTo>
                  <a:lnTo>
                    <a:pt x="16" y="39"/>
                  </a:lnTo>
                  <a:lnTo>
                    <a:pt x="31" y="39"/>
                  </a:lnTo>
                  <a:lnTo>
                    <a:pt x="42" y="15"/>
                  </a:lnTo>
                  <a:lnTo>
                    <a:pt x="31" y="15"/>
                  </a:lnTo>
                  <a:lnTo>
                    <a:pt x="42" y="7"/>
                  </a:lnTo>
                  <a:lnTo>
                    <a:pt x="31" y="0"/>
                  </a:lnTo>
                  <a:lnTo>
                    <a:pt x="51" y="0"/>
                  </a:lnTo>
                  <a:lnTo>
                    <a:pt x="51" y="7"/>
                  </a:lnTo>
                  <a:lnTo>
                    <a:pt x="64" y="15"/>
                  </a:lnTo>
                  <a:lnTo>
                    <a:pt x="57" y="25"/>
                  </a:lnTo>
                  <a:lnTo>
                    <a:pt x="64" y="2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58" name="Freeform 670"/>
            <p:cNvSpPr>
              <a:spLocks/>
            </p:cNvSpPr>
            <p:nvPr/>
          </p:nvSpPr>
          <p:spPr bwMode="auto">
            <a:xfrm>
              <a:off x="12504213" y="4294976"/>
              <a:ext cx="131612" cy="67778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5" y="37"/>
                </a:cxn>
                <a:cxn ang="0">
                  <a:pos x="51" y="27"/>
                </a:cxn>
                <a:cxn ang="0">
                  <a:pos x="51" y="13"/>
                </a:cxn>
                <a:cxn ang="0">
                  <a:pos x="59" y="6"/>
                </a:cxn>
                <a:cxn ang="0">
                  <a:pos x="72" y="6"/>
                </a:cxn>
                <a:cxn ang="0">
                  <a:pos x="72" y="0"/>
                </a:cxn>
                <a:cxn ang="0">
                  <a:pos x="101" y="6"/>
                </a:cxn>
                <a:cxn ang="0">
                  <a:pos x="101" y="27"/>
                </a:cxn>
                <a:cxn ang="0">
                  <a:pos x="92" y="43"/>
                </a:cxn>
                <a:cxn ang="0">
                  <a:pos x="59" y="52"/>
                </a:cxn>
                <a:cxn ang="0">
                  <a:pos x="42" y="43"/>
                </a:cxn>
                <a:cxn ang="0">
                  <a:pos x="10" y="43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0" y="37"/>
                </a:cxn>
              </a:cxnLst>
              <a:rect l="0" t="0" r="r" b="b"/>
              <a:pathLst>
                <a:path w="101" h="52">
                  <a:moveTo>
                    <a:pt x="0" y="37"/>
                  </a:moveTo>
                  <a:lnTo>
                    <a:pt x="15" y="37"/>
                  </a:lnTo>
                  <a:lnTo>
                    <a:pt x="51" y="27"/>
                  </a:lnTo>
                  <a:lnTo>
                    <a:pt x="51" y="13"/>
                  </a:lnTo>
                  <a:lnTo>
                    <a:pt x="59" y="6"/>
                  </a:lnTo>
                  <a:lnTo>
                    <a:pt x="72" y="6"/>
                  </a:lnTo>
                  <a:lnTo>
                    <a:pt x="72" y="0"/>
                  </a:lnTo>
                  <a:lnTo>
                    <a:pt x="101" y="6"/>
                  </a:lnTo>
                  <a:lnTo>
                    <a:pt x="101" y="27"/>
                  </a:lnTo>
                  <a:lnTo>
                    <a:pt x="92" y="43"/>
                  </a:lnTo>
                  <a:lnTo>
                    <a:pt x="59" y="52"/>
                  </a:lnTo>
                  <a:lnTo>
                    <a:pt x="42" y="43"/>
                  </a:lnTo>
                  <a:lnTo>
                    <a:pt x="10" y="43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59" name="Freeform 671"/>
            <p:cNvSpPr>
              <a:spLocks/>
            </p:cNvSpPr>
            <p:nvPr/>
          </p:nvSpPr>
          <p:spPr bwMode="auto">
            <a:xfrm>
              <a:off x="12255181" y="4231109"/>
              <a:ext cx="223225" cy="242437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87" y="8"/>
                </a:cxn>
                <a:cxn ang="0">
                  <a:pos x="87" y="32"/>
                </a:cxn>
                <a:cxn ang="0">
                  <a:pos x="58" y="47"/>
                </a:cxn>
                <a:cxn ang="0">
                  <a:pos x="52" y="47"/>
                </a:cxn>
                <a:cxn ang="0">
                  <a:pos x="45" y="39"/>
                </a:cxn>
                <a:cxn ang="0">
                  <a:pos x="37" y="39"/>
                </a:cxn>
                <a:cxn ang="0">
                  <a:pos x="45" y="54"/>
                </a:cxn>
                <a:cxn ang="0">
                  <a:pos x="30" y="62"/>
                </a:cxn>
                <a:cxn ang="0">
                  <a:pos x="30" y="54"/>
                </a:cxn>
                <a:cxn ang="0">
                  <a:pos x="0" y="62"/>
                </a:cxn>
                <a:cxn ang="0">
                  <a:pos x="0" y="76"/>
                </a:cxn>
                <a:cxn ang="0">
                  <a:pos x="37" y="84"/>
                </a:cxn>
                <a:cxn ang="0">
                  <a:pos x="52" y="106"/>
                </a:cxn>
                <a:cxn ang="0">
                  <a:pos x="45" y="168"/>
                </a:cxn>
                <a:cxn ang="0">
                  <a:pos x="58" y="178"/>
                </a:cxn>
                <a:cxn ang="0">
                  <a:pos x="102" y="185"/>
                </a:cxn>
                <a:cxn ang="0">
                  <a:pos x="102" y="178"/>
                </a:cxn>
                <a:cxn ang="0">
                  <a:pos x="124" y="168"/>
                </a:cxn>
                <a:cxn ang="0">
                  <a:pos x="150" y="178"/>
                </a:cxn>
                <a:cxn ang="0">
                  <a:pos x="161" y="178"/>
                </a:cxn>
                <a:cxn ang="0">
                  <a:pos x="166" y="160"/>
                </a:cxn>
                <a:cxn ang="0">
                  <a:pos x="161" y="138"/>
                </a:cxn>
                <a:cxn ang="0">
                  <a:pos x="161" y="101"/>
                </a:cxn>
                <a:cxn ang="0">
                  <a:pos x="150" y="106"/>
                </a:cxn>
                <a:cxn ang="0">
                  <a:pos x="150" y="101"/>
                </a:cxn>
                <a:cxn ang="0">
                  <a:pos x="161" y="84"/>
                </a:cxn>
                <a:cxn ang="0">
                  <a:pos x="166" y="84"/>
                </a:cxn>
                <a:cxn ang="0">
                  <a:pos x="172" y="54"/>
                </a:cxn>
                <a:cxn ang="0">
                  <a:pos x="150" y="39"/>
                </a:cxn>
                <a:cxn ang="0">
                  <a:pos x="130" y="39"/>
                </a:cxn>
                <a:cxn ang="0">
                  <a:pos x="130" y="32"/>
                </a:cxn>
                <a:cxn ang="0">
                  <a:pos x="124" y="32"/>
                </a:cxn>
                <a:cxn ang="0">
                  <a:pos x="124" y="15"/>
                </a:cxn>
                <a:cxn ang="0">
                  <a:pos x="102" y="8"/>
                </a:cxn>
                <a:cxn ang="0">
                  <a:pos x="102" y="0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72" h="185">
                  <a:moveTo>
                    <a:pt x="102" y="0"/>
                  </a:moveTo>
                  <a:lnTo>
                    <a:pt x="87" y="8"/>
                  </a:lnTo>
                  <a:lnTo>
                    <a:pt x="87" y="32"/>
                  </a:lnTo>
                  <a:lnTo>
                    <a:pt x="58" y="47"/>
                  </a:lnTo>
                  <a:lnTo>
                    <a:pt x="52" y="47"/>
                  </a:lnTo>
                  <a:lnTo>
                    <a:pt x="45" y="39"/>
                  </a:lnTo>
                  <a:lnTo>
                    <a:pt x="37" y="39"/>
                  </a:lnTo>
                  <a:lnTo>
                    <a:pt x="45" y="54"/>
                  </a:lnTo>
                  <a:lnTo>
                    <a:pt x="30" y="62"/>
                  </a:lnTo>
                  <a:lnTo>
                    <a:pt x="30" y="54"/>
                  </a:lnTo>
                  <a:lnTo>
                    <a:pt x="0" y="62"/>
                  </a:lnTo>
                  <a:lnTo>
                    <a:pt x="0" y="76"/>
                  </a:lnTo>
                  <a:lnTo>
                    <a:pt x="37" y="84"/>
                  </a:lnTo>
                  <a:lnTo>
                    <a:pt x="52" y="106"/>
                  </a:lnTo>
                  <a:lnTo>
                    <a:pt x="45" y="168"/>
                  </a:lnTo>
                  <a:lnTo>
                    <a:pt x="58" y="178"/>
                  </a:lnTo>
                  <a:lnTo>
                    <a:pt x="102" y="185"/>
                  </a:lnTo>
                  <a:lnTo>
                    <a:pt x="102" y="178"/>
                  </a:lnTo>
                  <a:lnTo>
                    <a:pt x="124" y="168"/>
                  </a:lnTo>
                  <a:lnTo>
                    <a:pt x="150" y="178"/>
                  </a:lnTo>
                  <a:lnTo>
                    <a:pt x="161" y="178"/>
                  </a:lnTo>
                  <a:lnTo>
                    <a:pt x="166" y="160"/>
                  </a:lnTo>
                  <a:lnTo>
                    <a:pt x="161" y="138"/>
                  </a:lnTo>
                  <a:lnTo>
                    <a:pt x="161" y="101"/>
                  </a:lnTo>
                  <a:lnTo>
                    <a:pt x="150" y="106"/>
                  </a:lnTo>
                  <a:lnTo>
                    <a:pt x="150" y="101"/>
                  </a:lnTo>
                  <a:lnTo>
                    <a:pt x="161" y="84"/>
                  </a:lnTo>
                  <a:lnTo>
                    <a:pt x="166" y="84"/>
                  </a:lnTo>
                  <a:lnTo>
                    <a:pt x="172" y="54"/>
                  </a:lnTo>
                  <a:lnTo>
                    <a:pt x="150" y="39"/>
                  </a:lnTo>
                  <a:lnTo>
                    <a:pt x="130" y="39"/>
                  </a:lnTo>
                  <a:lnTo>
                    <a:pt x="130" y="32"/>
                  </a:lnTo>
                  <a:lnTo>
                    <a:pt x="124" y="32"/>
                  </a:lnTo>
                  <a:lnTo>
                    <a:pt x="124" y="15"/>
                  </a:lnTo>
                  <a:lnTo>
                    <a:pt x="102" y="8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60" name="Freeform 672"/>
            <p:cNvSpPr>
              <a:spLocks/>
            </p:cNvSpPr>
            <p:nvPr/>
          </p:nvSpPr>
          <p:spPr bwMode="auto">
            <a:xfrm>
              <a:off x="12180343" y="4433140"/>
              <a:ext cx="207741" cy="195514"/>
            </a:xfrm>
            <a:custGeom>
              <a:avLst/>
              <a:gdLst/>
              <a:ahLst/>
              <a:cxnLst>
                <a:cxn ang="0">
                  <a:pos x="8" y="42"/>
                </a:cxn>
                <a:cxn ang="0">
                  <a:pos x="43" y="42"/>
                </a:cxn>
                <a:cxn ang="0">
                  <a:pos x="43" y="48"/>
                </a:cxn>
                <a:cxn ang="0">
                  <a:pos x="30" y="57"/>
                </a:cxn>
                <a:cxn ang="0">
                  <a:pos x="30" y="79"/>
                </a:cxn>
                <a:cxn ang="0">
                  <a:pos x="23" y="87"/>
                </a:cxn>
                <a:cxn ang="0">
                  <a:pos x="30" y="117"/>
                </a:cxn>
                <a:cxn ang="0">
                  <a:pos x="23" y="136"/>
                </a:cxn>
                <a:cxn ang="0">
                  <a:pos x="52" y="149"/>
                </a:cxn>
                <a:cxn ang="0">
                  <a:pos x="57" y="141"/>
                </a:cxn>
                <a:cxn ang="0">
                  <a:pos x="94" y="141"/>
                </a:cxn>
                <a:cxn ang="0">
                  <a:pos x="129" y="102"/>
                </a:cxn>
                <a:cxn ang="0">
                  <a:pos x="115" y="87"/>
                </a:cxn>
                <a:cxn ang="0">
                  <a:pos x="135" y="57"/>
                </a:cxn>
                <a:cxn ang="0">
                  <a:pos x="159" y="42"/>
                </a:cxn>
                <a:cxn ang="0">
                  <a:pos x="159" y="25"/>
                </a:cxn>
                <a:cxn ang="0">
                  <a:pos x="115" y="18"/>
                </a:cxn>
                <a:cxn ang="0">
                  <a:pos x="100" y="10"/>
                </a:cxn>
                <a:cxn ang="0">
                  <a:pos x="15" y="0"/>
                </a:cxn>
                <a:cxn ang="0">
                  <a:pos x="8" y="10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8" y="42"/>
                </a:cxn>
                <a:cxn ang="0">
                  <a:pos x="8" y="42"/>
                </a:cxn>
                <a:cxn ang="0">
                  <a:pos x="8" y="42"/>
                </a:cxn>
              </a:cxnLst>
              <a:rect l="0" t="0" r="r" b="b"/>
              <a:pathLst>
                <a:path w="159" h="149">
                  <a:moveTo>
                    <a:pt x="8" y="42"/>
                  </a:moveTo>
                  <a:lnTo>
                    <a:pt x="43" y="42"/>
                  </a:lnTo>
                  <a:lnTo>
                    <a:pt x="43" y="48"/>
                  </a:lnTo>
                  <a:lnTo>
                    <a:pt x="30" y="57"/>
                  </a:lnTo>
                  <a:lnTo>
                    <a:pt x="30" y="79"/>
                  </a:lnTo>
                  <a:lnTo>
                    <a:pt x="23" y="87"/>
                  </a:lnTo>
                  <a:lnTo>
                    <a:pt x="30" y="117"/>
                  </a:lnTo>
                  <a:lnTo>
                    <a:pt x="23" y="136"/>
                  </a:lnTo>
                  <a:lnTo>
                    <a:pt x="52" y="149"/>
                  </a:lnTo>
                  <a:lnTo>
                    <a:pt x="57" y="141"/>
                  </a:lnTo>
                  <a:lnTo>
                    <a:pt x="94" y="141"/>
                  </a:lnTo>
                  <a:lnTo>
                    <a:pt x="129" y="102"/>
                  </a:lnTo>
                  <a:lnTo>
                    <a:pt x="115" y="87"/>
                  </a:lnTo>
                  <a:lnTo>
                    <a:pt x="135" y="57"/>
                  </a:lnTo>
                  <a:lnTo>
                    <a:pt x="159" y="42"/>
                  </a:lnTo>
                  <a:lnTo>
                    <a:pt x="159" y="25"/>
                  </a:lnTo>
                  <a:lnTo>
                    <a:pt x="115" y="18"/>
                  </a:lnTo>
                  <a:lnTo>
                    <a:pt x="100" y="10"/>
                  </a:lnTo>
                  <a:lnTo>
                    <a:pt x="15" y="0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8" y="4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61" name="Freeform 673"/>
            <p:cNvSpPr>
              <a:spLocks/>
            </p:cNvSpPr>
            <p:nvPr/>
          </p:nvSpPr>
          <p:spPr bwMode="auto">
            <a:xfrm>
              <a:off x="12180343" y="4489187"/>
              <a:ext cx="59355" cy="122522"/>
            </a:xfrm>
            <a:custGeom>
              <a:avLst/>
              <a:gdLst/>
              <a:ahLst/>
              <a:cxnLst>
                <a:cxn ang="0">
                  <a:pos x="23" y="94"/>
                </a:cxn>
                <a:cxn ang="0">
                  <a:pos x="28" y="77"/>
                </a:cxn>
                <a:cxn ang="0">
                  <a:pos x="23" y="47"/>
                </a:cxn>
                <a:cxn ang="0">
                  <a:pos x="28" y="40"/>
                </a:cxn>
                <a:cxn ang="0">
                  <a:pos x="28" y="18"/>
                </a:cxn>
                <a:cxn ang="0">
                  <a:pos x="45" y="8"/>
                </a:cxn>
                <a:cxn ang="0">
                  <a:pos x="45" y="0"/>
                </a:cxn>
                <a:cxn ang="0">
                  <a:pos x="8" y="0"/>
                </a:cxn>
                <a:cxn ang="0">
                  <a:pos x="0" y="64"/>
                </a:cxn>
                <a:cxn ang="0">
                  <a:pos x="8" y="64"/>
                </a:cxn>
                <a:cxn ang="0">
                  <a:pos x="0" y="94"/>
                </a:cxn>
                <a:cxn ang="0">
                  <a:pos x="23" y="94"/>
                </a:cxn>
                <a:cxn ang="0">
                  <a:pos x="23" y="94"/>
                </a:cxn>
              </a:cxnLst>
              <a:rect l="0" t="0" r="r" b="b"/>
              <a:pathLst>
                <a:path w="45" h="94">
                  <a:moveTo>
                    <a:pt x="23" y="94"/>
                  </a:moveTo>
                  <a:lnTo>
                    <a:pt x="28" y="77"/>
                  </a:lnTo>
                  <a:lnTo>
                    <a:pt x="23" y="47"/>
                  </a:lnTo>
                  <a:lnTo>
                    <a:pt x="28" y="40"/>
                  </a:lnTo>
                  <a:lnTo>
                    <a:pt x="28" y="18"/>
                  </a:lnTo>
                  <a:lnTo>
                    <a:pt x="45" y="8"/>
                  </a:lnTo>
                  <a:lnTo>
                    <a:pt x="45" y="0"/>
                  </a:lnTo>
                  <a:lnTo>
                    <a:pt x="8" y="0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0" y="94"/>
                  </a:lnTo>
                  <a:lnTo>
                    <a:pt x="23" y="9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62" name="Freeform 674"/>
            <p:cNvSpPr>
              <a:spLocks/>
            </p:cNvSpPr>
            <p:nvPr/>
          </p:nvSpPr>
          <p:spPr bwMode="auto">
            <a:xfrm>
              <a:off x="12461632" y="4349720"/>
              <a:ext cx="202580" cy="246348"/>
            </a:xfrm>
            <a:custGeom>
              <a:avLst/>
              <a:gdLst/>
              <a:ahLst/>
              <a:cxnLst>
                <a:cxn ang="0">
                  <a:pos x="7" y="69"/>
                </a:cxn>
                <a:cxn ang="0">
                  <a:pos x="22" y="59"/>
                </a:cxn>
                <a:cxn ang="0">
                  <a:pos x="43" y="69"/>
                </a:cxn>
                <a:cxn ang="0">
                  <a:pos x="57" y="91"/>
                </a:cxn>
                <a:cxn ang="0">
                  <a:pos x="65" y="91"/>
                </a:cxn>
                <a:cxn ang="0">
                  <a:pos x="77" y="112"/>
                </a:cxn>
                <a:cxn ang="0">
                  <a:pos x="92" y="122"/>
                </a:cxn>
                <a:cxn ang="0">
                  <a:pos x="107" y="144"/>
                </a:cxn>
                <a:cxn ang="0">
                  <a:pos x="122" y="144"/>
                </a:cxn>
                <a:cxn ang="0">
                  <a:pos x="120" y="165"/>
                </a:cxn>
                <a:cxn ang="0">
                  <a:pos x="111" y="188"/>
                </a:cxn>
                <a:cxn ang="0">
                  <a:pos x="129" y="181"/>
                </a:cxn>
                <a:cxn ang="0">
                  <a:pos x="136" y="166"/>
                </a:cxn>
                <a:cxn ang="0">
                  <a:pos x="136" y="129"/>
                </a:cxn>
                <a:cxn ang="0">
                  <a:pos x="147" y="151"/>
                </a:cxn>
                <a:cxn ang="0">
                  <a:pos x="156" y="144"/>
                </a:cxn>
                <a:cxn ang="0">
                  <a:pos x="122" y="112"/>
                </a:cxn>
                <a:cxn ang="0">
                  <a:pos x="129" y="106"/>
                </a:cxn>
                <a:cxn ang="0">
                  <a:pos x="122" y="106"/>
                </a:cxn>
                <a:cxn ang="0">
                  <a:pos x="99" y="91"/>
                </a:cxn>
                <a:cxn ang="0">
                  <a:pos x="92" y="77"/>
                </a:cxn>
                <a:cxn ang="0">
                  <a:pos x="77" y="59"/>
                </a:cxn>
                <a:cxn ang="0">
                  <a:pos x="77" y="30"/>
                </a:cxn>
                <a:cxn ang="0">
                  <a:pos x="92" y="30"/>
                </a:cxn>
                <a:cxn ang="0">
                  <a:pos x="92" y="8"/>
                </a:cxn>
                <a:cxn ang="0">
                  <a:pos x="77" y="0"/>
                </a:cxn>
                <a:cxn ang="0">
                  <a:pos x="50" y="0"/>
                </a:cxn>
                <a:cxn ang="0">
                  <a:pos x="43" y="15"/>
                </a:cxn>
                <a:cxn ang="0">
                  <a:pos x="35" y="8"/>
                </a:cxn>
                <a:cxn ang="0">
                  <a:pos x="35" y="15"/>
                </a:cxn>
                <a:cxn ang="0">
                  <a:pos x="22" y="15"/>
                </a:cxn>
                <a:cxn ang="0">
                  <a:pos x="7" y="30"/>
                </a:cxn>
                <a:cxn ang="0">
                  <a:pos x="0" y="30"/>
                </a:cxn>
                <a:cxn ang="0">
                  <a:pos x="0" y="47"/>
                </a:cxn>
                <a:cxn ang="0">
                  <a:pos x="7" y="69"/>
                </a:cxn>
                <a:cxn ang="0">
                  <a:pos x="7" y="69"/>
                </a:cxn>
                <a:cxn ang="0">
                  <a:pos x="7" y="69"/>
                </a:cxn>
              </a:cxnLst>
              <a:rect l="0" t="0" r="r" b="b"/>
              <a:pathLst>
                <a:path w="156" h="188">
                  <a:moveTo>
                    <a:pt x="7" y="69"/>
                  </a:moveTo>
                  <a:lnTo>
                    <a:pt x="22" y="59"/>
                  </a:lnTo>
                  <a:lnTo>
                    <a:pt x="43" y="69"/>
                  </a:lnTo>
                  <a:lnTo>
                    <a:pt x="57" y="91"/>
                  </a:lnTo>
                  <a:lnTo>
                    <a:pt x="65" y="91"/>
                  </a:lnTo>
                  <a:lnTo>
                    <a:pt x="77" y="112"/>
                  </a:lnTo>
                  <a:lnTo>
                    <a:pt x="92" y="122"/>
                  </a:lnTo>
                  <a:lnTo>
                    <a:pt x="107" y="144"/>
                  </a:lnTo>
                  <a:lnTo>
                    <a:pt x="122" y="144"/>
                  </a:lnTo>
                  <a:lnTo>
                    <a:pt x="120" y="165"/>
                  </a:lnTo>
                  <a:lnTo>
                    <a:pt x="111" y="188"/>
                  </a:lnTo>
                  <a:lnTo>
                    <a:pt x="129" y="181"/>
                  </a:lnTo>
                  <a:lnTo>
                    <a:pt x="136" y="166"/>
                  </a:lnTo>
                  <a:lnTo>
                    <a:pt x="136" y="129"/>
                  </a:lnTo>
                  <a:lnTo>
                    <a:pt x="147" y="151"/>
                  </a:lnTo>
                  <a:lnTo>
                    <a:pt x="156" y="144"/>
                  </a:lnTo>
                  <a:lnTo>
                    <a:pt x="122" y="112"/>
                  </a:lnTo>
                  <a:lnTo>
                    <a:pt x="129" y="106"/>
                  </a:lnTo>
                  <a:lnTo>
                    <a:pt x="122" y="106"/>
                  </a:lnTo>
                  <a:lnTo>
                    <a:pt x="99" y="91"/>
                  </a:lnTo>
                  <a:lnTo>
                    <a:pt x="92" y="77"/>
                  </a:lnTo>
                  <a:lnTo>
                    <a:pt x="77" y="59"/>
                  </a:lnTo>
                  <a:lnTo>
                    <a:pt x="77" y="30"/>
                  </a:lnTo>
                  <a:lnTo>
                    <a:pt x="92" y="30"/>
                  </a:lnTo>
                  <a:lnTo>
                    <a:pt x="92" y="8"/>
                  </a:lnTo>
                  <a:lnTo>
                    <a:pt x="77" y="0"/>
                  </a:lnTo>
                  <a:lnTo>
                    <a:pt x="50" y="0"/>
                  </a:lnTo>
                  <a:lnTo>
                    <a:pt x="43" y="15"/>
                  </a:lnTo>
                  <a:lnTo>
                    <a:pt x="35" y="8"/>
                  </a:lnTo>
                  <a:lnTo>
                    <a:pt x="35" y="15"/>
                  </a:lnTo>
                  <a:lnTo>
                    <a:pt x="22" y="15"/>
                  </a:lnTo>
                  <a:lnTo>
                    <a:pt x="7" y="30"/>
                  </a:lnTo>
                  <a:lnTo>
                    <a:pt x="0" y="30"/>
                  </a:lnTo>
                  <a:lnTo>
                    <a:pt x="0" y="47"/>
                  </a:lnTo>
                  <a:lnTo>
                    <a:pt x="7" y="6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63" name="Freeform 675"/>
            <p:cNvSpPr>
              <a:spLocks/>
            </p:cNvSpPr>
            <p:nvPr/>
          </p:nvSpPr>
          <p:spPr bwMode="auto">
            <a:xfrm>
              <a:off x="12690019" y="4309314"/>
              <a:ext cx="169032" cy="140770"/>
            </a:xfrm>
            <a:custGeom>
              <a:avLst/>
              <a:gdLst/>
              <a:ahLst/>
              <a:cxnLst>
                <a:cxn ang="0">
                  <a:pos x="15" y="79"/>
                </a:cxn>
                <a:cxn ang="0">
                  <a:pos x="38" y="79"/>
                </a:cxn>
                <a:cxn ang="0">
                  <a:pos x="38" y="93"/>
                </a:cxn>
                <a:cxn ang="0">
                  <a:pos x="43" y="100"/>
                </a:cxn>
                <a:cxn ang="0">
                  <a:pos x="50" y="100"/>
                </a:cxn>
                <a:cxn ang="0">
                  <a:pos x="80" y="108"/>
                </a:cxn>
                <a:cxn ang="0">
                  <a:pos x="92" y="93"/>
                </a:cxn>
                <a:cxn ang="0">
                  <a:pos x="114" y="100"/>
                </a:cxn>
                <a:cxn ang="0">
                  <a:pos x="114" y="93"/>
                </a:cxn>
                <a:cxn ang="0">
                  <a:pos x="130" y="79"/>
                </a:cxn>
                <a:cxn ang="0">
                  <a:pos x="130" y="71"/>
                </a:cxn>
                <a:cxn ang="0">
                  <a:pos x="107" y="71"/>
                </a:cxn>
                <a:cxn ang="0">
                  <a:pos x="107" y="31"/>
                </a:cxn>
                <a:cxn ang="0">
                  <a:pos x="92" y="0"/>
                </a:cxn>
                <a:cxn ang="0">
                  <a:pos x="85" y="0"/>
                </a:cxn>
                <a:cxn ang="0">
                  <a:pos x="63" y="17"/>
                </a:cxn>
                <a:cxn ang="0">
                  <a:pos x="23" y="17"/>
                </a:cxn>
                <a:cxn ang="0">
                  <a:pos x="15" y="48"/>
                </a:cxn>
                <a:cxn ang="0">
                  <a:pos x="0" y="48"/>
                </a:cxn>
                <a:cxn ang="0">
                  <a:pos x="15" y="79"/>
                </a:cxn>
                <a:cxn ang="0">
                  <a:pos x="15" y="79"/>
                </a:cxn>
                <a:cxn ang="0">
                  <a:pos x="15" y="79"/>
                </a:cxn>
              </a:cxnLst>
              <a:rect l="0" t="0" r="r" b="b"/>
              <a:pathLst>
                <a:path w="130" h="108">
                  <a:moveTo>
                    <a:pt x="15" y="79"/>
                  </a:moveTo>
                  <a:lnTo>
                    <a:pt x="38" y="79"/>
                  </a:lnTo>
                  <a:lnTo>
                    <a:pt x="38" y="93"/>
                  </a:lnTo>
                  <a:lnTo>
                    <a:pt x="43" y="100"/>
                  </a:lnTo>
                  <a:lnTo>
                    <a:pt x="50" y="100"/>
                  </a:lnTo>
                  <a:lnTo>
                    <a:pt x="80" y="108"/>
                  </a:lnTo>
                  <a:lnTo>
                    <a:pt x="92" y="93"/>
                  </a:lnTo>
                  <a:lnTo>
                    <a:pt x="114" y="100"/>
                  </a:lnTo>
                  <a:lnTo>
                    <a:pt x="114" y="93"/>
                  </a:lnTo>
                  <a:lnTo>
                    <a:pt x="130" y="79"/>
                  </a:lnTo>
                  <a:lnTo>
                    <a:pt x="130" y="71"/>
                  </a:lnTo>
                  <a:lnTo>
                    <a:pt x="107" y="71"/>
                  </a:lnTo>
                  <a:lnTo>
                    <a:pt x="107" y="31"/>
                  </a:lnTo>
                  <a:lnTo>
                    <a:pt x="92" y="0"/>
                  </a:lnTo>
                  <a:lnTo>
                    <a:pt x="85" y="0"/>
                  </a:lnTo>
                  <a:lnTo>
                    <a:pt x="63" y="17"/>
                  </a:lnTo>
                  <a:lnTo>
                    <a:pt x="23" y="17"/>
                  </a:lnTo>
                  <a:lnTo>
                    <a:pt x="15" y="48"/>
                  </a:lnTo>
                  <a:lnTo>
                    <a:pt x="0" y="48"/>
                  </a:lnTo>
                  <a:lnTo>
                    <a:pt x="15" y="79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Freeform 676"/>
            <p:cNvSpPr>
              <a:spLocks/>
            </p:cNvSpPr>
            <p:nvPr/>
          </p:nvSpPr>
          <p:spPr bwMode="auto">
            <a:xfrm>
              <a:off x="12690019" y="4497008"/>
              <a:ext cx="110967" cy="96454"/>
            </a:xfrm>
            <a:custGeom>
              <a:avLst/>
              <a:gdLst/>
              <a:ahLst/>
              <a:cxnLst>
                <a:cxn ang="0">
                  <a:pos x="15" y="10"/>
                </a:cxn>
                <a:cxn ang="0">
                  <a:pos x="42" y="0"/>
                </a:cxn>
                <a:cxn ang="0">
                  <a:pos x="57" y="0"/>
                </a:cxn>
                <a:cxn ang="0">
                  <a:pos x="80" y="10"/>
                </a:cxn>
                <a:cxn ang="0">
                  <a:pos x="85" y="0"/>
                </a:cxn>
                <a:cxn ang="0">
                  <a:pos x="80" y="17"/>
                </a:cxn>
                <a:cxn ang="0">
                  <a:pos x="57" y="10"/>
                </a:cxn>
                <a:cxn ang="0">
                  <a:pos x="48" y="17"/>
                </a:cxn>
                <a:cxn ang="0">
                  <a:pos x="48" y="32"/>
                </a:cxn>
                <a:cxn ang="0">
                  <a:pos x="42" y="32"/>
                </a:cxn>
                <a:cxn ang="0">
                  <a:pos x="37" y="17"/>
                </a:cxn>
                <a:cxn ang="0">
                  <a:pos x="37" y="32"/>
                </a:cxn>
                <a:cxn ang="0">
                  <a:pos x="42" y="46"/>
                </a:cxn>
                <a:cxn ang="0">
                  <a:pos x="57" y="68"/>
                </a:cxn>
                <a:cxn ang="0">
                  <a:pos x="48" y="68"/>
                </a:cxn>
                <a:cxn ang="0">
                  <a:pos x="48" y="74"/>
                </a:cxn>
                <a:cxn ang="0">
                  <a:pos x="37" y="68"/>
                </a:cxn>
                <a:cxn ang="0">
                  <a:pos x="15" y="68"/>
                </a:cxn>
                <a:cxn ang="0">
                  <a:pos x="0" y="39"/>
                </a:cxn>
                <a:cxn ang="0">
                  <a:pos x="15" y="17"/>
                </a:cxn>
                <a:cxn ang="0">
                  <a:pos x="15" y="10"/>
                </a:cxn>
                <a:cxn ang="0">
                  <a:pos x="15" y="10"/>
                </a:cxn>
                <a:cxn ang="0">
                  <a:pos x="15" y="10"/>
                </a:cxn>
              </a:cxnLst>
              <a:rect l="0" t="0" r="r" b="b"/>
              <a:pathLst>
                <a:path w="85" h="74">
                  <a:moveTo>
                    <a:pt x="15" y="10"/>
                  </a:moveTo>
                  <a:lnTo>
                    <a:pt x="42" y="0"/>
                  </a:lnTo>
                  <a:lnTo>
                    <a:pt x="57" y="0"/>
                  </a:lnTo>
                  <a:lnTo>
                    <a:pt x="80" y="10"/>
                  </a:lnTo>
                  <a:lnTo>
                    <a:pt x="85" y="0"/>
                  </a:lnTo>
                  <a:lnTo>
                    <a:pt x="80" y="17"/>
                  </a:lnTo>
                  <a:lnTo>
                    <a:pt x="57" y="10"/>
                  </a:lnTo>
                  <a:lnTo>
                    <a:pt x="48" y="17"/>
                  </a:lnTo>
                  <a:lnTo>
                    <a:pt x="48" y="32"/>
                  </a:lnTo>
                  <a:lnTo>
                    <a:pt x="42" y="32"/>
                  </a:lnTo>
                  <a:lnTo>
                    <a:pt x="37" y="17"/>
                  </a:lnTo>
                  <a:lnTo>
                    <a:pt x="37" y="32"/>
                  </a:lnTo>
                  <a:lnTo>
                    <a:pt x="42" y="46"/>
                  </a:lnTo>
                  <a:lnTo>
                    <a:pt x="57" y="68"/>
                  </a:lnTo>
                  <a:lnTo>
                    <a:pt x="48" y="68"/>
                  </a:lnTo>
                  <a:lnTo>
                    <a:pt x="48" y="74"/>
                  </a:lnTo>
                  <a:lnTo>
                    <a:pt x="37" y="68"/>
                  </a:lnTo>
                  <a:lnTo>
                    <a:pt x="15" y="68"/>
                  </a:lnTo>
                  <a:lnTo>
                    <a:pt x="0" y="39"/>
                  </a:lnTo>
                  <a:lnTo>
                    <a:pt x="15" y="17"/>
                  </a:lnTo>
                  <a:lnTo>
                    <a:pt x="15" y="1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65" name="Freeform 677"/>
            <p:cNvSpPr>
              <a:spLocks/>
            </p:cNvSpPr>
            <p:nvPr/>
          </p:nvSpPr>
          <p:spPr bwMode="auto">
            <a:xfrm>
              <a:off x="12530019" y="4086428"/>
              <a:ext cx="34839" cy="3128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24"/>
                </a:cxn>
                <a:cxn ang="0">
                  <a:pos x="26" y="24"/>
                </a:cxn>
                <a:cxn ang="0">
                  <a:pos x="26" y="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6" h="24">
                  <a:moveTo>
                    <a:pt x="0" y="13"/>
                  </a:moveTo>
                  <a:lnTo>
                    <a:pt x="0" y="24"/>
                  </a:lnTo>
                  <a:lnTo>
                    <a:pt x="26" y="24"/>
                  </a:lnTo>
                  <a:lnTo>
                    <a:pt x="2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66" name="Freeform 678"/>
            <p:cNvSpPr>
              <a:spLocks/>
            </p:cNvSpPr>
            <p:nvPr/>
          </p:nvSpPr>
          <p:spPr bwMode="auto">
            <a:xfrm>
              <a:off x="12530019" y="4117710"/>
              <a:ext cx="34839" cy="364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"/>
                </a:cxn>
                <a:cxn ang="0">
                  <a:pos x="2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28">
                  <a:moveTo>
                    <a:pt x="0" y="0"/>
                  </a:moveTo>
                  <a:lnTo>
                    <a:pt x="0" y="28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67" name="Freeform 679"/>
            <p:cNvSpPr>
              <a:spLocks/>
            </p:cNvSpPr>
            <p:nvPr/>
          </p:nvSpPr>
          <p:spPr bwMode="auto">
            <a:xfrm>
              <a:off x="12217762" y="3991278"/>
              <a:ext cx="147096" cy="278933"/>
            </a:xfrm>
            <a:custGeom>
              <a:avLst/>
              <a:gdLst/>
              <a:ahLst/>
              <a:cxnLst>
                <a:cxn ang="0">
                  <a:pos x="24" y="213"/>
                </a:cxn>
                <a:cxn ang="0">
                  <a:pos x="29" y="198"/>
                </a:cxn>
                <a:cxn ang="0">
                  <a:pos x="44" y="213"/>
                </a:cxn>
                <a:cxn ang="0">
                  <a:pos x="44" y="198"/>
                </a:cxn>
                <a:cxn ang="0">
                  <a:pos x="61" y="191"/>
                </a:cxn>
                <a:cxn ang="0">
                  <a:pos x="67" y="198"/>
                </a:cxn>
                <a:cxn ang="0">
                  <a:pos x="74" y="191"/>
                </a:cxn>
                <a:cxn ang="0">
                  <a:pos x="107" y="191"/>
                </a:cxn>
                <a:cxn ang="0">
                  <a:pos x="114" y="183"/>
                </a:cxn>
                <a:cxn ang="0">
                  <a:pos x="102" y="183"/>
                </a:cxn>
                <a:cxn ang="0">
                  <a:pos x="114" y="154"/>
                </a:cxn>
                <a:cxn ang="0">
                  <a:pos x="107" y="149"/>
                </a:cxn>
                <a:cxn ang="0">
                  <a:pos x="87" y="149"/>
                </a:cxn>
                <a:cxn ang="0">
                  <a:pos x="102" y="141"/>
                </a:cxn>
                <a:cxn ang="0">
                  <a:pos x="102" y="133"/>
                </a:cxn>
                <a:cxn ang="0">
                  <a:pos x="87" y="109"/>
                </a:cxn>
                <a:cxn ang="0">
                  <a:pos x="81" y="102"/>
                </a:cxn>
                <a:cxn ang="0">
                  <a:pos x="67" y="74"/>
                </a:cxn>
                <a:cxn ang="0">
                  <a:pos x="44" y="65"/>
                </a:cxn>
                <a:cxn ang="0">
                  <a:pos x="74" y="30"/>
                </a:cxn>
                <a:cxn ang="0">
                  <a:pos x="67" y="22"/>
                </a:cxn>
                <a:cxn ang="0">
                  <a:pos x="37" y="30"/>
                </a:cxn>
                <a:cxn ang="0">
                  <a:pos x="37" y="13"/>
                </a:cxn>
                <a:cxn ang="0">
                  <a:pos x="61" y="0"/>
                </a:cxn>
                <a:cxn ang="0">
                  <a:pos x="29" y="0"/>
                </a:cxn>
                <a:cxn ang="0">
                  <a:pos x="17" y="30"/>
                </a:cxn>
                <a:cxn ang="0">
                  <a:pos x="0" y="30"/>
                </a:cxn>
                <a:cxn ang="0">
                  <a:pos x="17" y="35"/>
                </a:cxn>
                <a:cxn ang="0">
                  <a:pos x="24" y="35"/>
                </a:cxn>
                <a:cxn ang="0">
                  <a:pos x="17" y="59"/>
                </a:cxn>
                <a:cxn ang="0">
                  <a:pos x="24" y="59"/>
                </a:cxn>
                <a:cxn ang="0">
                  <a:pos x="24" y="65"/>
                </a:cxn>
                <a:cxn ang="0">
                  <a:pos x="17" y="74"/>
                </a:cxn>
                <a:cxn ang="0">
                  <a:pos x="24" y="74"/>
                </a:cxn>
                <a:cxn ang="0">
                  <a:pos x="29" y="82"/>
                </a:cxn>
                <a:cxn ang="0">
                  <a:pos x="24" y="96"/>
                </a:cxn>
                <a:cxn ang="0">
                  <a:pos x="29" y="102"/>
                </a:cxn>
                <a:cxn ang="0">
                  <a:pos x="44" y="96"/>
                </a:cxn>
                <a:cxn ang="0">
                  <a:pos x="44" y="109"/>
                </a:cxn>
                <a:cxn ang="0">
                  <a:pos x="61" y="109"/>
                </a:cxn>
                <a:cxn ang="0">
                  <a:pos x="61" y="133"/>
                </a:cxn>
                <a:cxn ang="0">
                  <a:pos x="29" y="133"/>
                </a:cxn>
                <a:cxn ang="0">
                  <a:pos x="37" y="141"/>
                </a:cxn>
                <a:cxn ang="0">
                  <a:pos x="29" y="149"/>
                </a:cxn>
                <a:cxn ang="0">
                  <a:pos x="37" y="149"/>
                </a:cxn>
                <a:cxn ang="0">
                  <a:pos x="37" y="154"/>
                </a:cxn>
                <a:cxn ang="0">
                  <a:pos x="24" y="161"/>
                </a:cxn>
                <a:cxn ang="0">
                  <a:pos x="29" y="175"/>
                </a:cxn>
                <a:cxn ang="0">
                  <a:pos x="37" y="175"/>
                </a:cxn>
                <a:cxn ang="0">
                  <a:pos x="44" y="183"/>
                </a:cxn>
                <a:cxn ang="0">
                  <a:pos x="61" y="175"/>
                </a:cxn>
                <a:cxn ang="0">
                  <a:pos x="61" y="183"/>
                </a:cxn>
                <a:cxn ang="0">
                  <a:pos x="37" y="183"/>
                </a:cxn>
                <a:cxn ang="0">
                  <a:pos x="24" y="213"/>
                </a:cxn>
                <a:cxn ang="0">
                  <a:pos x="24" y="213"/>
                </a:cxn>
                <a:cxn ang="0">
                  <a:pos x="24" y="213"/>
                </a:cxn>
              </a:cxnLst>
              <a:rect l="0" t="0" r="r" b="b"/>
              <a:pathLst>
                <a:path w="114" h="213">
                  <a:moveTo>
                    <a:pt x="24" y="213"/>
                  </a:moveTo>
                  <a:lnTo>
                    <a:pt x="29" y="198"/>
                  </a:lnTo>
                  <a:lnTo>
                    <a:pt x="44" y="213"/>
                  </a:lnTo>
                  <a:lnTo>
                    <a:pt x="44" y="198"/>
                  </a:lnTo>
                  <a:lnTo>
                    <a:pt x="61" y="191"/>
                  </a:lnTo>
                  <a:lnTo>
                    <a:pt x="67" y="198"/>
                  </a:lnTo>
                  <a:lnTo>
                    <a:pt x="74" y="191"/>
                  </a:lnTo>
                  <a:lnTo>
                    <a:pt x="107" y="191"/>
                  </a:lnTo>
                  <a:lnTo>
                    <a:pt x="114" y="183"/>
                  </a:lnTo>
                  <a:lnTo>
                    <a:pt x="102" y="183"/>
                  </a:lnTo>
                  <a:lnTo>
                    <a:pt x="114" y="154"/>
                  </a:lnTo>
                  <a:lnTo>
                    <a:pt x="107" y="149"/>
                  </a:lnTo>
                  <a:lnTo>
                    <a:pt x="87" y="149"/>
                  </a:lnTo>
                  <a:lnTo>
                    <a:pt x="102" y="141"/>
                  </a:lnTo>
                  <a:lnTo>
                    <a:pt x="102" y="133"/>
                  </a:lnTo>
                  <a:lnTo>
                    <a:pt x="87" y="109"/>
                  </a:lnTo>
                  <a:lnTo>
                    <a:pt x="81" y="102"/>
                  </a:lnTo>
                  <a:lnTo>
                    <a:pt x="67" y="74"/>
                  </a:lnTo>
                  <a:lnTo>
                    <a:pt x="44" y="65"/>
                  </a:lnTo>
                  <a:lnTo>
                    <a:pt x="74" y="30"/>
                  </a:lnTo>
                  <a:lnTo>
                    <a:pt x="67" y="22"/>
                  </a:lnTo>
                  <a:lnTo>
                    <a:pt x="37" y="30"/>
                  </a:lnTo>
                  <a:lnTo>
                    <a:pt x="37" y="13"/>
                  </a:lnTo>
                  <a:lnTo>
                    <a:pt x="61" y="0"/>
                  </a:lnTo>
                  <a:lnTo>
                    <a:pt x="29" y="0"/>
                  </a:lnTo>
                  <a:lnTo>
                    <a:pt x="17" y="30"/>
                  </a:lnTo>
                  <a:lnTo>
                    <a:pt x="0" y="30"/>
                  </a:lnTo>
                  <a:lnTo>
                    <a:pt x="17" y="35"/>
                  </a:lnTo>
                  <a:lnTo>
                    <a:pt x="24" y="35"/>
                  </a:lnTo>
                  <a:lnTo>
                    <a:pt x="17" y="59"/>
                  </a:lnTo>
                  <a:lnTo>
                    <a:pt x="24" y="59"/>
                  </a:lnTo>
                  <a:lnTo>
                    <a:pt x="24" y="65"/>
                  </a:lnTo>
                  <a:lnTo>
                    <a:pt x="17" y="74"/>
                  </a:lnTo>
                  <a:lnTo>
                    <a:pt x="24" y="74"/>
                  </a:lnTo>
                  <a:lnTo>
                    <a:pt x="29" y="82"/>
                  </a:lnTo>
                  <a:lnTo>
                    <a:pt x="24" y="96"/>
                  </a:lnTo>
                  <a:lnTo>
                    <a:pt x="29" y="102"/>
                  </a:lnTo>
                  <a:lnTo>
                    <a:pt x="44" y="96"/>
                  </a:lnTo>
                  <a:lnTo>
                    <a:pt x="44" y="109"/>
                  </a:lnTo>
                  <a:lnTo>
                    <a:pt x="61" y="109"/>
                  </a:lnTo>
                  <a:lnTo>
                    <a:pt x="61" y="133"/>
                  </a:lnTo>
                  <a:lnTo>
                    <a:pt x="29" y="133"/>
                  </a:lnTo>
                  <a:lnTo>
                    <a:pt x="37" y="141"/>
                  </a:lnTo>
                  <a:lnTo>
                    <a:pt x="29" y="149"/>
                  </a:lnTo>
                  <a:lnTo>
                    <a:pt x="37" y="149"/>
                  </a:lnTo>
                  <a:lnTo>
                    <a:pt x="37" y="154"/>
                  </a:lnTo>
                  <a:lnTo>
                    <a:pt x="24" y="161"/>
                  </a:lnTo>
                  <a:lnTo>
                    <a:pt x="29" y="175"/>
                  </a:lnTo>
                  <a:lnTo>
                    <a:pt x="37" y="175"/>
                  </a:lnTo>
                  <a:lnTo>
                    <a:pt x="44" y="183"/>
                  </a:lnTo>
                  <a:lnTo>
                    <a:pt x="61" y="175"/>
                  </a:lnTo>
                  <a:lnTo>
                    <a:pt x="61" y="183"/>
                  </a:lnTo>
                  <a:lnTo>
                    <a:pt x="37" y="183"/>
                  </a:lnTo>
                  <a:lnTo>
                    <a:pt x="24" y="21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68" name="Freeform 680"/>
            <p:cNvSpPr>
              <a:spLocks/>
            </p:cNvSpPr>
            <p:nvPr/>
          </p:nvSpPr>
          <p:spPr bwMode="auto">
            <a:xfrm>
              <a:off x="12490019" y="4460512"/>
              <a:ext cx="29677" cy="4953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30"/>
                </a:cxn>
                <a:cxn ang="0">
                  <a:pos x="23" y="38"/>
                </a:cxn>
                <a:cxn ang="0">
                  <a:pos x="23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23" h="38">
                  <a:moveTo>
                    <a:pt x="0" y="7"/>
                  </a:moveTo>
                  <a:lnTo>
                    <a:pt x="0" y="30"/>
                  </a:lnTo>
                  <a:lnTo>
                    <a:pt x="23" y="38"/>
                  </a:lnTo>
                  <a:lnTo>
                    <a:pt x="23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69" name="Freeform 681"/>
            <p:cNvSpPr>
              <a:spLocks/>
            </p:cNvSpPr>
            <p:nvPr/>
          </p:nvSpPr>
          <p:spPr bwMode="auto">
            <a:xfrm>
              <a:off x="12478407" y="4510042"/>
              <a:ext cx="37419" cy="573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36"/>
                </a:cxn>
                <a:cxn ang="0">
                  <a:pos x="9" y="44"/>
                </a:cxn>
                <a:cxn ang="0">
                  <a:pos x="20" y="36"/>
                </a:cxn>
                <a:cxn ang="0">
                  <a:pos x="29" y="7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44">
                  <a:moveTo>
                    <a:pt x="0" y="0"/>
                  </a:moveTo>
                  <a:lnTo>
                    <a:pt x="9" y="36"/>
                  </a:lnTo>
                  <a:lnTo>
                    <a:pt x="9" y="44"/>
                  </a:lnTo>
                  <a:lnTo>
                    <a:pt x="20" y="36"/>
                  </a:lnTo>
                  <a:lnTo>
                    <a:pt x="29" y="7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grpSp>
          <p:nvGrpSpPr>
            <p:cNvPr id="70" name="Group 539"/>
            <p:cNvGrpSpPr/>
            <p:nvPr/>
          </p:nvGrpSpPr>
          <p:grpSpPr>
            <a:xfrm>
              <a:off x="12034537" y="4609102"/>
              <a:ext cx="1201287" cy="1465052"/>
              <a:chOff x="4014168" y="3726728"/>
              <a:chExt cx="1201287" cy="1465052"/>
            </a:xfrm>
            <a:grpFill/>
          </p:grpSpPr>
          <p:sp>
            <p:nvSpPr>
              <p:cNvPr id="86" name="Freeform 545"/>
              <p:cNvSpPr>
                <a:spLocks/>
              </p:cNvSpPr>
              <p:nvPr/>
            </p:nvSpPr>
            <p:spPr bwMode="auto">
              <a:xfrm>
                <a:off x="4699327" y="4036944"/>
                <a:ext cx="296773" cy="377994"/>
              </a:xfrm>
              <a:custGeom>
                <a:avLst/>
                <a:gdLst/>
                <a:ahLst/>
                <a:cxnLst>
                  <a:cxn ang="0">
                    <a:pos x="16" y="175"/>
                  </a:cxn>
                  <a:cxn ang="0">
                    <a:pos x="28" y="197"/>
                  </a:cxn>
                  <a:cxn ang="0">
                    <a:pos x="28" y="214"/>
                  </a:cxn>
                  <a:cxn ang="0">
                    <a:pos x="43" y="222"/>
                  </a:cxn>
                  <a:cxn ang="0">
                    <a:pos x="80" y="266"/>
                  </a:cxn>
                  <a:cxn ang="0">
                    <a:pos x="85" y="282"/>
                  </a:cxn>
                  <a:cxn ang="0">
                    <a:pos x="113" y="282"/>
                  </a:cxn>
                  <a:cxn ang="0">
                    <a:pos x="122" y="289"/>
                  </a:cxn>
                  <a:cxn ang="0">
                    <a:pos x="137" y="289"/>
                  </a:cxn>
                  <a:cxn ang="0">
                    <a:pos x="164" y="282"/>
                  </a:cxn>
                  <a:cxn ang="0">
                    <a:pos x="192" y="282"/>
                  </a:cxn>
                  <a:cxn ang="0">
                    <a:pos x="192" y="261"/>
                  </a:cxn>
                  <a:cxn ang="0">
                    <a:pos x="186" y="261"/>
                  </a:cxn>
                  <a:cxn ang="0">
                    <a:pos x="164" y="235"/>
                  </a:cxn>
                  <a:cxn ang="0">
                    <a:pos x="157" y="222"/>
                  </a:cxn>
                  <a:cxn ang="0">
                    <a:pos x="199" y="143"/>
                  </a:cxn>
                  <a:cxn ang="0">
                    <a:pos x="207" y="91"/>
                  </a:cxn>
                  <a:cxn ang="0">
                    <a:pos x="229" y="84"/>
                  </a:cxn>
                  <a:cxn ang="0">
                    <a:pos x="229" y="76"/>
                  </a:cxn>
                  <a:cxn ang="0">
                    <a:pos x="214" y="69"/>
                  </a:cxn>
                  <a:cxn ang="0">
                    <a:pos x="207" y="8"/>
                  </a:cxn>
                  <a:cxn ang="0">
                    <a:pos x="192" y="0"/>
                  </a:cxn>
                  <a:cxn ang="0">
                    <a:pos x="164" y="17"/>
                  </a:cxn>
                  <a:cxn ang="0">
                    <a:pos x="157" y="8"/>
                  </a:cxn>
                  <a:cxn ang="0">
                    <a:pos x="43" y="8"/>
                  </a:cxn>
                  <a:cxn ang="0">
                    <a:pos x="43" y="39"/>
                  </a:cxn>
                  <a:cxn ang="0">
                    <a:pos x="28" y="52"/>
                  </a:cxn>
                  <a:cxn ang="0">
                    <a:pos x="28" y="113"/>
                  </a:cxn>
                  <a:cxn ang="0">
                    <a:pos x="21" y="113"/>
                  </a:cxn>
                  <a:cxn ang="0">
                    <a:pos x="0" y="143"/>
                  </a:cxn>
                  <a:cxn ang="0">
                    <a:pos x="21" y="175"/>
                  </a:cxn>
                  <a:cxn ang="0">
                    <a:pos x="16" y="175"/>
                  </a:cxn>
                  <a:cxn ang="0">
                    <a:pos x="16" y="175"/>
                  </a:cxn>
                  <a:cxn ang="0">
                    <a:pos x="16" y="175"/>
                  </a:cxn>
                </a:cxnLst>
                <a:rect l="0" t="0" r="r" b="b"/>
                <a:pathLst>
                  <a:path w="229" h="289">
                    <a:moveTo>
                      <a:pt x="16" y="175"/>
                    </a:moveTo>
                    <a:lnTo>
                      <a:pt x="28" y="197"/>
                    </a:lnTo>
                    <a:lnTo>
                      <a:pt x="28" y="214"/>
                    </a:lnTo>
                    <a:lnTo>
                      <a:pt x="43" y="222"/>
                    </a:lnTo>
                    <a:lnTo>
                      <a:pt x="80" y="266"/>
                    </a:lnTo>
                    <a:lnTo>
                      <a:pt x="85" y="282"/>
                    </a:lnTo>
                    <a:lnTo>
                      <a:pt x="113" y="282"/>
                    </a:lnTo>
                    <a:lnTo>
                      <a:pt x="122" y="289"/>
                    </a:lnTo>
                    <a:lnTo>
                      <a:pt x="137" y="289"/>
                    </a:lnTo>
                    <a:lnTo>
                      <a:pt x="164" y="282"/>
                    </a:lnTo>
                    <a:lnTo>
                      <a:pt x="192" y="282"/>
                    </a:lnTo>
                    <a:lnTo>
                      <a:pt x="192" y="261"/>
                    </a:lnTo>
                    <a:lnTo>
                      <a:pt x="186" y="261"/>
                    </a:lnTo>
                    <a:lnTo>
                      <a:pt x="164" y="235"/>
                    </a:lnTo>
                    <a:lnTo>
                      <a:pt x="157" y="222"/>
                    </a:lnTo>
                    <a:lnTo>
                      <a:pt x="199" y="143"/>
                    </a:lnTo>
                    <a:lnTo>
                      <a:pt x="207" y="91"/>
                    </a:lnTo>
                    <a:lnTo>
                      <a:pt x="229" y="84"/>
                    </a:lnTo>
                    <a:lnTo>
                      <a:pt x="229" y="76"/>
                    </a:lnTo>
                    <a:lnTo>
                      <a:pt x="214" y="69"/>
                    </a:lnTo>
                    <a:lnTo>
                      <a:pt x="207" y="8"/>
                    </a:lnTo>
                    <a:lnTo>
                      <a:pt x="192" y="0"/>
                    </a:lnTo>
                    <a:lnTo>
                      <a:pt x="164" y="17"/>
                    </a:lnTo>
                    <a:lnTo>
                      <a:pt x="157" y="8"/>
                    </a:lnTo>
                    <a:lnTo>
                      <a:pt x="43" y="8"/>
                    </a:lnTo>
                    <a:lnTo>
                      <a:pt x="43" y="39"/>
                    </a:lnTo>
                    <a:lnTo>
                      <a:pt x="28" y="52"/>
                    </a:lnTo>
                    <a:lnTo>
                      <a:pt x="28" y="113"/>
                    </a:lnTo>
                    <a:lnTo>
                      <a:pt x="21" y="113"/>
                    </a:lnTo>
                    <a:lnTo>
                      <a:pt x="0" y="143"/>
                    </a:lnTo>
                    <a:lnTo>
                      <a:pt x="21" y="175"/>
                    </a:lnTo>
                    <a:lnTo>
                      <a:pt x="16" y="175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7" name="Freeform 552"/>
              <p:cNvSpPr>
                <a:spLocks/>
              </p:cNvSpPr>
              <p:nvPr/>
            </p:nvSpPr>
            <p:spPr bwMode="auto">
              <a:xfrm>
                <a:off x="4899326" y="4133397"/>
                <a:ext cx="258064" cy="281540"/>
              </a:xfrm>
              <a:custGeom>
                <a:avLst/>
                <a:gdLst/>
                <a:ahLst/>
                <a:cxnLst>
                  <a:cxn ang="0">
                    <a:pos x="127" y="86"/>
                  </a:cxn>
                  <a:cxn ang="0">
                    <a:pos x="120" y="86"/>
                  </a:cxn>
                  <a:cxn ang="0">
                    <a:pos x="120" y="114"/>
                  </a:cxn>
                  <a:cxn ang="0">
                    <a:pos x="127" y="114"/>
                  </a:cxn>
                  <a:cxn ang="0">
                    <a:pos x="127" y="123"/>
                  </a:cxn>
                  <a:cxn ang="0">
                    <a:pos x="142" y="140"/>
                  </a:cxn>
                  <a:cxn ang="0">
                    <a:pos x="199" y="146"/>
                  </a:cxn>
                  <a:cxn ang="0">
                    <a:pos x="162" y="192"/>
                  </a:cxn>
                  <a:cxn ang="0">
                    <a:pos x="137" y="192"/>
                  </a:cxn>
                  <a:cxn ang="0">
                    <a:pos x="120" y="215"/>
                  </a:cxn>
                  <a:cxn ang="0">
                    <a:pos x="99" y="208"/>
                  </a:cxn>
                  <a:cxn ang="0">
                    <a:pos x="80" y="215"/>
                  </a:cxn>
                  <a:cxn ang="0">
                    <a:pos x="35" y="208"/>
                  </a:cxn>
                  <a:cxn ang="0">
                    <a:pos x="35" y="187"/>
                  </a:cxn>
                  <a:cxn ang="0">
                    <a:pos x="28" y="187"/>
                  </a:cxn>
                  <a:cxn ang="0">
                    <a:pos x="8" y="161"/>
                  </a:cxn>
                  <a:cxn ang="0">
                    <a:pos x="0" y="146"/>
                  </a:cxn>
                  <a:cxn ang="0">
                    <a:pos x="8" y="140"/>
                  </a:cxn>
                  <a:cxn ang="0">
                    <a:pos x="15" y="114"/>
                  </a:cxn>
                  <a:cxn ang="0">
                    <a:pos x="43" y="69"/>
                  </a:cxn>
                  <a:cxn ang="0">
                    <a:pos x="50" y="15"/>
                  </a:cxn>
                  <a:cxn ang="0">
                    <a:pos x="72" y="8"/>
                  </a:cxn>
                  <a:cxn ang="0">
                    <a:pos x="72" y="0"/>
                  </a:cxn>
                  <a:cxn ang="0">
                    <a:pos x="85" y="37"/>
                  </a:cxn>
                  <a:cxn ang="0">
                    <a:pos x="127" y="86"/>
                  </a:cxn>
                  <a:cxn ang="0">
                    <a:pos x="127" y="86"/>
                  </a:cxn>
                  <a:cxn ang="0">
                    <a:pos x="127" y="86"/>
                  </a:cxn>
                </a:cxnLst>
                <a:rect l="0" t="0" r="r" b="b"/>
                <a:pathLst>
                  <a:path w="199" h="215">
                    <a:moveTo>
                      <a:pt x="127" y="86"/>
                    </a:moveTo>
                    <a:lnTo>
                      <a:pt x="120" y="86"/>
                    </a:lnTo>
                    <a:lnTo>
                      <a:pt x="120" y="114"/>
                    </a:lnTo>
                    <a:lnTo>
                      <a:pt x="127" y="114"/>
                    </a:lnTo>
                    <a:lnTo>
                      <a:pt x="127" y="123"/>
                    </a:lnTo>
                    <a:lnTo>
                      <a:pt x="142" y="140"/>
                    </a:lnTo>
                    <a:lnTo>
                      <a:pt x="199" y="146"/>
                    </a:lnTo>
                    <a:lnTo>
                      <a:pt x="162" y="192"/>
                    </a:lnTo>
                    <a:lnTo>
                      <a:pt x="137" y="192"/>
                    </a:lnTo>
                    <a:lnTo>
                      <a:pt x="120" y="215"/>
                    </a:lnTo>
                    <a:lnTo>
                      <a:pt x="99" y="208"/>
                    </a:lnTo>
                    <a:lnTo>
                      <a:pt x="80" y="215"/>
                    </a:lnTo>
                    <a:lnTo>
                      <a:pt x="35" y="208"/>
                    </a:lnTo>
                    <a:lnTo>
                      <a:pt x="35" y="187"/>
                    </a:lnTo>
                    <a:lnTo>
                      <a:pt x="28" y="187"/>
                    </a:lnTo>
                    <a:lnTo>
                      <a:pt x="8" y="161"/>
                    </a:lnTo>
                    <a:lnTo>
                      <a:pt x="0" y="146"/>
                    </a:lnTo>
                    <a:lnTo>
                      <a:pt x="8" y="140"/>
                    </a:lnTo>
                    <a:lnTo>
                      <a:pt x="15" y="114"/>
                    </a:lnTo>
                    <a:lnTo>
                      <a:pt x="43" y="69"/>
                    </a:lnTo>
                    <a:lnTo>
                      <a:pt x="50" y="15"/>
                    </a:lnTo>
                    <a:lnTo>
                      <a:pt x="72" y="8"/>
                    </a:lnTo>
                    <a:lnTo>
                      <a:pt x="72" y="0"/>
                    </a:lnTo>
                    <a:lnTo>
                      <a:pt x="85" y="37"/>
                    </a:lnTo>
                    <a:lnTo>
                      <a:pt x="127" y="86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88" name="Group 542"/>
              <p:cNvGrpSpPr/>
              <p:nvPr/>
            </p:nvGrpSpPr>
            <p:grpSpPr>
              <a:xfrm>
                <a:off x="4014168" y="3726728"/>
                <a:ext cx="1201287" cy="1465052"/>
                <a:chOff x="4014168" y="3726728"/>
                <a:chExt cx="1201287" cy="1465052"/>
              </a:xfrm>
              <a:grpFill/>
            </p:grpSpPr>
            <p:sp>
              <p:nvSpPr>
                <p:cNvPr id="89" name="Freeform 546"/>
                <p:cNvSpPr>
                  <a:spLocks/>
                </p:cNvSpPr>
                <p:nvPr/>
              </p:nvSpPr>
              <p:spPr bwMode="auto">
                <a:xfrm>
                  <a:off x="4912230" y="4401903"/>
                  <a:ext cx="145806" cy="169445"/>
                </a:xfrm>
                <a:custGeom>
                  <a:avLst/>
                  <a:gdLst/>
                  <a:ahLst/>
                  <a:cxnLst>
                    <a:cxn ang="0">
                      <a:pos x="112" y="10"/>
                    </a:cxn>
                    <a:cxn ang="0">
                      <a:pos x="90" y="0"/>
                    </a:cxn>
                    <a:cxn ang="0">
                      <a:pos x="70" y="10"/>
                    </a:cxn>
                    <a:cxn ang="0">
                      <a:pos x="0" y="0"/>
                    </a:cxn>
                    <a:cxn ang="0">
                      <a:pos x="8" y="10"/>
                    </a:cxn>
                    <a:cxn ang="0">
                      <a:pos x="22" y="39"/>
                    </a:cxn>
                    <a:cxn ang="0">
                      <a:pos x="0" y="62"/>
                    </a:cxn>
                    <a:cxn ang="0">
                      <a:pos x="0" y="76"/>
                    </a:cxn>
                    <a:cxn ang="0">
                      <a:pos x="8" y="76"/>
                    </a:cxn>
                    <a:cxn ang="0">
                      <a:pos x="48" y="101"/>
                    </a:cxn>
                    <a:cxn ang="0">
                      <a:pos x="48" y="121"/>
                    </a:cxn>
                    <a:cxn ang="0">
                      <a:pos x="77" y="130"/>
                    </a:cxn>
                    <a:cxn ang="0">
                      <a:pos x="83" y="101"/>
                    </a:cxn>
                    <a:cxn ang="0">
                      <a:pos x="90" y="101"/>
                    </a:cxn>
                    <a:cxn ang="0">
                      <a:pos x="105" y="84"/>
                    </a:cxn>
                    <a:cxn ang="0">
                      <a:pos x="90" y="76"/>
                    </a:cxn>
                    <a:cxn ang="0">
                      <a:pos x="90" y="30"/>
                    </a:cxn>
                    <a:cxn ang="0">
                      <a:pos x="112" y="10"/>
                    </a:cxn>
                    <a:cxn ang="0">
                      <a:pos x="112" y="10"/>
                    </a:cxn>
                    <a:cxn ang="0">
                      <a:pos x="112" y="10"/>
                    </a:cxn>
                  </a:cxnLst>
                  <a:rect l="0" t="0" r="r" b="b"/>
                  <a:pathLst>
                    <a:path w="112" h="130">
                      <a:moveTo>
                        <a:pt x="112" y="10"/>
                      </a:moveTo>
                      <a:lnTo>
                        <a:pt x="90" y="0"/>
                      </a:lnTo>
                      <a:lnTo>
                        <a:pt x="70" y="10"/>
                      </a:lnTo>
                      <a:lnTo>
                        <a:pt x="0" y="0"/>
                      </a:lnTo>
                      <a:lnTo>
                        <a:pt x="8" y="10"/>
                      </a:lnTo>
                      <a:lnTo>
                        <a:pt x="22" y="39"/>
                      </a:lnTo>
                      <a:lnTo>
                        <a:pt x="0" y="62"/>
                      </a:lnTo>
                      <a:lnTo>
                        <a:pt x="0" y="76"/>
                      </a:lnTo>
                      <a:lnTo>
                        <a:pt x="8" y="76"/>
                      </a:lnTo>
                      <a:lnTo>
                        <a:pt x="48" y="101"/>
                      </a:lnTo>
                      <a:lnTo>
                        <a:pt x="48" y="121"/>
                      </a:lnTo>
                      <a:lnTo>
                        <a:pt x="77" y="130"/>
                      </a:lnTo>
                      <a:lnTo>
                        <a:pt x="83" y="101"/>
                      </a:lnTo>
                      <a:lnTo>
                        <a:pt x="90" y="101"/>
                      </a:lnTo>
                      <a:lnTo>
                        <a:pt x="105" y="84"/>
                      </a:lnTo>
                      <a:lnTo>
                        <a:pt x="90" y="76"/>
                      </a:lnTo>
                      <a:lnTo>
                        <a:pt x="90" y="30"/>
                      </a:lnTo>
                      <a:lnTo>
                        <a:pt x="112" y="1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0" name="Freeform 548"/>
                <p:cNvSpPr>
                  <a:spLocks/>
                </p:cNvSpPr>
                <p:nvPr/>
              </p:nvSpPr>
              <p:spPr bwMode="auto">
                <a:xfrm>
                  <a:off x="4841262" y="4502267"/>
                  <a:ext cx="183225" cy="199424"/>
                </a:xfrm>
                <a:custGeom>
                  <a:avLst/>
                  <a:gdLst/>
                  <a:ahLst/>
                  <a:cxnLst>
                    <a:cxn ang="0">
                      <a:pos x="49" y="130"/>
                    </a:cxn>
                    <a:cxn ang="0">
                      <a:pos x="20" y="108"/>
                    </a:cxn>
                    <a:cxn ang="0">
                      <a:pos x="14" y="108"/>
                    </a:cxn>
                    <a:cxn ang="0">
                      <a:pos x="0" y="84"/>
                    </a:cxn>
                    <a:cxn ang="0">
                      <a:pos x="0" y="54"/>
                    </a:cxn>
                    <a:cxn ang="0">
                      <a:pos x="14" y="31"/>
                    </a:cxn>
                    <a:cxn ang="0">
                      <a:pos x="14" y="0"/>
                    </a:cxn>
                    <a:cxn ang="0">
                      <a:pos x="62" y="0"/>
                    </a:cxn>
                    <a:cxn ang="0">
                      <a:pos x="106" y="24"/>
                    </a:cxn>
                    <a:cxn ang="0">
                      <a:pos x="106" y="46"/>
                    </a:cxn>
                    <a:cxn ang="0">
                      <a:pos x="132" y="54"/>
                    </a:cxn>
                    <a:cxn ang="0">
                      <a:pos x="127" y="68"/>
                    </a:cxn>
                    <a:cxn ang="0">
                      <a:pos x="132" y="91"/>
                    </a:cxn>
                    <a:cxn ang="0">
                      <a:pos x="132" y="130"/>
                    </a:cxn>
                    <a:cxn ang="0">
                      <a:pos x="141" y="138"/>
                    </a:cxn>
                    <a:cxn ang="0">
                      <a:pos x="127" y="153"/>
                    </a:cxn>
                    <a:cxn ang="0">
                      <a:pos x="77" y="153"/>
                    </a:cxn>
                    <a:cxn ang="0">
                      <a:pos x="62" y="130"/>
                    </a:cxn>
                    <a:cxn ang="0">
                      <a:pos x="49" y="130"/>
                    </a:cxn>
                    <a:cxn ang="0">
                      <a:pos x="49" y="130"/>
                    </a:cxn>
                    <a:cxn ang="0">
                      <a:pos x="49" y="130"/>
                    </a:cxn>
                  </a:cxnLst>
                  <a:rect l="0" t="0" r="r" b="b"/>
                  <a:pathLst>
                    <a:path w="141" h="153">
                      <a:moveTo>
                        <a:pt x="49" y="130"/>
                      </a:moveTo>
                      <a:lnTo>
                        <a:pt x="20" y="108"/>
                      </a:lnTo>
                      <a:lnTo>
                        <a:pt x="14" y="108"/>
                      </a:lnTo>
                      <a:lnTo>
                        <a:pt x="0" y="84"/>
                      </a:lnTo>
                      <a:lnTo>
                        <a:pt x="0" y="54"/>
                      </a:lnTo>
                      <a:lnTo>
                        <a:pt x="14" y="31"/>
                      </a:lnTo>
                      <a:lnTo>
                        <a:pt x="14" y="0"/>
                      </a:lnTo>
                      <a:lnTo>
                        <a:pt x="62" y="0"/>
                      </a:lnTo>
                      <a:lnTo>
                        <a:pt x="106" y="24"/>
                      </a:lnTo>
                      <a:lnTo>
                        <a:pt x="106" y="46"/>
                      </a:lnTo>
                      <a:lnTo>
                        <a:pt x="132" y="54"/>
                      </a:lnTo>
                      <a:lnTo>
                        <a:pt x="127" y="68"/>
                      </a:lnTo>
                      <a:lnTo>
                        <a:pt x="132" y="91"/>
                      </a:lnTo>
                      <a:lnTo>
                        <a:pt x="132" y="130"/>
                      </a:lnTo>
                      <a:lnTo>
                        <a:pt x="141" y="138"/>
                      </a:lnTo>
                      <a:lnTo>
                        <a:pt x="127" y="153"/>
                      </a:lnTo>
                      <a:lnTo>
                        <a:pt x="77" y="153"/>
                      </a:lnTo>
                      <a:lnTo>
                        <a:pt x="62" y="130"/>
                      </a:lnTo>
                      <a:lnTo>
                        <a:pt x="49" y="13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1" name="Freeform 553"/>
                <p:cNvSpPr>
                  <a:spLocks/>
                </p:cNvSpPr>
                <p:nvPr/>
              </p:nvSpPr>
              <p:spPr bwMode="auto">
                <a:xfrm>
                  <a:off x="5029649" y="4255920"/>
                  <a:ext cx="185806" cy="252865"/>
                </a:xfrm>
                <a:custGeom>
                  <a:avLst/>
                  <a:gdLst/>
                  <a:ahLst/>
                  <a:cxnLst>
                    <a:cxn ang="0">
                      <a:pos x="22" y="118"/>
                    </a:cxn>
                    <a:cxn ang="0">
                      <a:pos x="0" y="141"/>
                    </a:cxn>
                    <a:cxn ang="0">
                      <a:pos x="0" y="187"/>
                    </a:cxn>
                    <a:cxn ang="0">
                      <a:pos x="15" y="193"/>
                    </a:cxn>
                    <a:cxn ang="0">
                      <a:pos x="37" y="165"/>
                    </a:cxn>
                    <a:cxn ang="0">
                      <a:pos x="99" y="111"/>
                    </a:cxn>
                    <a:cxn ang="0">
                      <a:pos x="112" y="91"/>
                    </a:cxn>
                    <a:cxn ang="0">
                      <a:pos x="143" y="20"/>
                    </a:cxn>
                    <a:cxn ang="0">
                      <a:pos x="143" y="0"/>
                    </a:cxn>
                    <a:cxn ang="0">
                      <a:pos x="128" y="0"/>
                    </a:cxn>
                    <a:cxn ang="0">
                      <a:pos x="57" y="29"/>
                    </a:cxn>
                    <a:cxn ang="0">
                      <a:pos x="44" y="20"/>
                    </a:cxn>
                    <a:cxn ang="0">
                      <a:pos x="37" y="7"/>
                    </a:cxn>
                    <a:cxn ang="0">
                      <a:pos x="29" y="20"/>
                    </a:cxn>
                    <a:cxn ang="0">
                      <a:pos x="29" y="29"/>
                    </a:cxn>
                    <a:cxn ang="0">
                      <a:pos x="44" y="46"/>
                    </a:cxn>
                    <a:cxn ang="0">
                      <a:pos x="99" y="52"/>
                    </a:cxn>
                    <a:cxn ang="0">
                      <a:pos x="62" y="96"/>
                    </a:cxn>
                    <a:cxn ang="0">
                      <a:pos x="37" y="96"/>
                    </a:cxn>
                    <a:cxn ang="0">
                      <a:pos x="22" y="118"/>
                    </a:cxn>
                    <a:cxn ang="0">
                      <a:pos x="22" y="118"/>
                    </a:cxn>
                    <a:cxn ang="0">
                      <a:pos x="22" y="118"/>
                    </a:cxn>
                  </a:cxnLst>
                  <a:rect l="0" t="0" r="r" b="b"/>
                  <a:pathLst>
                    <a:path w="143" h="193">
                      <a:moveTo>
                        <a:pt x="22" y="118"/>
                      </a:moveTo>
                      <a:lnTo>
                        <a:pt x="0" y="141"/>
                      </a:lnTo>
                      <a:lnTo>
                        <a:pt x="0" y="187"/>
                      </a:lnTo>
                      <a:lnTo>
                        <a:pt x="15" y="193"/>
                      </a:lnTo>
                      <a:lnTo>
                        <a:pt x="37" y="165"/>
                      </a:lnTo>
                      <a:lnTo>
                        <a:pt x="99" y="111"/>
                      </a:lnTo>
                      <a:lnTo>
                        <a:pt x="112" y="91"/>
                      </a:lnTo>
                      <a:lnTo>
                        <a:pt x="143" y="20"/>
                      </a:lnTo>
                      <a:lnTo>
                        <a:pt x="143" y="0"/>
                      </a:lnTo>
                      <a:lnTo>
                        <a:pt x="128" y="0"/>
                      </a:lnTo>
                      <a:lnTo>
                        <a:pt x="57" y="29"/>
                      </a:lnTo>
                      <a:lnTo>
                        <a:pt x="44" y="20"/>
                      </a:lnTo>
                      <a:lnTo>
                        <a:pt x="37" y="7"/>
                      </a:lnTo>
                      <a:lnTo>
                        <a:pt x="29" y="20"/>
                      </a:lnTo>
                      <a:lnTo>
                        <a:pt x="29" y="29"/>
                      </a:lnTo>
                      <a:lnTo>
                        <a:pt x="44" y="46"/>
                      </a:lnTo>
                      <a:lnTo>
                        <a:pt x="99" y="52"/>
                      </a:lnTo>
                      <a:lnTo>
                        <a:pt x="62" y="96"/>
                      </a:lnTo>
                      <a:lnTo>
                        <a:pt x="37" y="96"/>
                      </a:lnTo>
                      <a:lnTo>
                        <a:pt x="22" y="11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2" name="Freeform 573"/>
                <p:cNvSpPr>
                  <a:spLocks/>
                </p:cNvSpPr>
                <p:nvPr/>
              </p:nvSpPr>
              <p:spPr bwMode="auto">
                <a:xfrm>
                  <a:off x="4845133" y="4680837"/>
                  <a:ext cx="184516" cy="320643"/>
                </a:xfrm>
                <a:custGeom>
                  <a:avLst/>
                  <a:gdLst/>
                  <a:ahLst/>
                  <a:cxnLst>
                    <a:cxn ang="0">
                      <a:pos x="37" y="245"/>
                    </a:cxn>
                    <a:cxn ang="0">
                      <a:pos x="37" y="232"/>
                    </a:cxn>
                    <a:cxn ang="0">
                      <a:pos x="73" y="215"/>
                    </a:cxn>
                    <a:cxn ang="0">
                      <a:pos x="79" y="210"/>
                    </a:cxn>
                    <a:cxn ang="0">
                      <a:pos x="79" y="188"/>
                    </a:cxn>
                    <a:cxn ang="0">
                      <a:pos x="57" y="149"/>
                    </a:cxn>
                    <a:cxn ang="0">
                      <a:pos x="141" y="75"/>
                    </a:cxn>
                    <a:cxn ang="0">
                      <a:pos x="134" y="0"/>
                    </a:cxn>
                    <a:cxn ang="0">
                      <a:pos x="121" y="13"/>
                    </a:cxn>
                    <a:cxn ang="0">
                      <a:pos x="73" y="13"/>
                    </a:cxn>
                    <a:cxn ang="0">
                      <a:pos x="57" y="30"/>
                    </a:cxn>
                    <a:cxn ang="0">
                      <a:pos x="73" y="45"/>
                    </a:cxn>
                    <a:cxn ang="0">
                      <a:pos x="79" y="67"/>
                    </a:cxn>
                    <a:cxn ang="0">
                      <a:pos x="79" y="82"/>
                    </a:cxn>
                    <a:cxn ang="0">
                      <a:pos x="73" y="95"/>
                    </a:cxn>
                    <a:cxn ang="0">
                      <a:pos x="57" y="82"/>
                    </a:cxn>
                    <a:cxn ang="0">
                      <a:pos x="57" y="67"/>
                    </a:cxn>
                    <a:cxn ang="0">
                      <a:pos x="49" y="67"/>
                    </a:cxn>
                    <a:cxn ang="0">
                      <a:pos x="44" y="50"/>
                    </a:cxn>
                    <a:cxn ang="0">
                      <a:pos x="0" y="75"/>
                    </a:cxn>
                    <a:cxn ang="0">
                      <a:pos x="0" y="82"/>
                    </a:cxn>
                    <a:cxn ang="0">
                      <a:pos x="16" y="82"/>
                    </a:cxn>
                    <a:cxn ang="0">
                      <a:pos x="37" y="90"/>
                    </a:cxn>
                    <a:cxn ang="0">
                      <a:pos x="44" y="112"/>
                    </a:cxn>
                    <a:cxn ang="0">
                      <a:pos x="37" y="149"/>
                    </a:cxn>
                    <a:cxn ang="0">
                      <a:pos x="16" y="188"/>
                    </a:cxn>
                    <a:cxn ang="0">
                      <a:pos x="24" y="245"/>
                    </a:cxn>
                    <a:cxn ang="0">
                      <a:pos x="37" y="245"/>
                    </a:cxn>
                    <a:cxn ang="0">
                      <a:pos x="37" y="245"/>
                    </a:cxn>
                  </a:cxnLst>
                  <a:rect l="0" t="0" r="r" b="b"/>
                  <a:pathLst>
                    <a:path w="141" h="245">
                      <a:moveTo>
                        <a:pt x="37" y="245"/>
                      </a:moveTo>
                      <a:lnTo>
                        <a:pt x="37" y="232"/>
                      </a:lnTo>
                      <a:lnTo>
                        <a:pt x="73" y="215"/>
                      </a:lnTo>
                      <a:lnTo>
                        <a:pt x="79" y="210"/>
                      </a:lnTo>
                      <a:lnTo>
                        <a:pt x="79" y="188"/>
                      </a:lnTo>
                      <a:lnTo>
                        <a:pt x="57" y="149"/>
                      </a:lnTo>
                      <a:lnTo>
                        <a:pt x="141" y="75"/>
                      </a:lnTo>
                      <a:lnTo>
                        <a:pt x="134" y="0"/>
                      </a:lnTo>
                      <a:lnTo>
                        <a:pt x="121" y="13"/>
                      </a:lnTo>
                      <a:lnTo>
                        <a:pt x="73" y="13"/>
                      </a:lnTo>
                      <a:lnTo>
                        <a:pt x="57" y="30"/>
                      </a:lnTo>
                      <a:lnTo>
                        <a:pt x="73" y="45"/>
                      </a:lnTo>
                      <a:lnTo>
                        <a:pt x="79" y="67"/>
                      </a:lnTo>
                      <a:lnTo>
                        <a:pt x="79" y="82"/>
                      </a:lnTo>
                      <a:lnTo>
                        <a:pt x="73" y="95"/>
                      </a:lnTo>
                      <a:lnTo>
                        <a:pt x="57" y="82"/>
                      </a:lnTo>
                      <a:lnTo>
                        <a:pt x="57" y="67"/>
                      </a:lnTo>
                      <a:lnTo>
                        <a:pt x="49" y="67"/>
                      </a:lnTo>
                      <a:lnTo>
                        <a:pt x="44" y="50"/>
                      </a:lnTo>
                      <a:lnTo>
                        <a:pt x="0" y="75"/>
                      </a:lnTo>
                      <a:lnTo>
                        <a:pt x="0" y="82"/>
                      </a:lnTo>
                      <a:lnTo>
                        <a:pt x="16" y="82"/>
                      </a:lnTo>
                      <a:lnTo>
                        <a:pt x="37" y="90"/>
                      </a:lnTo>
                      <a:lnTo>
                        <a:pt x="44" y="112"/>
                      </a:lnTo>
                      <a:lnTo>
                        <a:pt x="37" y="149"/>
                      </a:lnTo>
                      <a:lnTo>
                        <a:pt x="16" y="188"/>
                      </a:lnTo>
                      <a:lnTo>
                        <a:pt x="24" y="245"/>
                      </a:lnTo>
                      <a:lnTo>
                        <a:pt x="37" y="245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3" name="Freeform 574"/>
                <p:cNvSpPr>
                  <a:spLocks/>
                </p:cNvSpPr>
                <p:nvPr/>
              </p:nvSpPr>
              <p:spPr bwMode="auto">
                <a:xfrm>
                  <a:off x="5081261" y="4719939"/>
                  <a:ext cx="110967" cy="264596"/>
                </a:xfrm>
                <a:custGeom>
                  <a:avLst/>
                  <a:gdLst/>
                  <a:ahLst/>
                  <a:cxnLst>
                    <a:cxn ang="0">
                      <a:pos x="0" y="144"/>
                    </a:cxn>
                    <a:cxn ang="0">
                      <a:pos x="5" y="180"/>
                    </a:cxn>
                    <a:cxn ang="0">
                      <a:pos x="19" y="202"/>
                    </a:cxn>
                    <a:cxn ang="0">
                      <a:pos x="41" y="202"/>
                    </a:cxn>
                    <a:cxn ang="0">
                      <a:pos x="79" y="47"/>
                    </a:cxn>
                    <a:cxn ang="0">
                      <a:pos x="86" y="54"/>
                    </a:cxn>
                    <a:cxn ang="0">
                      <a:pos x="79" y="10"/>
                    </a:cxn>
                    <a:cxn ang="0">
                      <a:pos x="72" y="0"/>
                    </a:cxn>
                    <a:cxn ang="0">
                      <a:pos x="67" y="17"/>
                    </a:cxn>
                    <a:cxn ang="0">
                      <a:pos x="61" y="17"/>
                    </a:cxn>
                    <a:cxn ang="0">
                      <a:pos x="61" y="40"/>
                    </a:cxn>
                    <a:cxn ang="0">
                      <a:pos x="19" y="62"/>
                    </a:cxn>
                    <a:cxn ang="0">
                      <a:pos x="5" y="84"/>
                    </a:cxn>
                    <a:cxn ang="0">
                      <a:pos x="19" y="121"/>
                    </a:cxn>
                    <a:cxn ang="0">
                      <a:pos x="0" y="144"/>
                    </a:cxn>
                    <a:cxn ang="0">
                      <a:pos x="0" y="144"/>
                    </a:cxn>
                    <a:cxn ang="0">
                      <a:pos x="0" y="144"/>
                    </a:cxn>
                  </a:cxnLst>
                  <a:rect l="0" t="0" r="r" b="b"/>
                  <a:pathLst>
                    <a:path w="86" h="202">
                      <a:moveTo>
                        <a:pt x="0" y="144"/>
                      </a:moveTo>
                      <a:lnTo>
                        <a:pt x="5" y="180"/>
                      </a:lnTo>
                      <a:lnTo>
                        <a:pt x="19" y="202"/>
                      </a:lnTo>
                      <a:lnTo>
                        <a:pt x="41" y="202"/>
                      </a:lnTo>
                      <a:lnTo>
                        <a:pt x="79" y="47"/>
                      </a:lnTo>
                      <a:lnTo>
                        <a:pt x="86" y="54"/>
                      </a:lnTo>
                      <a:lnTo>
                        <a:pt x="79" y="10"/>
                      </a:lnTo>
                      <a:lnTo>
                        <a:pt x="72" y="0"/>
                      </a:lnTo>
                      <a:lnTo>
                        <a:pt x="67" y="17"/>
                      </a:lnTo>
                      <a:lnTo>
                        <a:pt x="61" y="17"/>
                      </a:lnTo>
                      <a:lnTo>
                        <a:pt x="61" y="40"/>
                      </a:lnTo>
                      <a:lnTo>
                        <a:pt x="19" y="62"/>
                      </a:lnTo>
                      <a:lnTo>
                        <a:pt x="5" y="84"/>
                      </a:lnTo>
                      <a:lnTo>
                        <a:pt x="19" y="121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94" name="Group 548"/>
                <p:cNvGrpSpPr/>
                <p:nvPr/>
              </p:nvGrpSpPr>
              <p:grpSpPr>
                <a:xfrm>
                  <a:off x="4014168" y="3726728"/>
                  <a:ext cx="932901" cy="1465052"/>
                  <a:chOff x="4014168" y="3726728"/>
                  <a:chExt cx="932901" cy="1465052"/>
                </a:xfrm>
                <a:grpFill/>
              </p:grpSpPr>
              <p:sp>
                <p:nvSpPr>
                  <p:cNvPr id="95" name="Freeform 534"/>
                  <p:cNvSpPr>
                    <a:spLocks/>
                  </p:cNvSpPr>
                  <p:nvPr/>
                </p:nvSpPr>
                <p:spPr bwMode="auto">
                  <a:xfrm>
                    <a:off x="4741908" y="3842733"/>
                    <a:ext cx="205161" cy="218976"/>
                  </a:xfrm>
                  <a:custGeom>
                    <a:avLst/>
                    <a:gdLst/>
                    <a:ahLst/>
                    <a:cxnLst>
                      <a:cxn ang="0">
                        <a:pos x="158" y="151"/>
                      </a:cxn>
                      <a:cxn ang="0">
                        <a:pos x="127" y="167"/>
                      </a:cxn>
                      <a:cxn ang="0">
                        <a:pos x="122" y="158"/>
                      </a:cxn>
                      <a:cxn ang="0">
                        <a:pos x="7" y="158"/>
                      </a:cxn>
                      <a:cxn ang="0">
                        <a:pos x="7" y="52"/>
                      </a:cxn>
                      <a:cxn ang="0">
                        <a:pos x="0" y="37"/>
                      </a:cxn>
                      <a:cxn ang="0">
                        <a:pos x="7" y="0"/>
                      </a:cxn>
                      <a:cxn ang="0">
                        <a:pos x="7" y="15"/>
                      </a:cxn>
                      <a:cxn ang="0">
                        <a:pos x="35" y="15"/>
                      </a:cxn>
                      <a:cxn ang="0">
                        <a:pos x="57" y="24"/>
                      </a:cxn>
                      <a:cxn ang="0">
                        <a:pos x="92" y="15"/>
                      </a:cxn>
                      <a:cxn ang="0">
                        <a:pos x="101" y="15"/>
                      </a:cxn>
                      <a:cxn ang="0">
                        <a:pos x="101" y="24"/>
                      </a:cxn>
                      <a:cxn ang="0">
                        <a:pos x="116" y="15"/>
                      </a:cxn>
                      <a:cxn ang="0">
                        <a:pos x="116" y="24"/>
                      </a:cxn>
                      <a:cxn ang="0">
                        <a:pos x="127" y="15"/>
                      </a:cxn>
                      <a:cxn ang="0">
                        <a:pos x="136" y="47"/>
                      </a:cxn>
                      <a:cxn ang="0">
                        <a:pos x="127" y="76"/>
                      </a:cxn>
                      <a:cxn ang="0">
                        <a:pos x="116" y="30"/>
                      </a:cxn>
                      <a:cxn ang="0">
                        <a:pos x="116" y="47"/>
                      </a:cxn>
                      <a:cxn ang="0">
                        <a:pos x="158" y="151"/>
                      </a:cxn>
                      <a:cxn ang="0">
                        <a:pos x="158" y="151"/>
                      </a:cxn>
                      <a:cxn ang="0">
                        <a:pos x="158" y="151"/>
                      </a:cxn>
                    </a:cxnLst>
                    <a:rect l="0" t="0" r="r" b="b"/>
                    <a:pathLst>
                      <a:path w="158" h="167">
                        <a:moveTo>
                          <a:pt x="158" y="151"/>
                        </a:moveTo>
                        <a:lnTo>
                          <a:pt x="127" y="167"/>
                        </a:lnTo>
                        <a:lnTo>
                          <a:pt x="122" y="158"/>
                        </a:lnTo>
                        <a:lnTo>
                          <a:pt x="7" y="158"/>
                        </a:lnTo>
                        <a:lnTo>
                          <a:pt x="7" y="52"/>
                        </a:lnTo>
                        <a:lnTo>
                          <a:pt x="0" y="37"/>
                        </a:lnTo>
                        <a:lnTo>
                          <a:pt x="7" y="0"/>
                        </a:lnTo>
                        <a:lnTo>
                          <a:pt x="7" y="15"/>
                        </a:lnTo>
                        <a:lnTo>
                          <a:pt x="35" y="15"/>
                        </a:lnTo>
                        <a:lnTo>
                          <a:pt x="57" y="24"/>
                        </a:lnTo>
                        <a:lnTo>
                          <a:pt x="92" y="15"/>
                        </a:lnTo>
                        <a:lnTo>
                          <a:pt x="101" y="15"/>
                        </a:lnTo>
                        <a:lnTo>
                          <a:pt x="101" y="24"/>
                        </a:lnTo>
                        <a:lnTo>
                          <a:pt x="116" y="15"/>
                        </a:lnTo>
                        <a:lnTo>
                          <a:pt x="116" y="24"/>
                        </a:lnTo>
                        <a:lnTo>
                          <a:pt x="127" y="15"/>
                        </a:lnTo>
                        <a:lnTo>
                          <a:pt x="136" y="47"/>
                        </a:lnTo>
                        <a:lnTo>
                          <a:pt x="127" y="76"/>
                        </a:lnTo>
                        <a:lnTo>
                          <a:pt x="116" y="30"/>
                        </a:lnTo>
                        <a:lnTo>
                          <a:pt x="116" y="47"/>
                        </a:lnTo>
                        <a:lnTo>
                          <a:pt x="158" y="15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96" name="Freeform 547"/>
                  <p:cNvSpPr>
                    <a:spLocks/>
                  </p:cNvSpPr>
                  <p:nvPr/>
                </p:nvSpPr>
                <p:spPr bwMode="auto">
                  <a:xfrm>
                    <a:off x="4841262" y="4401903"/>
                    <a:ext cx="99355" cy="106881"/>
                  </a:xfrm>
                  <a:custGeom>
                    <a:avLst/>
                    <a:gdLst/>
                    <a:ahLst/>
                    <a:cxnLst>
                      <a:cxn ang="0">
                        <a:pos x="54" y="0"/>
                      </a:cxn>
                      <a:cxn ang="0">
                        <a:pos x="60" y="9"/>
                      </a:cxn>
                      <a:cxn ang="0">
                        <a:pos x="76" y="39"/>
                      </a:cxn>
                      <a:cxn ang="0">
                        <a:pos x="54" y="61"/>
                      </a:cxn>
                      <a:cxn ang="0">
                        <a:pos x="54" y="76"/>
                      </a:cxn>
                      <a:cxn ang="0">
                        <a:pos x="14" y="76"/>
                      </a:cxn>
                      <a:cxn ang="0">
                        <a:pos x="0" y="82"/>
                      </a:cxn>
                      <a:cxn ang="0">
                        <a:pos x="3" y="54"/>
                      </a:cxn>
                      <a:cxn ang="0">
                        <a:pos x="14" y="47"/>
                      </a:cxn>
                      <a:cxn ang="0">
                        <a:pos x="20" y="30"/>
                      </a:cxn>
                      <a:cxn ang="0">
                        <a:pos x="14" y="30"/>
                      </a:cxn>
                      <a:cxn ang="0">
                        <a:pos x="14" y="9"/>
                      </a:cxn>
                      <a:cxn ang="0">
                        <a:pos x="27" y="9"/>
                      </a:cxn>
                      <a:cxn ang="0">
                        <a:pos x="54" y="0"/>
                      </a:cxn>
                      <a:cxn ang="0">
                        <a:pos x="54" y="0"/>
                      </a:cxn>
                      <a:cxn ang="0">
                        <a:pos x="54" y="0"/>
                      </a:cxn>
                    </a:cxnLst>
                    <a:rect l="0" t="0" r="r" b="b"/>
                    <a:pathLst>
                      <a:path w="76" h="82">
                        <a:moveTo>
                          <a:pt x="54" y="0"/>
                        </a:moveTo>
                        <a:lnTo>
                          <a:pt x="60" y="9"/>
                        </a:lnTo>
                        <a:lnTo>
                          <a:pt x="76" y="39"/>
                        </a:lnTo>
                        <a:lnTo>
                          <a:pt x="54" y="61"/>
                        </a:lnTo>
                        <a:lnTo>
                          <a:pt x="54" y="76"/>
                        </a:lnTo>
                        <a:lnTo>
                          <a:pt x="14" y="76"/>
                        </a:lnTo>
                        <a:lnTo>
                          <a:pt x="0" y="82"/>
                        </a:lnTo>
                        <a:lnTo>
                          <a:pt x="3" y="54"/>
                        </a:lnTo>
                        <a:lnTo>
                          <a:pt x="14" y="47"/>
                        </a:lnTo>
                        <a:lnTo>
                          <a:pt x="20" y="30"/>
                        </a:lnTo>
                        <a:lnTo>
                          <a:pt x="14" y="30"/>
                        </a:lnTo>
                        <a:lnTo>
                          <a:pt x="14" y="9"/>
                        </a:lnTo>
                        <a:lnTo>
                          <a:pt x="27" y="9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97" name="Freeform 550"/>
                  <p:cNvSpPr>
                    <a:spLocks/>
                  </p:cNvSpPr>
                  <p:nvPr/>
                </p:nvSpPr>
                <p:spPr bwMode="auto">
                  <a:xfrm>
                    <a:off x="4699327" y="4640430"/>
                    <a:ext cx="212903" cy="187693"/>
                  </a:xfrm>
                  <a:custGeom>
                    <a:avLst/>
                    <a:gdLst/>
                    <a:ahLst/>
                    <a:cxnLst>
                      <a:cxn ang="0">
                        <a:pos x="28" y="37"/>
                      </a:cxn>
                      <a:cxn ang="0">
                        <a:pos x="63" y="59"/>
                      </a:cxn>
                      <a:cxn ang="0">
                        <a:pos x="70" y="44"/>
                      </a:cxn>
                      <a:cxn ang="0">
                        <a:pos x="92" y="66"/>
                      </a:cxn>
                      <a:cxn ang="0">
                        <a:pos x="107" y="76"/>
                      </a:cxn>
                      <a:cxn ang="0">
                        <a:pos x="107" y="59"/>
                      </a:cxn>
                      <a:cxn ang="0">
                        <a:pos x="92" y="59"/>
                      </a:cxn>
                      <a:cxn ang="0">
                        <a:pos x="92" y="0"/>
                      </a:cxn>
                      <a:cxn ang="0">
                        <a:pos x="129" y="0"/>
                      </a:cxn>
                      <a:cxn ang="0">
                        <a:pos x="157" y="22"/>
                      </a:cxn>
                      <a:cxn ang="0">
                        <a:pos x="164" y="37"/>
                      </a:cxn>
                      <a:cxn ang="0">
                        <a:pos x="157" y="44"/>
                      </a:cxn>
                      <a:cxn ang="0">
                        <a:pos x="157" y="59"/>
                      </a:cxn>
                      <a:cxn ang="0">
                        <a:pos x="150" y="76"/>
                      </a:cxn>
                      <a:cxn ang="0">
                        <a:pos x="157" y="83"/>
                      </a:cxn>
                      <a:cxn ang="0">
                        <a:pos x="113" y="105"/>
                      </a:cxn>
                      <a:cxn ang="0">
                        <a:pos x="113" y="113"/>
                      </a:cxn>
                      <a:cxn ang="0">
                        <a:pos x="92" y="113"/>
                      </a:cxn>
                      <a:cxn ang="0">
                        <a:pos x="92" y="121"/>
                      </a:cxn>
                      <a:cxn ang="0">
                        <a:pos x="70" y="143"/>
                      </a:cxn>
                      <a:cxn ang="0">
                        <a:pos x="43" y="143"/>
                      </a:cxn>
                      <a:cxn ang="0">
                        <a:pos x="28" y="126"/>
                      </a:cxn>
                      <a:cxn ang="0">
                        <a:pos x="21" y="143"/>
                      </a:cxn>
                      <a:cxn ang="0">
                        <a:pos x="0" y="121"/>
                      </a:cxn>
                      <a:cxn ang="0">
                        <a:pos x="0" y="76"/>
                      </a:cxn>
                      <a:cxn ang="0">
                        <a:pos x="35" y="66"/>
                      </a:cxn>
                      <a:cxn ang="0">
                        <a:pos x="28" y="37"/>
                      </a:cxn>
                      <a:cxn ang="0">
                        <a:pos x="28" y="37"/>
                      </a:cxn>
                      <a:cxn ang="0">
                        <a:pos x="28" y="37"/>
                      </a:cxn>
                    </a:cxnLst>
                    <a:rect l="0" t="0" r="r" b="b"/>
                    <a:pathLst>
                      <a:path w="164" h="143">
                        <a:moveTo>
                          <a:pt x="28" y="37"/>
                        </a:moveTo>
                        <a:lnTo>
                          <a:pt x="63" y="59"/>
                        </a:lnTo>
                        <a:lnTo>
                          <a:pt x="70" y="44"/>
                        </a:lnTo>
                        <a:lnTo>
                          <a:pt x="92" y="66"/>
                        </a:lnTo>
                        <a:lnTo>
                          <a:pt x="107" y="76"/>
                        </a:lnTo>
                        <a:lnTo>
                          <a:pt x="107" y="59"/>
                        </a:lnTo>
                        <a:lnTo>
                          <a:pt x="92" y="59"/>
                        </a:lnTo>
                        <a:lnTo>
                          <a:pt x="92" y="0"/>
                        </a:lnTo>
                        <a:lnTo>
                          <a:pt x="129" y="0"/>
                        </a:lnTo>
                        <a:lnTo>
                          <a:pt x="157" y="22"/>
                        </a:lnTo>
                        <a:lnTo>
                          <a:pt x="164" y="37"/>
                        </a:lnTo>
                        <a:lnTo>
                          <a:pt x="157" y="44"/>
                        </a:lnTo>
                        <a:lnTo>
                          <a:pt x="157" y="59"/>
                        </a:lnTo>
                        <a:lnTo>
                          <a:pt x="150" y="76"/>
                        </a:lnTo>
                        <a:lnTo>
                          <a:pt x="157" y="83"/>
                        </a:lnTo>
                        <a:lnTo>
                          <a:pt x="113" y="105"/>
                        </a:lnTo>
                        <a:lnTo>
                          <a:pt x="113" y="113"/>
                        </a:lnTo>
                        <a:lnTo>
                          <a:pt x="92" y="113"/>
                        </a:lnTo>
                        <a:lnTo>
                          <a:pt x="92" y="121"/>
                        </a:lnTo>
                        <a:lnTo>
                          <a:pt x="70" y="143"/>
                        </a:lnTo>
                        <a:lnTo>
                          <a:pt x="43" y="143"/>
                        </a:lnTo>
                        <a:lnTo>
                          <a:pt x="28" y="126"/>
                        </a:lnTo>
                        <a:lnTo>
                          <a:pt x="21" y="143"/>
                        </a:lnTo>
                        <a:lnTo>
                          <a:pt x="0" y="121"/>
                        </a:lnTo>
                        <a:lnTo>
                          <a:pt x="0" y="76"/>
                        </a:lnTo>
                        <a:lnTo>
                          <a:pt x="35" y="66"/>
                        </a:lnTo>
                        <a:lnTo>
                          <a:pt x="28" y="37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98" name="Freeform 576"/>
                  <p:cNvSpPr>
                    <a:spLocks/>
                  </p:cNvSpPr>
                  <p:nvPr/>
                </p:nvSpPr>
                <p:spPr bwMode="auto">
                  <a:xfrm>
                    <a:off x="4892875" y="4667802"/>
                    <a:ext cx="54193" cy="136860"/>
                  </a:xfrm>
                  <a:custGeom>
                    <a:avLst/>
                    <a:gdLst/>
                    <a:ahLst/>
                    <a:cxnLst>
                      <a:cxn ang="0">
                        <a:pos x="8" y="60"/>
                      </a:cxn>
                      <a:cxn ang="0">
                        <a:pos x="0" y="53"/>
                      </a:cxn>
                      <a:cxn ang="0">
                        <a:pos x="8" y="36"/>
                      </a:cxn>
                      <a:cxn ang="0">
                        <a:pos x="8" y="23"/>
                      </a:cxn>
                      <a:cxn ang="0">
                        <a:pos x="13" y="16"/>
                      </a:cxn>
                      <a:cxn ang="0">
                        <a:pos x="8" y="0"/>
                      </a:cxn>
                      <a:cxn ang="0">
                        <a:pos x="21" y="0"/>
                      </a:cxn>
                      <a:cxn ang="0">
                        <a:pos x="35" y="23"/>
                      </a:cxn>
                      <a:cxn ang="0">
                        <a:pos x="21" y="36"/>
                      </a:cxn>
                      <a:cxn ang="0">
                        <a:pos x="35" y="53"/>
                      </a:cxn>
                      <a:cxn ang="0">
                        <a:pos x="42" y="75"/>
                      </a:cxn>
                      <a:cxn ang="0">
                        <a:pos x="42" y="90"/>
                      </a:cxn>
                      <a:cxn ang="0">
                        <a:pos x="35" y="104"/>
                      </a:cxn>
                      <a:cxn ang="0">
                        <a:pos x="21" y="90"/>
                      </a:cxn>
                      <a:cxn ang="0">
                        <a:pos x="21" y="75"/>
                      </a:cxn>
                      <a:cxn ang="0">
                        <a:pos x="13" y="75"/>
                      </a:cxn>
                      <a:cxn ang="0">
                        <a:pos x="8" y="60"/>
                      </a:cxn>
                      <a:cxn ang="0">
                        <a:pos x="8" y="60"/>
                      </a:cxn>
                      <a:cxn ang="0">
                        <a:pos x="8" y="60"/>
                      </a:cxn>
                    </a:cxnLst>
                    <a:rect l="0" t="0" r="r" b="b"/>
                    <a:pathLst>
                      <a:path w="42" h="104">
                        <a:moveTo>
                          <a:pt x="8" y="60"/>
                        </a:moveTo>
                        <a:lnTo>
                          <a:pt x="0" y="53"/>
                        </a:lnTo>
                        <a:lnTo>
                          <a:pt x="8" y="36"/>
                        </a:lnTo>
                        <a:lnTo>
                          <a:pt x="8" y="23"/>
                        </a:lnTo>
                        <a:lnTo>
                          <a:pt x="13" y="16"/>
                        </a:lnTo>
                        <a:lnTo>
                          <a:pt x="8" y="0"/>
                        </a:lnTo>
                        <a:lnTo>
                          <a:pt x="21" y="0"/>
                        </a:lnTo>
                        <a:lnTo>
                          <a:pt x="35" y="23"/>
                        </a:lnTo>
                        <a:lnTo>
                          <a:pt x="21" y="36"/>
                        </a:lnTo>
                        <a:lnTo>
                          <a:pt x="35" y="53"/>
                        </a:lnTo>
                        <a:lnTo>
                          <a:pt x="42" y="75"/>
                        </a:lnTo>
                        <a:lnTo>
                          <a:pt x="42" y="90"/>
                        </a:lnTo>
                        <a:lnTo>
                          <a:pt x="35" y="104"/>
                        </a:lnTo>
                        <a:lnTo>
                          <a:pt x="21" y="90"/>
                        </a:lnTo>
                        <a:lnTo>
                          <a:pt x="21" y="75"/>
                        </a:lnTo>
                        <a:lnTo>
                          <a:pt x="13" y="75"/>
                        </a:lnTo>
                        <a:lnTo>
                          <a:pt x="8" y="6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99" name="Freeform 535"/>
                  <p:cNvSpPr>
                    <a:spLocks/>
                  </p:cNvSpPr>
                  <p:nvPr/>
                </p:nvSpPr>
                <p:spPr bwMode="auto">
                  <a:xfrm>
                    <a:off x="4486425" y="3825789"/>
                    <a:ext cx="265806" cy="278933"/>
                  </a:xfrm>
                  <a:custGeom>
                    <a:avLst/>
                    <a:gdLst/>
                    <a:ahLst/>
                    <a:cxnLst>
                      <a:cxn ang="0">
                        <a:pos x="29" y="156"/>
                      </a:cxn>
                      <a:cxn ang="0">
                        <a:pos x="20" y="134"/>
                      </a:cxn>
                      <a:cxn ang="0">
                        <a:pos x="15" y="134"/>
                      </a:cxn>
                      <a:cxn ang="0">
                        <a:pos x="0" y="112"/>
                      </a:cxn>
                      <a:cxn ang="0">
                        <a:pos x="8" y="97"/>
                      </a:cxn>
                      <a:cxn ang="0">
                        <a:pos x="8" y="62"/>
                      </a:cxn>
                      <a:cxn ang="0">
                        <a:pos x="0" y="50"/>
                      </a:cxn>
                      <a:cxn ang="0">
                        <a:pos x="0" y="43"/>
                      </a:cxn>
                      <a:cxn ang="0">
                        <a:pos x="8" y="38"/>
                      </a:cxn>
                      <a:cxn ang="0">
                        <a:pos x="8" y="28"/>
                      </a:cxn>
                      <a:cxn ang="0">
                        <a:pos x="20" y="8"/>
                      </a:cxn>
                      <a:cxn ang="0">
                        <a:pos x="20" y="0"/>
                      </a:cxn>
                      <a:cxn ang="0">
                        <a:pos x="40" y="0"/>
                      </a:cxn>
                      <a:cxn ang="0">
                        <a:pos x="64" y="8"/>
                      </a:cxn>
                      <a:cxn ang="0">
                        <a:pos x="85" y="8"/>
                      </a:cxn>
                      <a:cxn ang="0">
                        <a:pos x="85" y="28"/>
                      </a:cxn>
                      <a:cxn ang="0">
                        <a:pos x="134" y="43"/>
                      </a:cxn>
                      <a:cxn ang="0">
                        <a:pos x="141" y="38"/>
                      </a:cxn>
                      <a:cxn ang="0">
                        <a:pos x="141" y="17"/>
                      </a:cxn>
                      <a:cxn ang="0">
                        <a:pos x="163" y="0"/>
                      </a:cxn>
                      <a:cxn ang="0">
                        <a:pos x="184" y="8"/>
                      </a:cxn>
                      <a:cxn ang="0">
                        <a:pos x="184" y="17"/>
                      </a:cxn>
                      <a:cxn ang="0">
                        <a:pos x="204" y="17"/>
                      </a:cxn>
                      <a:cxn ang="0">
                        <a:pos x="199" y="50"/>
                      </a:cxn>
                      <a:cxn ang="0">
                        <a:pos x="204" y="67"/>
                      </a:cxn>
                      <a:cxn ang="0">
                        <a:pos x="204" y="200"/>
                      </a:cxn>
                      <a:cxn ang="0">
                        <a:pos x="199" y="208"/>
                      </a:cxn>
                      <a:cxn ang="0">
                        <a:pos x="191" y="213"/>
                      </a:cxn>
                      <a:cxn ang="0">
                        <a:pos x="94" y="156"/>
                      </a:cxn>
                      <a:cxn ang="0">
                        <a:pos x="70" y="163"/>
                      </a:cxn>
                      <a:cxn ang="0">
                        <a:pos x="64" y="156"/>
                      </a:cxn>
                      <a:cxn ang="0">
                        <a:pos x="29" y="156"/>
                      </a:cxn>
                      <a:cxn ang="0">
                        <a:pos x="29" y="156"/>
                      </a:cxn>
                      <a:cxn ang="0">
                        <a:pos x="29" y="156"/>
                      </a:cxn>
                    </a:cxnLst>
                    <a:rect l="0" t="0" r="r" b="b"/>
                    <a:pathLst>
                      <a:path w="204" h="213">
                        <a:moveTo>
                          <a:pt x="29" y="156"/>
                        </a:moveTo>
                        <a:lnTo>
                          <a:pt x="20" y="134"/>
                        </a:lnTo>
                        <a:lnTo>
                          <a:pt x="15" y="134"/>
                        </a:lnTo>
                        <a:lnTo>
                          <a:pt x="0" y="112"/>
                        </a:lnTo>
                        <a:lnTo>
                          <a:pt x="8" y="97"/>
                        </a:lnTo>
                        <a:lnTo>
                          <a:pt x="8" y="62"/>
                        </a:lnTo>
                        <a:lnTo>
                          <a:pt x="0" y="50"/>
                        </a:lnTo>
                        <a:lnTo>
                          <a:pt x="0" y="43"/>
                        </a:lnTo>
                        <a:lnTo>
                          <a:pt x="8" y="38"/>
                        </a:lnTo>
                        <a:lnTo>
                          <a:pt x="8" y="28"/>
                        </a:lnTo>
                        <a:lnTo>
                          <a:pt x="20" y="8"/>
                        </a:lnTo>
                        <a:lnTo>
                          <a:pt x="20" y="0"/>
                        </a:lnTo>
                        <a:lnTo>
                          <a:pt x="40" y="0"/>
                        </a:lnTo>
                        <a:lnTo>
                          <a:pt x="64" y="8"/>
                        </a:lnTo>
                        <a:lnTo>
                          <a:pt x="85" y="8"/>
                        </a:lnTo>
                        <a:lnTo>
                          <a:pt x="85" y="28"/>
                        </a:lnTo>
                        <a:lnTo>
                          <a:pt x="134" y="43"/>
                        </a:lnTo>
                        <a:lnTo>
                          <a:pt x="141" y="38"/>
                        </a:lnTo>
                        <a:lnTo>
                          <a:pt x="141" y="17"/>
                        </a:lnTo>
                        <a:lnTo>
                          <a:pt x="163" y="0"/>
                        </a:lnTo>
                        <a:lnTo>
                          <a:pt x="184" y="8"/>
                        </a:lnTo>
                        <a:lnTo>
                          <a:pt x="184" y="17"/>
                        </a:lnTo>
                        <a:lnTo>
                          <a:pt x="204" y="17"/>
                        </a:lnTo>
                        <a:lnTo>
                          <a:pt x="199" y="50"/>
                        </a:lnTo>
                        <a:lnTo>
                          <a:pt x="204" y="67"/>
                        </a:lnTo>
                        <a:lnTo>
                          <a:pt x="204" y="200"/>
                        </a:lnTo>
                        <a:lnTo>
                          <a:pt x="199" y="208"/>
                        </a:lnTo>
                        <a:lnTo>
                          <a:pt x="191" y="213"/>
                        </a:lnTo>
                        <a:lnTo>
                          <a:pt x="94" y="156"/>
                        </a:lnTo>
                        <a:lnTo>
                          <a:pt x="70" y="163"/>
                        </a:lnTo>
                        <a:lnTo>
                          <a:pt x="64" y="156"/>
                        </a:lnTo>
                        <a:lnTo>
                          <a:pt x="29" y="156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00" name="Freeform 536"/>
                  <p:cNvSpPr>
                    <a:spLocks/>
                  </p:cNvSpPr>
                  <p:nvPr/>
                </p:nvSpPr>
                <p:spPr bwMode="auto">
                  <a:xfrm>
                    <a:off x="4170296" y="3729335"/>
                    <a:ext cx="358709" cy="375387"/>
                  </a:xfrm>
                  <a:custGeom>
                    <a:avLst/>
                    <a:gdLst/>
                    <a:ahLst/>
                    <a:cxnLst>
                      <a:cxn ang="0">
                        <a:pos x="87" y="33"/>
                      </a:cxn>
                      <a:cxn ang="0">
                        <a:pos x="94" y="33"/>
                      </a:cxn>
                      <a:cxn ang="0">
                        <a:pos x="101" y="79"/>
                      </a:cxn>
                      <a:cxn ang="0">
                        <a:pos x="65" y="87"/>
                      </a:cxn>
                      <a:cxn ang="0">
                        <a:pos x="65" y="101"/>
                      </a:cxn>
                      <a:cxn ang="0">
                        <a:pos x="0" y="138"/>
                      </a:cxn>
                      <a:cxn ang="0">
                        <a:pos x="0" y="163"/>
                      </a:cxn>
                      <a:cxn ang="0">
                        <a:pos x="129" y="257"/>
                      </a:cxn>
                      <a:cxn ang="0">
                        <a:pos x="136" y="274"/>
                      </a:cxn>
                      <a:cxn ang="0">
                        <a:pos x="166" y="287"/>
                      </a:cxn>
                      <a:cxn ang="0">
                        <a:pos x="188" y="287"/>
                      </a:cxn>
                      <a:cxn ang="0">
                        <a:pos x="275" y="228"/>
                      </a:cxn>
                      <a:cxn ang="0">
                        <a:pos x="265" y="207"/>
                      </a:cxn>
                      <a:cxn ang="0">
                        <a:pos x="260" y="207"/>
                      </a:cxn>
                      <a:cxn ang="0">
                        <a:pos x="243" y="185"/>
                      </a:cxn>
                      <a:cxn ang="0">
                        <a:pos x="251" y="170"/>
                      </a:cxn>
                      <a:cxn ang="0">
                        <a:pos x="251" y="134"/>
                      </a:cxn>
                      <a:cxn ang="0">
                        <a:pos x="243" y="124"/>
                      </a:cxn>
                      <a:cxn ang="0">
                        <a:pos x="243" y="87"/>
                      </a:cxn>
                      <a:cxn ang="0">
                        <a:pos x="221" y="79"/>
                      </a:cxn>
                      <a:cxn ang="0">
                        <a:pos x="215" y="65"/>
                      </a:cxn>
                      <a:cxn ang="0">
                        <a:pos x="230" y="42"/>
                      </a:cxn>
                      <a:cxn ang="0">
                        <a:pos x="221" y="6"/>
                      </a:cxn>
                      <a:cxn ang="0">
                        <a:pos x="230" y="0"/>
                      </a:cxn>
                      <a:cxn ang="0">
                        <a:pos x="221" y="6"/>
                      </a:cxn>
                      <a:cxn ang="0">
                        <a:pos x="201" y="0"/>
                      </a:cxn>
                      <a:cxn ang="0">
                        <a:pos x="188" y="6"/>
                      </a:cxn>
                      <a:cxn ang="0">
                        <a:pos x="173" y="0"/>
                      </a:cxn>
                      <a:cxn ang="0">
                        <a:pos x="151" y="6"/>
                      </a:cxn>
                      <a:cxn ang="0">
                        <a:pos x="129" y="6"/>
                      </a:cxn>
                      <a:cxn ang="0">
                        <a:pos x="87" y="33"/>
                      </a:cxn>
                      <a:cxn ang="0">
                        <a:pos x="87" y="33"/>
                      </a:cxn>
                      <a:cxn ang="0">
                        <a:pos x="87" y="33"/>
                      </a:cxn>
                    </a:cxnLst>
                    <a:rect l="0" t="0" r="r" b="b"/>
                    <a:pathLst>
                      <a:path w="275" h="287">
                        <a:moveTo>
                          <a:pt x="87" y="33"/>
                        </a:moveTo>
                        <a:lnTo>
                          <a:pt x="94" y="33"/>
                        </a:lnTo>
                        <a:lnTo>
                          <a:pt x="101" y="79"/>
                        </a:lnTo>
                        <a:lnTo>
                          <a:pt x="65" y="87"/>
                        </a:lnTo>
                        <a:lnTo>
                          <a:pt x="65" y="101"/>
                        </a:lnTo>
                        <a:lnTo>
                          <a:pt x="0" y="138"/>
                        </a:lnTo>
                        <a:lnTo>
                          <a:pt x="0" y="163"/>
                        </a:lnTo>
                        <a:lnTo>
                          <a:pt x="129" y="257"/>
                        </a:lnTo>
                        <a:lnTo>
                          <a:pt x="136" y="274"/>
                        </a:lnTo>
                        <a:lnTo>
                          <a:pt x="166" y="287"/>
                        </a:lnTo>
                        <a:lnTo>
                          <a:pt x="188" y="287"/>
                        </a:lnTo>
                        <a:lnTo>
                          <a:pt x="275" y="228"/>
                        </a:lnTo>
                        <a:lnTo>
                          <a:pt x="265" y="207"/>
                        </a:lnTo>
                        <a:lnTo>
                          <a:pt x="260" y="207"/>
                        </a:lnTo>
                        <a:lnTo>
                          <a:pt x="243" y="185"/>
                        </a:lnTo>
                        <a:lnTo>
                          <a:pt x="251" y="170"/>
                        </a:lnTo>
                        <a:lnTo>
                          <a:pt x="251" y="134"/>
                        </a:lnTo>
                        <a:lnTo>
                          <a:pt x="243" y="124"/>
                        </a:lnTo>
                        <a:lnTo>
                          <a:pt x="243" y="87"/>
                        </a:lnTo>
                        <a:lnTo>
                          <a:pt x="221" y="79"/>
                        </a:lnTo>
                        <a:lnTo>
                          <a:pt x="215" y="65"/>
                        </a:lnTo>
                        <a:lnTo>
                          <a:pt x="230" y="42"/>
                        </a:lnTo>
                        <a:lnTo>
                          <a:pt x="221" y="6"/>
                        </a:lnTo>
                        <a:lnTo>
                          <a:pt x="230" y="0"/>
                        </a:lnTo>
                        <a:lnTo>
                          <a:pt x="221" y="6"/>
                        </a:lnTo>
                        <a:lnTo>
                          <a:pt x="201" y="0"/>
                        </a:lnTo>
                        <a:lnTo>
                          <a:pt x="188" y="6"/>
                        </a:lnTo>
                        <a:lnTo>
                          <a:pt x="173" y="0"/>
                        </a:lnTo>
                        <a:lnTo>
                          <a:pt x="151" y="6"/>
                        </a:lnTo>
                        <a:lnTo>
                          <a:pt x="129" y="6"/>
                        </a:lnTo>
                        <a:lnTo>
                          <a:pt x="87" y="33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01" name="Freeform 537"/>
                  <p:cNvSpPr>
                    <a:spLocks/>
                  </p:cNvSpPr>
                  <p:nvPr/>
                </p:nvSpPr>
                <p:spPr bwMode="auto">
                  <a:xfrm>
                    <a:off x="4105781" y="3988717"/>
                    <a:ext cx="290322" cy="302395"/>
                  </a:xfrm>
                  <a:custGeom>
                    <a:avLst/>
                    <a:gdLst/>
                    <a:ahLst/>
                    <a:cxnLst>
                      <a:cxn ang="0">
                        <a:pos x="100" y="0"/>
                      </a:cxn>
                      <a:cxn ang="0">
                        <a:pos x="179" y="61"/>
                      </a:cxn>
                      <a:cxn ang="0">
                        <a:pos x="186" y="76"/>
                      </a:cxn>
                      <a:cxn ang="0">
                        <a:pos x="216" y="91"/>
                      </a:cxn>
                      <a:cxn ang="0">
                        <a:pos x="223" y="91"/>
                      </a:cxn>
                      <a:cxn ang="0">
                        <a:pos x="223" y="136"/>
                      </a:cxn>
                      <a:cxn ang="0">
                        <a:pos x="216" y="150"/>
                      </a:cxn>
                      <a:cxn ang="0">
                        <a:pos x="151" y="158"/>
                      </a:cxn>
                      <a:cxn ang="0">
                        <a:pos x="137" y="173"/>
                      </a:cxn>
                      <a:cxn ang="0">
                        <a:pos x="115" y="180"/>
                      </a:cxn>
                      <a:cxn ang="0">
                        <a:pos x="94" y="225"/>
                      </a:cxn>
                      <a:cxn ang="0">
                        <a:pos x="87" y="232"/>
                      </a:cxn>
                      <a:cxn ang="0">
                        <a:pos x="72" y="225"/>
                      </a:cxn>
                      <a:cxn ang="0">
                        <a:pos x="65" y="232"/>
                      </a:cxn>
                      <a:cxn ang="0">
                        <a:pos x="57" y="232"/>
                      </a:cxn>
                      <a:cxn ang="0">
                        <a:pos x="42" y="197"/>
                      </a:cxn>
                      <a:cxn ang="0">
                        <a:pos x="22" y="204"/>
                      </a:cxn>
                      <a:cxn ang="0">
                        <a:pos x="7" y="204"/>
                      </a:cxn>
                      <a:cxn ang="0">
                        <a:pos x="13" y="197"/>
                      </a:cxn>
                      <a:cxn ang="0">
                        <a:pos x="0" y="158"/>
                      </a:cxn>
                      <a:cxn ang="0">
                        <a:pos x="13" y="150"/>
                      </a:cxn>
                      <a:cxn ang="0">
                        <a:pos x="22" y="158"/>
                      </a:cxn>
                      <a:cxn ang="0">
                        <a:pos x="27" y="150"/>
                      </a:cxn>
                      <a:cxn ang="0">
                        <a:pos x="94" y="150"/>
                      </a:cxn>
                      <a:cxn ang="0">
                        <a:pos x="72" y="0"/>
                      </a:cxn>
                      <a:cxn ang="0">
                        <a:pos x="100" y="0"/>
                      </a:cxn>
                      <a:cxn ang="0">
                        <a:pos x="100" y="0"/>
                      </a:cxn>
                    </a:cxnLst>
                    <a:rect l="0" t="0" r="r" b="b"/>
                    <a:pathLst>
                      <a:path w="223" h="232">
                        <a:moveTo>
                          <a:pt x="100" y="0"/>
                        </a:moveTo>
                        <a:lnTo>
                          <a:pt x="179" y="61"/>
                        </a:lnTo>
                        <a:lnTo>
                          <a:pt x="186" y="76"/>
                        </a:lnTo>
                        <a:lnTo>
                          <a:pt x="216" y="91"/>
                        </a:lnTo>
                        <a:lnTo>
                          <a:pt x="223" y="91"/>
                        </a:lnTo>
                        <a:lnTo>
                          <a:pt x="223" y="136"/>
                        </a:lnTo>
                        <a:lnTo>
                          <a:pt x="216" y="150"/>
                        </a:lnTo>
                        <a:lnTo>
                          <a:pt x="151" y="158"/>
                        </a:lnTo>
                        <a:lnTo>
                          <a:pt x="137" y="173"/>
                        </a:lnTo>
                        <a:lnTo>
                          <a:pt x="115" y="180"/>
                        </a:lnTo>
                        <a:lnTo>
                          <a:pt x="94" y="225"/>
                        </a:lnTo>
                        <a:lnTo>
                          <a:pt x="87" y="232"/>
                        </a:lnTo>
                        <a:lnTo>
                          <a:pt x="72" y="225"/>
                        </a:lnTo>
                        <a:lnTo>
                          <a:pt x="65" y="232"/>
                        </a:lnTo>
                        <a:lnTo>
                          <a:pt x="57" y="232"/>
                        </a:lnTo>
                        <a:lnTo>
                          <a:pt x="42" y="197"/>
                        </a:lnTo>
                        <a:lnTo>
                          <a:pt x="22" y="204"/>
                        </a:lnTo>
                        <a:lnTo>
                          <a:pt x="7" y="204"/>
                        </a:lnTo>
                        <a:lnTo>
                          <a:pt x="13" y="197"/>
                        </a:lnTo>
                        <a:lnTo>
                          <a:pt x="0" y="158"/>
                        </a:lnTo>
                        <a:lnTo>
                          <a:pt x="13" y="150"/>
                        </a:lnTo>
                        <a:lnTo>
                          <a:pt x="22" y="158"/>
                        </a:lnTo>
                        <a:lnTo>
                          <a:pt x="27" y="150"/>
                        </a:lnTo>
                        <a:lnTo>
                          <a:pt x="94" y="150"/>
                        </a:lnTo>
                        <a:lnTo>
                          <a:pt x="72" y="0"/>
                        </a:lnTo>
                        <a:lnTo>
                          <a:pt x="100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02" name="Freeform 538"/>
                  <p:cNvSpPr>
                    <a:spLocks/>
                  </p:cNvSpPr>
                  <p:nvPr/>
                </p:nvSpPr>
                <p:spPr bwMode="auto">
                  <a:xfrm>
                    <a:off x="4172877" y="4284595"/>
                    <a:ext cx="110967" cy="117308"/>
                  </a:xfrm>
                  <a:custGeom>
                    <a:avLst/>
                    <a:gdLst/>
                    <a:ahLst/>
                    <a:cxnLst>
                      <a:cxn ang="0">
                        <a:pos x="77" y="74"/>
                      </a:cxn>
                      <a:cxn ang="0">
                        <a:pos x="77" y="54"/>
                      </a:cxn>
                      <a:cxn ang="0">
                        <a:pos x="85" y="32"/>
                      </a:cxn>
                      <a:cxn ang="0">
                        <a:pos x="77" y="17"/>
                      </a:cxn>
                      <a:cxn ang="0">
                        <a:pos x="63" y="8"/>
                      </a:cxn>
                      <a:cxn ang="0">
                        <a:pos x="48" y="8"/>
                      </a:cxn>
                      <a:cxn ang="0">
                        <a:pos x="42" y="0"/>
                      </a:cxn>
                      <a:cxn ang="0">
                        <a:pos x="37" y="8"/>
                      </a:cxn>
                      <a:cxn ang="0">
                        <a:pos x="20" y="0"/>
                      </a:cxn>
                      <a:cxn ang="0">
                        <a:pos x="15" y="8"/>
                      </a:cxn>
                      <a:cxn ang="0">
                        <a:pos x="6" y="8"/>
                      </a:cxn>
                      <a:cxn ang="0">
                        <a:pos x="6" y="47"/>
                      </a:cxn>
                      <a:cxn ang="0">
                        <a:pos x="0" y="47"/>
                      </a:cxn>
                      <a:cxn ang="0">
                        <a:pos x="0" y="62"/>
                      </a:cxn>
                      <a:cxn ang="0">
                        <a:pos x="15" y="69"/>
                      </a:cxn>
                      <a:cxn ang="0">
                        <a:pos x="15" y="89"/>
                      </a:cxn>
                      <a:cxn ang="0">
                        <a:pos x="37" y="74"/>
                      </a:cxn>
                      <a:cxn ang="0">
                        <a:pos x="77" y="74"/>
                      </a:cxn>
                      <a:cxn ang="0">
                        <a:pos x="77" y="74"/>
                      </a:cxn>
                    </a:cxnLst>
                    <a:rect l="0" t="0" r="r" b="b"/>
                    <a:pathLst>
                      <a:path w="85" h="89">
                        <a:moveTo>
                          <a:pt x="77" y="74"/>
                        </a:moveTo>
                        <a:lnTo>
                          <a:pt x="77" y="54"/>
                        </a:lnTo>
                        <a:lnTo>
                          <a:pt x="85" y="32"/>
                        </a:lnTo>
                        <a:lnTo>
                          <a:pt x="77" y="17"/>
                        </a:lnTo>
                        <a:lnTo>
                          <a:pt x="63" y="8"/>
                        </a:lnTo>
                        <a:lnTo>
                          <a:pt x="48" y="8"/>
                        </a:lnTo>
                        <a:lnTo>
                          <a:pt x="42" y="0"/>
                        </a:lnTo>
                        <a:lnTo>
                          <a:pt x="37" y="8"/>
                        </a:lnTo>
                        <a:lnTo>
                          <a:pt x="20" y="0"/>
                        </a:lnTo>
                        <a:lnTo>
                          <a:pt x="15" y="8"/>
                        </a:lnTo>
                        <a:lnTo>
                          <a:pt x="6" y="8"/>
                        </a:lnTo>
                        <a:lnTo>
                          <a:pt x="6" y="47"/>
                        </a:lnTo>
                        <a:lnTo>
                          <a:pt x="0" y="47"/>
                        </a:lnTo>
                        <a:lnTo>
                          <a:pt x="0" y="62"/>
                        </a:lnTo>
                        <a:lnTo>
                          <a:pt x="15" y="69"/>
                        </a:lnTo>
                        <a:lnTo>
                          <a:pt x="15" y="89"/>
                        </a:lnTo>
                        <a:lnTo>
                          <a:pt x="37" y="74"/>
                        </a:lnTo>
                        <a:lnTo>
                          <a:pt x="77" y="74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03" name="Freeform 539"/>
                  <p:cNvSpPr>
                    <a:spLocks/>
                  </p:cNvSpPr>
                  <p:nvPr/>
                </p:nvSpPr>
                <p:spPr bwMode="auto">
                  <a:xfrm>
                    <a:off x="4276103" y="4267650"/>
                    <a:ext cx="59355" cy="114702"/>
                  </a:xfrm>
                  <a:custGeom>
                    <a:avLst/>
                    <a:gdLst/>
                    <a:ahLst/>
                    <a:cxnLst>
                      <a:cxn ang="0">
                        <a:pos x="0" y="30"/>
                      </a:cxn>
                      <a:cxn ang="0">
                        <a:pos x="0" y="0"/>
                      </a:cxn>
                      <a:cxn ang="0">
                        <a:pos x="26" y="0"/>
                      </a:cxn>
                      <a:cxn ang="0">
                        <a:pos x="46" y="65"/>
                      </a:cxn>
                      <a:cxn ang="0">
                        <a:pos x="46" y="74"/>
                      </a:cxn>
                      <a:cxn ang="0">
                        <a:pos x="8" y="87"/>
                      </a:cxn>
                      <a:cxn ang="0">
                        <a:pos x="0" y="87"/>
                      </a:cxn>
                      <a:cxn ang="0">
                        <a:pos x="0" y="65"/>
                      </a:cxn>
                      <a:cxn ang="0">
                        <a:pos x="8" y="43"/>
                      </a:cxn>
                      <a:cxn ang="0">
                        <a:pos x="0" y="30"/>
                      </a:cxn>
                      <a:cxn ang="0">
                        <a:pos x="0" y="30"/>
                      </a:cxn>
                      <a:cxn ang="0">
                        <a:pos x="0" y="30"/>
                      </a:cxn>
                    </a:cxnLst>
                    <a:rect l="0" t="0" r="r" b="b"/>
                    <a:pathLst>
                      <a:path w="46" h="87">
                        <a:moveTo>
                          <a:pt x="0" y="30"/>
                        </a:moveTo>
                        <a:lnTo>
                          <a:pt x="0" y="0"/>
                        </a:lnTo>
                        <a:lnTo>
                          <a:pt x="26" y="0"/>
                        </a:lnTo>
                        <a:lnTo>
                          <a:pt x="46" y="65"/>
                        </a:lnTo>
                        <a:lnTo>
                          <a:pt x="46" y="74"/>
                        </a:lnTo>
                        <a:lnTo>
                          <a:pt x="8" y="87"/>
                        </a:lnTo>
                        <a:lnTo>
                          <a:pt x="0" y="87"/>
                        </a:lnTo>
                        <a:lnTo>
                          <a:pt x="0" y="65"/>
                        </a:lnTo>
                        <a:lnTo>
                          <a:pt x="8" y="43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04" name="Freeform 540"/>
                  <p:cNvSpPr>
                    <a:spLocks/>
                  </p:cNvSpPr>
                  <p:nvPr/>
                </p:nvSpPr>
                <p:spPr bwMode="auto">
                  <a:xfrm>
                    <a:off x="4467070" y="4441006"/>
                    <a:ext cx="103225" cy="121219"/>
                  </a:xfrm>
                  <a:custGeom>
                    <a:avLst/>
                    <a:gdLst/>
                    <a:ahLst/>
                    <a:cxnLst>
                      <a:cxn ang="0">
                        <a:pos x="22" y="17"/>
                      </a:cxn>
                      <a:cxn ang="0">
                        <a:pos x="35" y="17"/>
                      </a:cxn>
                      <a:cxn ang="0">
                        <a:pos x="35" y="0"/>
                      </a:cxn>
                      <a:cxn ang="0">
                        <a:pos x="64" y="0"/>
                      </a:cxn>
                      <a:cxn ang="0">
                        <a:pos x="64" y="17"/>
                      </a:cxn>
                      <a:cxn ang="0">
                        <a:pos x="70" y="9"/>
                      </a:cxn>
                      <a:cxn ang="0">
                        <a:pos x="79" y="17"/>
                      </a:cxn>
                      <a:cxn ang="0">
                        <a:pos x="79" y="64"/>
                      </a:cxn>
                      <a:cxn ang="0">
                        <a:pos x="57" y="64"/>
                      </a:cxn>
                      <a:cxn ang="0">
                        <a:pos x="45" y="73"/>
                      </a:cxn>
                      <a:cxn ang="0">
                        <a:pos x="45" y="78"/>
                      </a:cxn>
                      <a:cxn ang="0">
                        <a:pos x="35" y="78"/>
                      </a:cxn>
                      <a:cxn ang="0">
                        <a:pos x="35" y="93"/>
                      </a:cxn>
                      <a:cxn ang="0">
                        <a:pos x="0" y="47"/>
                      </a:cxn>
                      <a:cxn ang="0">
                        <a:pos x="15" y="32"/>
                      </a:cxn>
                      <a:cxn ang="0">
                        <a:pos x="15" y="26"/>
                      </a:cxn>
                      <a:cxn ang="0">
                        <a:pos x="22" y="17"/>
                      </a:cxn>
                      <a:cxn ang="0">
                        <a:pos x="22" y="17"/>
                      </a:cxn>
                      <a:cxn ang="0">
                        <a:pos x="22" y="17"/>
                      </a:cxn>
                    </a:cxnLst>
                    <a:rect l="0" t="0" r="r" b="b"/>
                    <a:pathLst>
                      <a:path w="79" h="93">
                        <a:moveTo>
                          <a:pt x="22" y="17"/>
                        </a:moveTo>
                        <a:lnTo>
                          <a:pt x="35" y="17"/>
                        </a:lnTo>
                        <a:lnTo>
                          <a:pt x="35" y="0"/>
                        </a:lnTo>
                        <a:lnTo>
                          <a:pt x="64" y="0"/>
                        </a:lnTo>
                        <a:lnTo>
                          <a:pt x="64" y="17"/>
                        </a:lnTo>
                        <a:lnTo>
                          <a:pt x="70" y="9"/>
                        </a:lnTo>
                        <a:lnTo>
                          <a:pt x="79" y="17"/>
                        </a:lnTo>
                        <a:lnTo>
                          <a:pt x="79" y="64"/>
                        </a:lnTo>
                        <a:lnTo>
                          <a:pt x="57" y="64"/>
                        </a:lnTo>
                        <a:lnTo>
                          <a:pt x="45" y="73"/>
                        </a:lnTo>
                        <a:lnTo>
                          <a:pt x="45" y="78"/>
                        </a:lnTo>
                        <a:lnTo>
                          <a:pt x="35" y="78"/>
                        </a:lnTo>
                        <a:lnTo>
                          <a:pt x="35" y="93"/>
                        </a:lnTo>
                        <a:lnTo>
                          <a:pt x="0" y="47"/>
                        </a:lnTo>
                        <a:lnTo>
                          <a:pt x="15" y="32"/>
                        </a:lnTo>
                        <a:lnTo>
                          <a:pt x="15" y="26"/>
                        </a:lnTo>
                        <a:lnTo>
                          <a:pt x="22" y="17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05" name="Freeform 541"/>
                  <p:cNvSpPr>
                    <a:spLocks/>
                  </p:cNvSpPr>
                  <p:nvPr/>
                </p:nvSpPr>
                <p:spPr bwMode="auto">
                  <a:xfrm>
                    <a:off x="4469650" y="4225941"/>
                    <a:ext cx="136774" cy="224189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21" y="97"/>
                      </a:cxn>
                      <a:cxn ang="0">
                        <a:pos x="26" y="97"/>
                      </a:cxn>
                      <a:cxn ang="0">
                        <a:pos x="33" y="106"/>
                      </a:cxn>
                      <a:cxn ang="0">
                        <a:pos x="43" y="97"/>
                      </a:cxn>
                      <a:cxn ang="0">
                        <a:pos x="62" y="69"/>
                      </a:cxn>
                      <a:cxn ang="0">
                        <a:pos x="75" y="23"/>
                      </a:cxn>
                      <a:cxn ang="0">
                        <a:pos x="75" y="0"/>
                      </a:cxn>
                      <a:cxn ang="0">
                        <a:pos x="75" y="16"/>
                      </a:cxn>
                      <a:cxn ang="0">
                        <a:pos x="97" y="52"/>
                      </a:cxn>
                      <a:cxn ang="0">
                        <a:pos x="75" y="52"/>
                      </a:cxn>
                      <a:cxn ang="0">
                        <a:pos x="75" y="60"/>
                      </a:cxn>
                      <a:cxn ang="0">
                        <a:pos x="97" y="90"/>
                      </a:cxn>
                      <a:cxn ang="0">
                        <a:pos x="75" y="112"/>
                      </a:cxn>
                      <a:cxn ang="0">
                        <a:pos x="83" y="119"/>
                      </a:cxn>
                      <a:cxn ang="0">
                        <a:pos x="105" y="149"/>
                      </a:cxn>
                      <a:cxn ang="0">
                        <a:pos x="105" y="171"/>
                      </a:cxn>
                      <a:cxn ang="0">
                        <a:pos x="21" y="163"/>
                      </a:cxn>
                      <a:cxn ang="0">
                        <a:pos x="21" y="149"/>
                      </a:cxn>
                      <a:cxn ang="0">
                        <a:pos x="13" y="143"/>
                      </a:cxn>
                      <a:cxn ang="0">
                        <a:pos x="0" y="134"/>
                      </a:cxn>
                      <a:cxn ang="0">
                        <a:pos x="0" y="119"/>
                      </a:cxn>
                      <a:cxn ang="0">
                        <a:pos x="0" y="119"/>
                      </a:cxn>
                      <a:cxn ang="0">
                        <a:pos x="0" y="119"/>
                      </a:cxn>
                    </a:cxnLst>
                    <a:rect l="0" t="0" r="r" b="b"/>
                    <a:pathLst>
                      <a:path w="105" h="171">
                        <a:moveTo>
                          <a:pt x="0" y="119"/>
                        </a:moveTo>
                        <a:lnTo>
                          <a:pt x="21" y="97"/>
                        </a:lnTo>
                        <a:lnTo>
                          <a:pt x="26" y="97"/>
                        </a:lnTo>
                        <a:lnTo>
                          <a:pt x="33" y="106"/>
                        </a:lnTo>
                        <a:lnTo>
                          <a:pt x="43" y="97"/>
                        </a:lnTo>
                        <a:lnTo>
                          <a:pt x="62" y="69"/>
                        </a:lnTo>
                        <a:lnTo>
                          <a:pt x="75" y="23"/>
                        </a:lnTo>
                        <a:lnTo>
                          <a:pt x="75" y="0"/>
                        </a:lnTo>
                        <a:lnTo>
                          <a:pt x="75" y="16"/>
                        </a:lnTo>
                        <a:lnTo>
                          <a:pt x="97" y="52"/>
                        </a:lnTo>
                        <a:lnTo>
                          <a:pt x="75" y="52"/>
                        </a:lnTo>
                        <a:lnTo>
                          <a:pt x="75" y="60"/>
                        </a:lnTo>
                        <a:lnTo>
                          <a:pt x="97" y="90"/>
                        </a:lnTo>
                        <a:lnTo>
                          <a:pt x="75" y="112"/>
                        </a:lnTo>
                        <a:lnTo>
                          <a:pt x="83" y="119"/>
                        </a:lnTo>
                        <a:lnTo>
                          <a:pt x="105" y="149"/>
                        </a:lnTo>
                        <a:lnTo>
                          <a:pt x="105" y="171"/>
                        </a:lnTo>
                        <a:lnTo>
                          <a:pt x="21" y="163"/>
                        </a:lnTo>
                        <a:lnTo>
                          <a:pt x="21" y="149"/>
                        </a:lnTo>
                        <a:lnTo>
                          <a:pt x="13" y="143"/>
                        </a:lnTo>
                        <a:lnTo>
                          <a:pt x="0" y="134"/>
                        </a:lnTo>
                        <a:lnTo>
                          <a:pt x="0" y="119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06" name="Freeform 542"/>
                  <p:cNvSpPr>
                    <a:spLocks/>
                  </p:cNvSpPr>
                  <p:nvPr/>
                </p:nvSpPr>
                <p:spPr bwMode="auto">
                  <a:xfrm>
                    <a:off x="4367715" y="4212906"/>
                    <a:ext cx="202580" cy="188997"/>
                  </a:xfrm>
                  <a:custGeom>
                    <a:avLst/>
                    <a:gdLst/>
                    <a:ahLst/>
                    <a:cxnLst>
                      <a:cxn ang="0">
                        <a:pos x="79" y="129"/>
                      </a:cxn>
                      <a:cxn ang="0">
                        <a:pos x="100" y="107"/>
                      </a:cxn>
                      <a:cxn ang="0">
                        <a:pos x="107" y="107"/>
                      </a:cxn>
                      <a:cxn ang="0">
                        <a:pos x="114" y="117"/>
                      </a:cxn>
                      <a:cxn ang="0">
                        <a:pos x="142" y="77"/>
                      </a:cxn>
                      <a:cxn ang="0">
                        <a:pos x="156" y="32"/>
                      </a:cxn>
                      <a:cxn ang="0">
                        <a:pos x="156" y="8"/>
                      </a:cxn>
                      <a:cxn ang="0">
                        <a:pos x="151" y="0"/>
                      </a:cxn>
                      <a:cxn ang="0">
                        <a:pos x="142" y="0"/>
                      </a:cxn>
                      <a:cxn ang="0">
                        <a:pos x="134" y="8"/>
                      </a:cxn>
                      <a:cxn ang="0">
                        <a:pos x="107" y="8"/>
                      </a:cxn>
                      <a:cxn ang="0">
                        <a:pos x="94" y="23"/>
                      </a:cxn>
                      <a:cxn ang="0">
                        <a:pos x="72" y="8"/>
                      </a:cxn>
                      <a:cxn ang="0">
                        <a:pos x="64" y="8"/>
                      </a:cxn>
                      <a:cxn ang="0">
                        <a:pos x="37" y="0"/>
                      </a:cxn>
                      <a:cxn ang="0">
                        <a:pos x="30" y="0"/>
                      </a:cxn>
                      <a:cxn ang="0">
                        <a:pos x="13" y="23"/>
                      </a:cxn>
                      <a:cxn ang="0">
                        <a:pos x="13" y="53"/>
                      </a:cxn>
                      <a:cxn ang="0">
                        <a:pos x="0" y="84"/>
                      </a:cxn>
                      <a:cxn ang="0">
                        <a:pos x="0" y="117"/>
                      </a:cxn>
                      <a:cxn ang="0">
                        <a:pos x="30" y="117"/>
                      </a:cxn>
                      <a:cxn ang="0">
                        <a:pos x="30" y="124"/>
                      </a:cxn>
                      <a:cxn ang="0">
                        <a:pos x="37" y="144"/>
                      </a:cxn>
                      <a:cxn ang="0">
                        <a:pos x="79" y="144"/>
                      </a:cxn>
                      <a:cxn ang="0">
                        <a:pos x="79" y="129"/>
                      </a:cxn>
                      <a:cxn ang="0">
                        <a:pos x="79" y="129"/>
                      </a:cxn>
                      <a:cxn ang="0">
                        <a:pos x="79" y="129"/>
                      </a:cxn>
                    </a:cxnLst>
                    <a:rect l="0" t="0" r="r" b="b"/>
                    <a:pathLst>
                      <a:path w="156" h="144">
                        <a:moveTo>
                          <a:pt x="79" y="129"/>
                        </a:moveTo>
                        <a:lnTo>
                          <a:pt x="100" y="107"/>
                        </a:lnTo>
                        <a:lnTo>
                          <a:pt x="107" y="107"/>
                        </a:lnTo>
                        <a:lnTo>
                          <a:pt x="114" y="117"/>
                        </a:lnTo>
                        <a:lnTo>
                          <a:pt x="142" y="77"/>
                        </a:lnTo>
                        <a:lnTo>
                          <a:pt x="156" y="32"/>
                        </a:lnTo>
                        <a:lnTo>
                          <a:pt x="156" y="8"/>
                        </a:lnTo>
                        <a:lnTo>
                          <a:pt x="151" y="0"/>
                        </a:lnTo>
                        <a:lnTo>
                          <a:pt x="142" y="0"/>
                        </a:lnTo>
                        <a:lnTo>
                          <a:pt x="134" y="8"/>
                        </a:lnTo>
                        <a:lnTo>
                          <a:pt x="107" y="8"/>
                        </a:lnTo>
                        <a:lnTo>
                          <a:pt x="94" y="23"/>
                        </a:lnTo>
                        <a:lnTo>
                          <a:pt x="72" y="8"/>
                        </a:lnTo>
                        <a:lnTo>
                          <a:pt x="64" y="8"/>
                        </a:lnTo>
                        <a:lnTo>
                          <a:pt x="37" y="0"/>
                        </a:lnTo>
                        <a:lnTo>
                          <a:pt x="30" y="0"/>
                        </a:lnTo>
                        <a:lnTo>
                          <a:pt x="13" y="23"/>
                        </a:lnTo>
                        <a:lnTo>
                          <a:pt x="13" y="53"/>
                        </a:lnTo>
                        <a:lnTo>
                          <a:pt x="0" y="84"/>
                        </a:lnTo>
                        <a:lnTo>
                          <a:pt x="0" y="117"/>
                        </a:lnTo>
                        <a:lnTo>
                          <a:pt x="30" y="117"/>
                        </a:lnTo>
                        <a:lnTo>
                          <a:pt x="30" y="124"/>
                        </a:lnTo>
                        <a:lnTo>
                          <a:pt x="37" y="144"/>
                        </a:lnTo>
                        <a:lnTo>
                          <a:pt x="79" y="144"/>
                        </a:lnTo>
                        <a:lnTo>
                          <a:pt x="79" y="129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07" name="Freeform 543"/>
                  <p:cNvSpPr>
                    <a:spLocks/>
                  </p:cNvSpPr>
                  <p:nvPr/>
                </p:nvSpPr>
                <p:spPr bwMode="auto">
                  <a:xfrm>
                    <a:off x="4325135" y="4033034"/>
                    <a:ext cx="281289" cy="222886"/>
                  </a:xfrm>
                  <a:custGeom>
                    <a:avLst/>
                    <a:gdLst/>
                    <a:ahLst/>
                    <a:cxnLst>
                      <a:cxn ang="0">
                        <a:pos x="181" y="141"/>
                      </a:cxn>
                      <a:cxn ang="0">
                        <a:pos x="181" y="131"/>
                      </a:cxn>
                      <a:cxn ang="0">
                        <a:pos x="208" y="94"/>
                      </a:cxn>
                      <a:cxn ang="0">
                        <a:pos x="216" y="43"/>
                      </a:cxn>
                      <a:cxn ang="0">
                        <a:pos x="194" y="20"/>
                      </a:cxn>
                      <a:cxn ang="0">
                        <a:pos x="194" y="6"/>
                      </a:cxn>
                      <a:cxn ang="0">
                        <a:pos x="184" y="0"/>
                      </a:cxn>
                      <a:cxn ang="0">
                        <a:pos x="153" y="0"/>
                      </a:cxn>
                      <a:cxn ang="0">
                        <a:pos x="65" y="59"/>
                      </a:cxn>
                      <a:cxn ang="0">
                        <a:pos x="50" y="59"/>
                      </a:cxn>
                      <a:cxn ang="0">
                        <a:pos x="50" y="104"/>
                      </a:cxn>
                      <a:cxn ang="0">
                        <a:pos x="44" y="116"/>
                      </a:cxn>
                      <a:cxn ang="0">
                        <a:pos x="0" y="124"/>
                      </a:cxn>
                      <a:cxn ang="0">
                        <a:pos x="0" y="141"/>
                      </a:cxn>
                      <a:cxn ang="0">
                        <a:pos x="15" y="163"/>
                      </a:cxn>
                      <a:cxn ang="0">
                        <a:pos x="22" y="163"/>
                      </a:cxn>
                      <a:cxn ang="0">
                        <a:pos x="22" y="171"/>
                      </a:cxn>
                      <a:cxn ang="0">
                        <a:pos x="22" y="163"/>
                      </a:cxn>
                      <a:cxn ang="0">
                        <a:pos x="30" y="163"/>
                      </a:cxn>
                      <a:cxn ang="0">
                        <a:pos x="44" y="171"/>
                      </a:cxn>
                      <a:cxn ang="0">
                        <a:pos x="44" y="163"/>
                      </a:cxn>
                      <a:cxn ang="0">
                        <a:pos x="59" y="141"/>
                      </a:cxn>
                      <a:cxn ang="0">
                        <a:pos x="101" y="146"/>
                      </a:cxn>
                      <a:cxn ang="0">
                        <a:pos x="122" y="163"/>
                      </a:cxn>
                      <a:cxn ang="0">
                        <a:pos x="136" y="146"/>
                      </a:cxn>
                      <a:cxn ang="0">
                        <a:pos x="166" y="146"/>
                      </a:cxn>
                      <a:cxn ang="0">
                        <a:pos x="173" y="141"/>
                      </a:cxn>
                      <a:cxn ang="0">
                        <a:pos x="181" y="141"/>
                      </a:cxn>
                      <a:cxn ang="0">
                        <a:pos x="181" y="141"/>
                      </a:cxn>
                    </a:cxnLst>
                    <a:rect l="0" t="0" r="r" b="b"/>
                    <a:pathLst>
                      <a:path w="216" h="171">
                        <a:moveTo>
                          <a:pt x="181" y="141"/>
                        </a:moveTo>
                        <a:lnTo>
                          <a:pt x="181" y="131"/>
                        </a:lnTo>
                        <a:lnTo>
                          <a:pt x="208" y="94"/>
                        </a:lnTo>
                        <a:lnTo>
                          <a:pt x="216" y="43"/>
                        </a:lnTo>
                        <a:lnTo>
                          <a:pt x="194" y="20"/>
                        </a:lnTo>
                        <a:lnTo>
                          <a:pt x="194" y="6"/>
                        </a:lnTo>
                        <a:lnTo>
                          <a:pt x="184" y="0"/>
                        </a:lnTo>
                        <a:lnTo>
                          <a:pt x="153" y="0"/>
                        </a:lnTo>
                        <a:lnTo>
                          <a:pt x="65" y="59"/>
                        </a:lnTo>
                        <a:lnTo>
                          <a:pt x="50" y="59"/>
                        </a:lnTo>
                        <a:lnTo>
                          <a:pt x="50" y="104"/>
                        </a:lnTo>
                        <a:lnTo>
                          <a:pt x="44" y="116"/>
                        </a:lnTo>
                        <a:lnTo>
                          <a:pt x="0" y="124"/>
                        </a:lnTo>
                        <a:lnTo>
                          <a:pt x="0" y="141"/>
                        </a:lnTo>
                        <a:lnTo>
                          <a:pt x="15" y="163"/>
                        </a:lnTo>
                        <a:lnTo>
                          <a:pt x="22" y="163"/>
                        </a:lnTo>
                        <a:lnTo>
                          <a:pt x="22" y="171"/>
                        </a:lnTo>
                        <a:lnTo>
                          <a:pt x="22" y="163"/>
                        </a:lnTo>
                        <a:lnTo>
                          <a:pt x="30" y="163"/>
                        </a:lnTo>
                        <a:lnTo>
                          <a:pt x="44" y="171"/>
                        </a:lnTo>
                        <a:lnTo>
                          <a:pt x="44" y="163"/>
                        </a:lnTo>
                        <a:lnTo>
                          <a:pt x="59" y="141"/>
                        </a:lnTo>
                        <a:lnTo>
                          <a:pt x="101" y="146"/>
                        </a:lnTo>
                        <a:lnTo>
                          <a:pt x="122" y="163"/>
                        </a:lnTo>
                        <a:lnTo>
                          <a:pt x="136" y="146"/>
                        </a:lnTo>
                        <a:lnTo>
                          <a:pt x="166" y="146"/>
                        </a:lnTo>
                        <a:lnTo>
                          <a:pt x="173" y="141"/>
                        </a:lnTo>
                        <a:lnTo>
                          <a:pt x="181" y="14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08" name="Freeform 544"/>
                  <p:cNvSpPr>
                    <a:spLocks/>
                  </p:cNvSpPr>
                  <p:nvPr/>
                </p:nvSpPr>
                <p:spPr bwMode="auto">
                  <a:xfrm>
                    <a:off x="4557392" y="4033034"/>
                    <a:ext cx="178064" cy="308912"/>
                  </a:xfrm>
                  <a:custGeom>
                    <a:avLst/>
                    <a:gdLst/>
                    <a:ahLst/>
                    <a:cxnLst>
                      <a:cxn ang="0">
                        <a:pos x="15" y="8"/>
                      </a:cxn>
                      <a:cxn ang="0">
                        <a:pos x="15" y="22"/>
                      </a:cxn>
                      <a:cxn ang="0">
                        <a:pos x="38" y="43"/>
                      </a:cxn>
                      <a:cxn ang="0">
                        <a:pos x="30" y="96"/>
                      </a:cxn>
                      <a:cxn ang="0">
                        <a:pos x="0" y="131"/>
                      </a:cxn>
                      <a:cxn ang="0">
                        <a:pos x="0" y="139"/>
                      </a:cxn>
                      <a:cxn ang="0">
                        <a:pos x="6" y="148"/>
                      </a:cxn>
                      <a:cxn ang="0">
                        <a:pos x="6" y="163"/>
                      </a:cxn>
                      <a:cxn ang="0">
                        <a:pos x="30" y="200"/>
                      </a:cxn>
                      <a:cxn ang="0">
                        <a:pos x="6" y="200"/>
                      </a:cxn>
                      <a:cxn ang="0">
                        <a:pos x="6" y="208"/>
                      </a:cxn>
                      <a:cxn ang="0">
                        <a:pos x="15" y="215"/>
                      </a:cxn>
                      <a:cxn ang="0">
                        <a:pos x="30" y="237"/>
                      </a:cxn>
                      <a:cxn ang="0">
                        <a:pos x="80" y="215"/>
                      </a:cxn>
                      <a:cxn ang="0">
                        <a:pos x="67" y="215"/>
                      </a:cxn>
                      <a:cxn ang="0">
                        <a:pos x="95" y="208"/>
                      </a:cxn>
                      <a:cxn ang="0">
                        <a:pos x="125" y="178"/>
                      </a:cxn>
                      <a:cxn ang="0">
                        <a:pos x="130" y="178"/>
                      </a:cxn>
                      <a:cxn ang="0">
                        <a:pos x="110" y="148"/>
                      </a:cxn>
                      <a:cxn ang="0">
                        <a:pos x="130" y="117"/>
                      </a:cxn>
                      <a:cxn ang="0">
                        <a:pos x="137" y="117"/>
                      </a:cxn>
                      <a:cxn ang="0">
                        <a:pos x="137" y="59"/>
                      </a:cxn>
                      <a:cxn ang="0">
                        <a:pos x="38" y="0"/>
                      </a:cxn>
                      <a:cxn ang="0">
                        <a:pos x="15" y="8"/>
                      </a:cxn>
                      <a:cxn ang="0">
                        <a:pos x="15" y="8"/>
                      </a:cxn>
                      <a:cxn ang="0">
                        <a:pos x="15" y="8"/>
                      </a:cxn>
                    </a:cxnLst>
                    <a:rect l="0" t="0" r="r" b="b"/>
                    <a:pathLst>
                      <a:path w="137" h="237">
                        <a:moveTo>
                          <a:pt x="15" y="8"/>
                        </a:moveTo>
                        <a:lnTo>
                          <a:pt x="15" y="22"/>
                        </a:lnTo>
                        <a:lnTo>
                          <a:pt x="38" y="43"/>
                        </a:lnTo>
                        <a:lnTo>
                          <a:pt x="30" y="96"/>
                        </a:lnTo>
                        <a:lnTo>
                          <a:pt x="0" y="131"/>
                        </a:lnTo>
                        <a:lnTo>
                          <a:pt x="0" y="139"/>
                        </a:lnTo>
                        <a:lnTo>
                          <a:pt x="6" y="148"/>
                        </a:lnTo>
                        <a:lnTo>
                          <a:pt x="6" y="163"/>
                        </a:lnTo>
                        <a:lnTo>
                          <a:pt x="30" y="200"/>
                        </a:lnTo>
                        <a:lnTo>
                          <a:pt x="6" y="200"/>
                        </a:lnTo>
                        <a:lnTo>
                          <a:pt x="6" y="208"/>
                        </a:lnTo>
                        <a:lnTo>
                          <a:pt x="15" y="215"/>
                        </a:lnTo>
                        <a:lnTo>
                          <a:pt x="30" y="237"/>
                        </a:lnTo>
                        <a:lnTo>
                          <a:pt x="80" y="215"/>
                        </a:lnTo>
                        <a:lnTo>
                          <a:pt x="67" y="215"/>
                        </a:lnTo>
                        <a:lnTo>
                          <a:pt x="95" y="208"/>
                        </a:lnTo>
                        <a:lnTo>
                          <a:pt x="125" y="178"/>
                        </a:lnTo>
                        <a:lnTo>
                          <a:pt x="130" y="178"/>
                        </a:lnTo>
                        <a:lnTo>
                          <a:pt x="110" y="148"/>
                        </a:lnTo>
                        <a:lnTo>
                          <a:pt x="130" y="117"/>
                        </a:lnTo>
                        <a:lnTo>
                          <a:pt x="137" y="117"/>
                        </a:lnTo>
                        <a:lnTo>
                          <a:pt x="137" y="59"/>
                        </a:lnTo>
                        <a:lnTo>
                          <a:pt x="38" y="0"/>
                        </a:lnTo>
                        <a:lnTo>
                          <a:pt x="15" y="8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09" name="Freeform 549"/>
                  <p:cNvSpPr>
                    <a:spLocks/>
                  </p:cNvSpPr>
                  <p:nvPr/>
                </p:nvSpPr>
                <p:spPr bwMode="auto">
                  <a:xfrm>
                    <a:off x="4538037" y="4382352"/>
                    <a:ext cx="329031" cy="354532"/>
                  </a:xfrm>
                  <a:custGeom>
                    <a:avLst/>
                    <a:gdLst/>
                    <a:ahLst/>
                    <a:cxnLst>
                      <a:cxn ang="0">
                        <a:pos x="204" y="0"/>
                      </a:cxn>
                      <a:cxn ang="0">
                        <a:pos x="144" y="0"/>
                      </a:cxn>
                      <a:cxn ang="0">
                        <a:pos x="139" y="15"/>
                      </a:cxn>
                      <a:cxn ang="0">
                        <a:pos x="108" y="15"/>
                      </a:cxn>
                      <a:cxn ang="0">
                        <a:pos x="100" y="0"/>
                      </a:cxn>
                      <a:cxn ang="0">
                        <a:pos x="93" y="0"/>
                      </a:cxn>
                      <a:cxn ang="0">
                        <a:pos x="80" y="24"/>
                      </a:cxn>
                      <a:cxn ang="0">
                        <a:pos x="65" y="91"/>
                      </a:cxn>
                      <a:cxn ang="0">
                        <a:pos x="51" y="108"/>
                      </a:cxn>
                      <a:cxn ang="0">
                        <a:pos x="43" y="136"/>
                      </a:cxn>
                      <a:cxn ang="0">
                        <a:pos x="21" y="145"/>
                      </a:cxn>
                      <a:cxn ang="0">
                        <a:pos x="8" y="145"/>
                      </a:cxn>
                      <a:cxn ang="0">
                        <a:pos x="0" y="158"/>
                      </a:cxn>
                      <a:cxn ang="0">
                        <a:pos x="0" y="175"/>
                      </a:cxn>
                      <a:cxn ang="0">
                        <a:pos x="15" y="158"/>
                      </a:cxn>
                      <a:cxn ang="0">
                        <a:pos x="58" y="158"/>
                      </a:cxn>
                      <a:cxn ang="0">
                        <a:pos x="58" y="182"/>
                      </a:cxn>
                      <a:cxn ang="0">
                        <a:pos x="72" y="197"/>
                      </a:cxn>
                      <a:cxn ang="0">
                        <a:pos x="93" y="188"/>
                      </a:cxn>
                      <a:cxn ang="0">
                        <a:pos x="93" y="182"/>
                      </a:cxn>
                      <a:cxn ang="0">
                        <a:pos x="108" y="182"/>
                      </a:cxn>
                      <a:cxn ang="0">
                        <a:pos x="124" y="188"/>
                      </a:cxn>
                      <a:cxn ang="0">
                        <a:pos x="124" y="219"/>
                      </a:cxn>
                      <a:cxn ang="0">
                        <a:pos x="139" y="229"/>
                      </a:cxn>
                      <a:cxn ang="0">
                        <a:pos x="124" y="235"/>
                      </a:cxn>
                      <a:cxn ang="0">
                        <a:pos x="124" y="240"/>
                      </a:cxn>
                      <a:cxn ang="0">
                        <a:pos x="150" y="235"/>
                      </a:cxn>
                      <a:cxn ang="0">
                        <a:pos x="189" y="257"/>
                      </a:cxn>
                      <a:cxn ang="0">
                        <a:pos x="194" y="240"/>
                      </a:cxn>
                      <a:cxn ang="0">
                        <a:pos x="216" y="264"/>
                      </a:cxn>
                      <a:cxn ang="0">
                        <a:pos x="231" y="272"/>
                      </a:cxn>
                      <a:cxn ang="0">
                        <a:pos x="231" y="257"/>
                      </a:cxn>
                      <a:cxn ang="0">
                        <a:pos x="216" y="257"/>
                      </a:cxn>
                      <a:cxn ang="0">
                        <a:pos x="216" y="197"/>
                      </a:cxn>
                      <a:cxn ang="0">
                        <a:pos x="244" y="197"/>
                      </a:cxn>
                      <a:cxn ang="0">
                        <a:pos x="231" y="175"/>
                      </a:cxn>
                      <a:cxn ang="0">
                        <a:pos x="231" y="114"/>
                      </a:cxn>
                      <a:cxn ang="0">
                        <a:pos x="216" y="114"/>
                      </a:cxn>
                      <a:cxn ang="0">
                        <a:pos x="231" y="99"/>
                      </a:cxn>
                      <a:cxn ang="0">
                        <a:pos x="237" y="69"/>
                      </a:cxn>
                      <a:cxn ang="0">
                        <a:pos x="244" y="62"/>
                      </a:cxn>
                      <a:cxn ang="0">
                        <a:pos x="253" y="47"/>
                      </a:cxn>
                      <a:cxn ang="0">
                        <a:pos x="244" y="47"/>
                      </a:cxn>
                      <a:cxn ang="0">
                        <a:pos x="244" y="24"/>
                      </a:cxn>
                      <a:cxn ang="0">
                        <a:pos x="237" y="15"/>
                      </a:cxn>
                      <a:cxn ang="0">
                        <a:pos x="209" y="15"/>
                      </a:cxn>
                      <a:cxn ang="0">
                        <a:pos x="204" y="0"/>
                      </a:cxn>
                      <a:cxn ang="0">
                        <a:pos x="204" y="0"/>
                      </a:cxn>
                      <a:cxn ang="0">
                        <a:pos x="204" y="0"/>
                      </a:cxn>
                    </a:cxnLst>
                    <a:rect l="0" t="0" r="r" b="b"/>
                    <a:pathLst>
                      <a:path w="253" h="272">
                        <a:moveTo>
                          <a:pt x="204" y="0"/>
                        </a:moveTo>
                        <a:lnTo>
                          <a:pt x="144" y="0"/>
                        </a:lnTo>
                        <a:lnTo>
                          <a:pt x="139" y="15"/>
                        </a:lnTo>
                        <a:lnTo>
                          <a:pt x="108" y="15"/>
                        </a:lnTo>
                        <a:lnTo>
                          <a:pt x="100" y="0"/>
                        </a:lnTo>
                        <a:lnTo>
                          <a:pt x="93" y="0"/>
                        </a:lnTo>
                        <a:lnTo>
                          <a:pt x="80" y="24"/>
                        </a:lnTo>
                        <a:lnTo>
                          <a:pt x="65" y="91"/>
                        </a:lnTo>
                        <a:lnTo>
                          <a:pt x="51" y="108"/>
                        </a:lnTo>
                        <a:lnTo>
                          <a:pt x="43" y="136"/>
                        </a:lnTo>
                        <a:lnTo>
                          <a:pt x="21" y="145"/>
                        </a:lnTo>
                        <a:lnTo>
                          <a:pt x="8" y="145"/>
                        </a:lnTo>
                        <a:lnTo>
                          <a:pt x="0" y="158"/>
                        </a:lnTo>
                        <a:lnTo>
                          <a:pt x="0" y="175"/>
                        </a:lnTo>
                        <a:lnTo>
                          <a:pt x="15" y="158"/>
                        </a:lnTo>
                        <a:lnTo>
                          <a:pt x="58" y="158"/>
                        </a:lnTo>
                        <a:lnTo>
                          <a:pt x="58" y="182"/>
                        </a:lnTo>
                        <a:lnTo>
                          <a:pt x="72" y="197"/>
                        </a:lnTo>
                        <a:lnTo>
                          <a:pt x="93" y="188"/>
                        </a:lnTo>
                        <a:lnTo>
                          <a:pt x="93" y="182"/>
                        </a:lnTo>
                        <a:lnTo>
                          <a:pt x="108" y="182"/>
                        </a:lnTo>
                        <a:lnTo>
                          <a:pt x="124" y="188"/>
                        </a:lnTo>
                        <a:lnTo>
                          <a:pt x="124" y="219"/>
                        </a:lnTo>
                        <a:lnTo>
                          <a:pt x="139" y="229"/>
                        </a:lnTo>
                        <a:lnTo>
                          <a:pt x="124" y="235"/>
                        </a:lnTo>
                        <a:lnTo>
                          <a:pt x="124" y="240"/>
                        </a:lnTo>
                        <a:lnTo>
                          <a:pt x="150" y="235"/>
                        </a:lnTo>
                        <a:lnTo>
                          <a:pt x="189" y="257"/>
                        </a:lnTo>
                        <a:lnTo>
                          <a:pt x="194" y="240"/>
                        </a:lnTo>
                        <a:lnTo>
                          <a:pt x="216" y="264"/>
                        </a:lnTo>
                        <a:lnTo>
                          <a:pt x="231" y="272"/>
                        </a:lnTo>
                        <a:lnTo>
                          <a:pt x="231" y="257"/>
                        </a:lnTo>
                        <a:lnTo>
                          <a:pt x="216" y="257"/>
                        </a:lnTo>
                        <a:lnTo>
                          <a:pt x="216" y="197"/>
                        </a:lnTo>
                        <a:lnTo>
                          <a:pt x="244" y="197"/>
                        </a:lnTo>
                        <a:lnTo>
                          <a:pt x="231" y="175"/>
                        </a:lnTo>
                        <a:lnTo>
                          <a:pt x="231" y="114"/>
                        </a:lnTo>
                        <a:lnTo>
                          <a:pt x="216" y="114"/>
                        </a:lnTo>
                        <a:lnTo>
                          <a:pt x="231" y="99"/>
                        </a:lnTo>
                        <a:lnTo>
                          <a:pt x="237" y="69"/>
                        </a:lnTo>
                        <a:lnTo>
                          <a:pt x="244" y="62"/>
                        </a:lnTo>
                        <a:lnTo>
                          <a:pt x="253" y="47"/>
                        </a:lnTo>
                        <a:lnTo>
                          <a:pt x="244" y="47"/>
                        </a:lnTo>
                        <a:lnTo>
                          <a:pt x="244" y="24"/>
                        </a:lnTo>
                        <a:lnTo>
                          <a:pt x="237" y="15"/>
                        </a:lnTo>
                        <a:lnTo>
                          <a:pt x="209" y="15"/>
                        </a:lnTo>
                        <a:lnTo>
                          <a:pt x="204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0" name="Freeform 551"/>
                  <p:cNvSpPr>
                    <a:spLocks/>
                  </p:cNvSpPr>
                  <p:nvPr/>
                </p:nvSpPr>
                <p:spPr bwMode="auto">
                  <a:xfrm>
                    <a:off x="4087716" y="3764528"/>
                    <a:ext cx="215483" cy="177266"/>
                  </a:xfrm>
                  <a:custGeom>
                    <a:avLst/>
                    <a:gdLst/>
                    <a:ahLst/>
                    <a:cxnLst>
                      <a:cxn ang="0">
                        <a:pos x="151" y="6"/>
                      </a:cxn>
                      <a:cxn ang="0">
                        <a:pos x="158" y="6"/>
                      </a:cxn>
                      <a:cxn ang="0">
                        <a:pos x="166" y="52"/>
                      </a:cxn>
                      <a:cxn ang="0">
                        <a:pos x="129" y="60"/>
                      </a:cxn>
                      <a:cxn ang="0">
                        <a:pos x="129" y="74"/>
                      </a:cxn>
                      <a:cxn ang="0">
                        <a:pos x="108" y="89"/>
                      </a:cxn>
                      <a:cxn ang="0">
                        <a:pos x="71" y="106"/>
                      </a:cxn>
                      <a:cxn ang="0">
                        <a:pos x="64" y="111"/>
                      </a:cxn>
                      <a:cxn ang="0">
                        <a:pos x="64" y="136"/>
                      </a:cxn>
                      <a:cxn ang="0">
                        <a:pos x="0" y="126"/>
                      </a:cxn>
                      <a:cxn ang="0">
                        <a:pos x="21" y="126"/>
                      </a:cxn>
                      <a:cxn ang="0">
                        <a:pos x="36" y="106"/>
                      </a:cxn>
                      <a:cxn ang="0">
                        <a:pos x="42" y="89"/>
                      </a:cxn>
                      <a:cxn ang="0">
                        <a:pos x="42" y="74"/>
                      </a:cxn>
                      <a:cxn ang="0">
                        <a:pos x="64" y="37"/>
                      </a:cxn>
                      <a:cxn ang="0">
                        <a:pos x="84" y="22"/>
                      </a:cxn>
                      <a:cxn ang="0">
                        <a:pos x="101" y="0"/>
                      </a:cxn>
                      <a:cxn ang="0">
                        <a:pos x="108" y="0"/>
                      </a:cxn>
                      <a:cxn ang="0">
                        <a:pos x="114" y="6"/>
                      </a:cxn>
                      <a:cxn ang="0">
                        <a:pos x="151" y="6"/>
                      </a:cxn>
                      <a:cxn ang="0">
                        <a:pos x="151" y="6"/>
                      </a:cxn>
                    </a:cxnLst>
                    <a:rect l="0" t="0" r="r" b="b"/>
                    <a:pathLst>
                      <a:path w="166" h="136">
                        <a:moveTo>
                          <a:pt x="151" y="6"/>
                        </a:moveTo>
                        <a:lnTo>
                          <a:pt x="158" y="6"/>
                        </a:lnTo>
                        <a:lnTo>
                          <a:pt x="166" y="52"/>
                        </a:lnTo>
                        <a:lnTo>
                          <a:pt x="129" y="60"/>
                        </a:lnTo>
                        <a:lnTo>
                          <a:pt x="129" y="74"/>
                        </a:lnTo>
                        <a:lnTo>
                          <a:pt x="108" y="89"/>
                        </a:lnTo>
                        <a:lnTo>
                          <a:pt x="71" y="106"/>
                        </a:lnTo>
                        <a:lnTo>
                          <a:pt x="64" y="111"/>
                        </a:lnTo>
                        <a:lnTo>
                          <a:pt x="64" y="136"/>
                        </a:lnTo>
                        <a:lnTo>
                          <a:pt x="0" y="126"/>
                        </a:lnTo>
                        <a:lnTo>
                          <a:pt x="21" y="126"/>
                        </a:lnTo>
                        <a:lnTo>
                          <a:pt x="36" y="106"/>
                        </a:lnTo>
                        <a:lnTo>
                          <a:pt x="42" y="89"/>
                        </a:lnTo>
                        <a:lnTo>
                          <a:pt x="42" y="74"/>
                        </a:lnTo>
                        <a:lnTo>
                          <a:pt x="64" y="37"/>
                        </a:lnTo>
                        <a:lnTo>
                          <a:pt x="84" y="22"/>
                        </a:lnTo>
                        <a:lnTo>
                          <a:pt x="101" y="0"/>
                        </a:lnTo>
                        <a:lnTo>
                          <a:pt x="108" y="0"/>
                        </a:lnTo>
                        <a:lnTo>
                          <a:pt x="114" y="6"/>
                        </a:lnTo>
                        <a:lnTo>
                          <a:pt x="151" y="6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1" name="Freeform 554"/>
                  <p:cNvSpPr>
                    <a:spLocks/>
                  </p:cNvSpPr>
                  <p:nvPr/>
                </p:nvSpPr>
                <p:spPr bwMode="auto">
                  <a:xfrm>
                    <a:off x="4025781" y="3941794"/>
                    <a:ext cx="209032" cy="248954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5" y="89"/>
                      </a:cxn>
                      <a:cxn ang="0">
                        <a:pos x="48" y="89"/>
                      </a:cxn>
                      <a:cxn ang="0">
                        <a:pos x="48" y="74"/>
                      </a:cxn>
                      <a:cxn ang="0">
                        <a:pos x="70" y="67"/>
                      </a:cxn>
                      <a:cxn ang="0">
                        <a:pos x="70" y="20"/>
                      </a:cxn>
                      <a:cxn ang="0">
                        <a:pos x="110" y="20"/>
                      </a:cxn>
                      <a:cxn ang="0">
                        <a:pos x="110" y="0"/>
                      </a:cxn>
                      <a:cxn ang="0">
                        <a:pos x="161" y="33"/>
                      </a:cxn>
                      <a:cxn ang="0">
                        <a:pos x="134" y="33"/>
                      </a:cxn>
                      <a:cxn ang="0">
                        <a:pos x="154" y="183"/>
                      </a:cxn>
                      <a:cxn ang="0">
                        <a:pos x="90" y="183"/>
                      </a:cxn>
                      <a:cxn ang="0">
                        <a:pos x="84" y="190"/>
                      </a:cxn>
                      <a:cxn ang="0">
                        <a:pos x="77" y="183"/>
                      </a:cxn>
                      <a:cxn ang="0">
                        <a:pos x="64" y="190"/>
                      </a:cxn>
                      <a:cxn ang="0">
                        <a:pos x="48" y="168"/>
                      </a:cxn>
                      <a:cxn ang="0">
                        <a:pos x="27" y="161"/>
                      </a:cxn>
                      <a:cxn ang="0">
                        <a:pos x="5" y="161"/>
                      </a:cxn>
                      <a:cxn ang="0">
                        <a:pos x="0" y="168"/>
                      </a:cxn>
                      <a:cxn ang="0">
                        <a:pos x="5" y="139"/>
                      </a:cxn>
                      <a:cxn ang="0">
                        <a:pos x="0" y="124"/>
                      </a:cxn>
                      <a:cxn ang="0">
                        <a:pos x="5" y="109"/>
                      </a:cxn>
                      <a:cxn ang="0">
                        <a:pos x="0" y="96"/>
                      </a:cxn>
                      <a:cxn ang="0">
                        <a:pos x="0" y="96"/>
                      </a:cxn>
                      <a:cxn ang="0">
                        <a:pos x="0" y="96"/>
                      </a:cxn>
                    </a:cxnLst>
                    <a:rect l="0" t="0" r="r" b="b"/>
                    <a:pathLst>
                      <a:path w="161" h="190">
                        <a:moveTo>
                          <a:pt x="0" y="96"/>
                        </a:moveTo>
                        <a:lnTo>
                          <a:pt x="5" y="89"/>
                        </a:lnTo>
                        <a:lnTo>
                          <a:pt x="48" y="89"/>
                        </a:lnTo>
                        <a:lnTo>
                          <a:pt x="48" y="74"/>
                        </a:lnTo>
                        <a:lnTo>
                          <a:pt x="70" y="67"/>
                        </a:lnTo>
                        <a:lnTo>
                          <a:pt x="70" y="20"/>
                        </a:lnTo>
                        <a:lnTo>
                          <a:pt x="110" y="20"/>
                        </a:lnTo>
                        <a:lnTo>
                          <a:pt x="110" y="0"/>
                        </a:lnTo>
                        <a:lnTo>
                          <a:pt x="161" y="33"/>
                        </a:lnTo>
                        <a:lnTo>
                          <a:pt x="134" y="33"/>
                        </a:lnTo>
                        <a:lnTo>
                          <a:pt x="154" y="183"/>
                        </a:lnTo>
                        <a:lnTo>
                          <a:pt x="90" y="183"/>
                        </a:lnTo>
                        <a:lnTo>
                          <a:pt x="84" y="190"/>
                        </a:lnTo>
                        <a:lnTo>
                          <a:pt x="77" y="183"/>
                        </a:lnTo>
                        <a:lnTo>
                          <a:pt x="64" y="190"/>
                        </a:lnTo>
                        <a:lnTo>
                          <a:pt x="48" y="168"/>
                        </a:lnTo>
                        <a:lnTo>
                          <a:pt x="27" y="161"/>
                        </a:lnTo>
                        <a:lnTo>
                          <a:pt x="5" y="161"/>
                        </a:lnTo>
                        <a:lnTo>
                          <a:pt x="0" y="168"/>
                        </a:lnTo>
                        <a:lnTo>
                          <a:pt x="5" y="139"/>
                        </a:lnTo>
                        <a:lnTo>
                          <a:pt x="0" y="124"/>
                        </a:lnTo>
                        <a:lnTo>
                          <a:pt x="5" y="109"/>
                        </a:lnTo>
                        <a:lnTo>
                          <a:pt x="0" y="96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2" name="Freeform 555"/>
                  <p:cNvSpPr>
                    <a:spLocks/>
                  </p:cNvSpPr>
                  <p:nvPr/>
                </p:nvSpPr>
                <p:spPr bwMode="auto">
                  <a:xfrm>
                    <a:off x="4025781" y="3928759"/>
                    <a:ext cx="147096" cy="140770"/>
                  </a:xfrm>
                  <a:custGeom>
                    <a:avLst/>
                    <a:gdLst/>
                    <a:ahLst/>
                    <a:cxnLst>
                      <a:cxn ang="0">
                        <a:pos x="0" y="107"/>
                      </a:cxn>
                      <a:cxn ang="0">
                        <a:pos x="7" y="101"/>
                      </a:cxn>
                      <a:cxn ang="0">
                        <a:pos x="50" y="101"/>
                      </a:cxn>
                      <a:cxn ang="0">
                        <a:pos x="50" y="87"/>
                      </a:cxn>
                      <a:cxn ang="0">
                        <a:pos x="70" y="77"/>
                      </a:cxn>
                      <a:cxn ang="0">
                        <a:pos x="70" y="32"/>
                      </a:cxn>
                      <a:cxn ang="0">
                        <a:pos x="114" y="32"/>
                      </a:cxn>
                      <a:cxn ang="0">
                        <a:pos x="114" y="10"/>
                      </a:cxn>
                      <a:cxn ang="0">
                        <a:pos x="50" y="0"/>
                      </a:cxn>
                      <a:cxn ang="0">
                        <a:pos x="27" y="55"/>
                      </a:cxn>
                      <a:cxn ang="0">
                        <a:pos x="0" y="92"/>
                      </a:cxn>
                      <a:cxn ang="0">
                        <a:pos x="0" y="107"/>
                      </a:cxn>
                      <a:cxn ang="0">
                        <a:pos x="0" y="107"/>
                      </a:cxn>
                      <a:cxn ang="0">
                        <a:pos x="0" y="107"/>
                      </a:cxn>
                    </a:cxnLst>
                    <a:rect l="0" t="0" r="r" b="b"/>
                    <a:pathLst>
                      <a:path w="114" h="107">
                        <a:moveTo>
                          <a:pt x="0" y="107"/>
                        </a:moveTo>
                        <a:lnTo>
                          <a:pt x="7" y="101"/>
                        </a:lnTo>
                        <a:lnTo>
                          <a:pt x="50" y="101"/>
                        </a:lnTo>
                        <a:lnTo>
                          <a:pt x="50" y="87"/>
                        </a:lnTo>
                        <a:lnTo>
                          <a:pt x="70" y="77"/>
                        </a:lnTo>
                        <a:lnTo>
                          <a:pt x="70" y="32"/>
                        </a:lnTo>
                        <a:lnTo>
                          <a:pt x="114" y="32"/>
                        </a:lnTo>
                        <a:lnTo>
                          <a:pt x="114" y="10"/>
                        </a:lnTo>
                        <a:lnTo>
                          <a:pt x="50" y="0"/>
                        </a:lnTo>
                        <a:lnTo>
                          <a:pt x="27" y="55"/>
                        </a:lnTo>
                        <a:lnTo>
                          <a:pt x="0" y="92"/>
                        </a:lnTo>
                        <a:lnTo>
                          <a:pt x="0" y="107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3" name="Freeform 556"/>
                  <p:cNvSpPr>
                    <a:spLocks/>
                  </p:cNvSpPr>
                  <p:nvPr/>
                </p:nvSpPr>
                <p:spPr bwMode="auto">
                  <a:xfrm>
                    <a:off x="4014168" y="4155556"/>
                    <a:ext cx="110967" cy="89936"/>
                  </a:xfrm>
                  <a:custGeom>
                    <a:avLst/>
                    <a:gdLst/>
                    <a:ahLst/>
                    <a:cxnLst>
                      <a:cxn ang="0">
                        <a:pos x="9" y="54"/>
                      </a:cxn>
                      <a:cxn ang="0">
                        <a:pos x="16" y="54"/>
                      </a:cxn>
                      <a:cxn ang="0">
                        <a:pos x="37" y="45"/>
                      </a:cxn>
                      <a:cxn ang="0">
                        <a:pos x="42" y="54"/>
                      </a:cxn>
                      <a:cxn ang="0">
                        <a:pos x="51" y="45"/>
                      </a:cxn>
                      <a:cxn ang="0">
                        <a:pos x="9" y="45"/>
                      </a:cxn>
                      <a:cxn ang="0">
                        <a:pos x="0" y="30"/>
                      </a:cxn>
                      <a:cxn ang="0">
                        <a:pos x="9" y="8"/>
                      </a:cxn>
                      <a:cxn ang="0">
                        <a:pos x="16" y="0"/>
                      </a:cxn>
                      <a:cxn ang="0">
                        <a:pos x="37" y="0"/>
                      </a:cxn>
                      <a:cxn ang="0">
                        <a:pos x="59" y="8"/>
                      </a:cxn>
                      <a:cxn ang="0">
                        <a:pos x="73" y="30"/>
                      </a:cxn>
                      <a:cxn ang="0">
                        <a:pos x="86" y="69"/>
                      </a:cxn>
                      <a:cxn ang="0">
                        <a:pos x="9" y="69"/>
                      </a:cxn>
                      <a:cxn ang="0">
                        <a:pos x="9" y="54"/>
                      </a:cxn>
                      <a:cxn ang="0">
                        <a:pos x="9" y="54"/>
                      </a:cxn>
                      <a:cxn ang="0">
                        <a:pos x="9" y="54"/>
                      </a:cxn>
                    </a:cxnLst>
                    <a:rect l="0" t="0" r="r" b="b"/>
                    <a:pathLst>
                      <a:path w="86" h="69">
                        <a:moveTo>
                          <a:pt x="9" y="54"/>
                        </a:moveTo>
                        <a:lnTo>
                          <a:pt x="16" y="54"/>
                        </a:lnTo>
                        <a:lnTo>
                          <a:pt x="37" y="45"/>
                        </a:lnTo>
                        <a:lnTo>
                          <a:pt x="42" y="54"/>
                        </a:lnTo>
                        <a:lnTo>
                          <a:pt x="51" y="45"/>
                        </a:lnTo>
                        <a:lnTo>
                          <a:pt x="9" y="45"/>
                        </a:lnTo>
                        <a:lnTo>
                          <a:pt x="0" y="30"/>
                        </a:lnTo>
                        <a:lnTo>
                          <a:pt x="9" y="8"/>
                        </a:lnTo>
                        <a:lnTo>
                          <a:pt x="16" y="0"/>
                        </a:lnTo>
                        <a:lnTo>
                          <a:pt x="37" y="0"/>
                        </a:lnTo>
                        <a:lnTo>
                          <a:pt x="59" y="8"/>
                        </a:lnTo>
                        <a:lnTo>
                          <a:pt x="73" y="30"/>
                        </a:lnTo>
                        <a:lnTo>
                          <a:pt x="86" y="69"/>
                        </a:lnTo>
                        <a:lnTo>
                          <a:pt x="9" y="69"/>
                        </a:lnTo>
                        <a:lnTo>
                          <a:pt x="9" y="54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4" name="Freeform 557"/>
                  <p:cNvSpPr>
                    <a:spLocks/>
                  </p:cNvSpPr>
                  <p:nvPr/>
                </p:nvSpPr>
                <p:spPr bwMode="auto">
                  <a:xfrm>
                    <a:off x="4025781" y="4219424"/>
                    <a:ext cx="54193" cy="32586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7" y="25"/>
                      </a:cxn>
                      <a:cxn ang="0">
                        <a:pos x="28" y="0"/>
                      </a:cxn>
                      <a:cxn ang="0">
                        <a:pos x="33" y="25"/>
                      </a:cxn>
                      <a:cxn ang="0">
                        <a:pos x="42" y="0"/>
                      </a:cxn>
                      <a:cxn ang="0">
                        <a:pos x="0" y="0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2" h="25">
                        <a:moveTo>
                          <a:pt x="0" y="25"/>
                        </a:moveTo>
                        <a:lnTo>
                          <a:pt x="7" y="25"/>
                        </a:lnTo>
                        <a:lnTo>
                          <a:pt x="28" y="0"/>
                        </a:lnTo>
                        <a:lnTo>
                          <a:pt x="33" y="25"/>
                        </a:lnTo>
                        <a:lnTo>
                          <a:pt x="42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" name="Freeform 558"/>
                  <p:cNvSpPr>
                    <a:spLocks/>
                  </p:cNvSpPr>
                  <p:nvPr/>
                </p:nvSpPr>
                <p:spPr bwMode="auto">
                  <a:xfrm>
                    <a:off x="4025781" y="4245492"/>
                    <a:ext cx="54193" cy="39103"/>
                  </a:xfrm>
                  <a:custGeom>
                    <a:avLst/>
                    <a:gdLst/>
                    <a:ahLst/>
                    <a:cxnLst>
                      <a:cxn ang="0">
                        <a:pos x="28" y="30"/>
                      </a:cxn>
                      <a:cxn ang="0">
                        <a:pos x="42" y="8"/>
                      </a:cxn>
                      <a:cxn ang="0">
                        <a:pos x="42" y="0"/>
                      </a:cxn>
                      <a:cxn ang="0">
                        <a:pos x="0" y="0"/>
                      </a:cxn>
                      <a:cxn ang="0">
                        <a:pos x="20" y="8"/>
                      </a:cxn>
                      <a:cxn ang="0">
                        <a:pos x="20" y="17"/>
                      </a:cxn>
                      <a:cxn ang="0">
                        <a:pos x="28" y="30"/>
                      </a:cxn>
                      <a:cxn ang="0">
                        <a:pos x="28" y="30"/>
                      </a:cxn>
                      <a:cxn ang="0">
                        <a:pos x="28" y="30"/>
                      </a:cxn>
                    </a:cxnLst>
                    <a:rect l="0" t="0" r="r" b="b"/>
                    <a:pathLst>
                      <a:path w="42" h="30">
                        <a:moveTo>
                          <a:pt x="28" y="30"/>
                        </a:moveTo>
                        <a:lnTo>
                          <a:pt x="42" y="8"/>
                        </a:lnTo>
                        <a:lnTo>
                          <a:pt x="42" y="0"/>
                        </a:lnTo>
                        <a:lnTo>
                          <a:pt x="0" y="0"/>
                        </a:lnTo>
                        <a:lnTo>
                          <a:pt x="20" y="8"/>
                        </a:lnTo>
                        <a:lnTo>
                          <a:pt x="20" y="17"/>
                        </a:lnTo>
                        <a:lnTo>
                          <a:pt x="28" y="3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" name="Freeform 559"/>
                  <p:cNvSpPr>
                    <a:spLocks/>
                  </p:cNvSpPr>
                  <p:nvPr/>
                </p:nvSpPr>
                <p:spPr bwMode="auto">
                  <a:xfrm>
                    <a:off x="4060619" y="4245492"/>
                    <a:ext cx="118709" cy="93847"/>
                  </a:xfrm>
                  <a:custGeom>
                    <a:avLst/>
                    <a:gdLst/>
                    <a:ahLst/>
                    <a:cxnLst>
                      <a:cxn ang="0">
                        <a:pos x="85" y="72"/>
                      </a:cxn>
                      <a:cxn ang="0">
                        <a:pos x="92" y="72"/>
                      </a:cxn>
                      <a:cxn ang="0">
                        <a:pos x="92" y="35"/>
                      </a:cxn>
                      <a:cxn ang="0">
                        <a:pos x="78" y="0"/>
                      </a:cxn>
                      <a:cxn ang="0">
                        <a:pos x="58" y="8"/>
                      </a:cxn>
                      <a:cxn ang="0">
                        <a:pos x="43" y="8"/>
                      </a:cxn>
                      <a:cxn ang="0">
                        <a:pos x="48" y="0"/>
                      </a:cxn>
                      <a:cxn ang="0">
                        <a:pos x="15" y="0"/>
                      </a:cxn>
                      <a:cxn ang="0">
                        <a:pos x="15" y="8"/>
                      </a:cxn>
                      <a:cxn ang="0">
                        <a:pos x="0" y="28"/>
                      </a:cxn>
                      <a:cxn ang="0">
                        <a:pos x="21" y="43"/>
                      </a:cxn>
                      <a:cxn ang="0">
                        <a:pos x="37" y="35"/>
                      </a:cxn>
                      <a:cxn ang="0">
                        <a:pos x="43" y="35"/>
                      </a:cxn>
                      <a:cxn ang="0">
                        <a:pos x="58" y="52"/>
                      </a:cxn>
                      <a:cxn ang="0">
                        <a:pos x="58" y="59"/>
                      </a:cxn>
                      <a:cxn ang="0">
                        <a:pos x="63" y="52"/>
                      </a:cxn>
                      <a:cxn ang="0">
                        <a:pos x="78" y="72"/>
                      </a:cxn>
                      <a:cxn ang="0">
                        <a:pos x="85" y="72"/>
                      </a:cxn>
                      <a:cxn ang="0">
                        <a:pos x="85" y="72"/>
                      </a:cxn>
                    </a:cxnLst>
                    <a:rect l="0" t="0" r="r" b="b"/>
                    <a:pathLst>
                      <a:path w="92" h="72">
                        <a:moveTo>
                          <a:pt x="85" y="72"/>
                        </a:moveTo>
                        <a:lnTo>
                          <a:pt x="92" y="72"/>
                        </a:lnTo>
                        <a:lnTo>
                          <a:pt x="92" y="35"/>
                        </a:lnTo>
                        <a:lnTo>
                          <a:pt x="78" y="0"/>
                        </a:lnTo>
                        <a:lnTo>
                          <a:pt x="58" y="8"/>
                        </a:lnTo>
                        <a:lnTo>
                          <a:pt x="43" y="8"/>
                        </a:lnTo>
                        <a:lnTo>
                          <a:pt x="48" y="0"/>
                        </a:lnTo>
                        <a:lnTo>
                          <a:pt x="15" y="0"/>
                        </a:lnTo>
                        <a:lnTo>
                          <a:pt x="15" y="8"/>
                        </a:lnTo>
                        <a:lnTo>
                          <a:pt x="0" y="28"/>
                        </a:lnTo>
                        <a:lnTo>
                          <a:pt x="21" y="43"/>
                        </a:lnTo>
                        <a:lnTo>
                          <a:pt x="37" y="35"/>
                        </a:lnTo>
                        <a:lnTo>
                          <a:pt x="43" y="35"/>
                        </a:lnTo>
                        <a:lnTo>
                          <a:pt x="58" y="52"/>
                        </a:lnTo>
                        <a:lnTo>
                          <a:pt x="58" y="59"/>
                        </a:lnTo>
                        <a:lnTo>
                          <a:pt x="63" y="52"/>
                        </a:lnTo>
                        <a:lnTo>
                          <a:pt x="78" y="72"/>
                        </a:lnTo>
                        <a:lnTo>
                          <a:pt x="85" y="72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7" name="Freeform 560"/>
                  <p:cNvSpPr>
                    <a:spLocks/>
                  </p:cNvSpPr>
                  <p:nvPr/>
                </p:nvSpPr>
                <p:spPr bwMode="auto">
                  <a:xfrm>
                    <a:off x="4086426" y="4291112"/>
                    <a:ext cx="47742" cy="61261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5" y="0"/>
                      </a:cxn>
                      <a:cxn ang="0">
                        <a:pos x="22" y="0"/>
                      </a:cxn>
                      <a:cxn ang="0">
                        <a:pos x="37" y="17"/>
                      </a:cxn>
                      <a:cxn ang="0">
                        <a:pos x="37" y="25"/>
                      </a:cxn>
                      <a:cxn ang="0">
                        <a:pos x="22" y="47"/>
                      </a:cxn>
                      <a:cxn ang="0">
                        <a:pos x="15" y="39"/>
                      </a:cxn>
                      <a:cxn ang="0">
                        <a:pos x="0" y="39"/>
                      </a:cxn>
                      <a:cxn ang="0">
                        <a:pos x="0" y="8"/>
                      </a:cxn>
                      <a:cxn ang="0">
                        <a:pos x="0" y="8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7" h="47">
                        <a:moveTo>
                          <a:pt x="0" y="8"/>
                        </a:moveTo>
                        <a:lnTo>
                          <a:pt x="15" y="0"/>
                        </a:lnTo>
                        <a:lnTo>
                          <a:pt x="22" y="0"/>
                        </a:lnTo>
                        <a:lnTo>
                          <a:pt x="37" y="17"/>
                        </a:lnTo>
                        <a:lnTo>
                          <a:pt x="37" y="25"/>
                        </a:lnTo>
                        <a:lnTo>
                          <a:pt x="22" y="47"/>
                        </a:lnTo>
                        <a:lnTo>
                          <a:pt x="15" y="39"/>
                        </a:lnTo>
                        <a:lnTo>
                          <a:pt x="0" y="39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8" name="Freeform 561"/>
                  <p:cNvSpPr>
                    <a:spLocks/>
                  </p:cNvSpPr>
                  <p:nvPr/>
                </p:nvSpPr>
                <p:spPr bwMode="auto">
                  <a:xfrm>
                    <a:off x="4114813" y="4313270"/>
                    <a:ext cx="76129" cy="88633"/>
                  </a:xfrm>
                  <a:custGeom>
                    <a:avLst/>
                    <a:gdLst/>
                    <a:ahLst/>
                    <a:cxnLst>
                      <a:cxn ang="0">
                        <a:pos x="58" y="67"/>
                      </a:cxn>
                      <a:cxn ang="0">
                        <a:pos x="58" y="47"/>
                      </a:cxn>
                      <a:cxn ang="0">
                        <a:pos x="43" y="39"/>
                      </a:cxn>
                      <a:cxn ang="0">
                        <a:pos x="43" y="22"/>
                      </a:cxn>
                      <a:cxn ang="0">
                        <a:pos x="35" y="22"/>
                      </a:cxn>
                      <a:cxn ang="0">
                        <a:pos x="21" y="0"/>
                      </a:cxn>
                      <a:cxn ang="0">
                        <a:pos x="0" y="30"/>
                      </a:cxn>
                      <a:cxn ang="0">
                        <a:pos x="43" y="67"/>
                      </a:cxn>
                      <a:cxn ang="0">
                        <a:pos x="58" y="67"/>
                      </a:cxn>
                      <a:cxn ang="0">
                        <a:pos x="58" y="67"/>
                      </a:cxn>
                    </a:cxnLst>
                    <a:rect l="0" t="0" r="r" b="b"/>
                    <a:pathLst>
                      <a:path w="58" h="67">
                        <a:moveTo>
                          <a:pt x="58" y="67"/>
                        </a:moveTo>
                        <a:lnTo>
                          <a:pt x="58" y="47"/>
                        </a:lnTo>
                        <a:lnTo>
                          <a:pt x="43" y="39"/>
                        </a:lnTo>
                        <a:lnTo>
                          <a:pt x="43" y="22"/>
                        </a:lnTo>
                        <a:lnTo>
                          <a:pt x="35" y="22"/>
                        </a:lnTo>
                        <a:lnTo>
                          <a:pt x="21" y="0"/>
                        </a:lnTo>
                        <a:lnTo>
                          <a:pt x="0" y="30"/>
                        </a:lnTo>
                        <a:lnTo>
                          <a:pt x="43" y="67"/>
                        </a:lnTo>
                        <a:lnTo>
                          <a:pt x="58" y="67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9" name="Freeform 562"/>
                  <p:cNvSpPr>
                    <a:spLocks/>
                  </p:cNvSpPr>
                  <p:nvPr/>
                </p:nvSpPr>
                <p:spPr bwMode="auto">
                  <a:xfrm>
                    <a:off x="4228361" y="4197265"/>
                    <a:ext cx="129032" cy="104274"/>
                  </a:xfrm>
                  <a:custGeom>
                    <a:avLst/>
                    <a:gdLst/>
                    <a:ahLst/>
                    <a:cxnLst>
                      <a:cxn ang="0">
                        <a:pos x="0" y="65"/>
                      </a:cxn>
                      <a:cxn ang="0">
                        <a:pos x="21" y="22"/>
                      </a:cxn>
                      <a:cxn ang="0">
                        <a:pos x="40" y="17"/>
                      </a:cxn>
                      <a:cxn ang="0">
                        <a:pos x="57" y="0"/>
                      </a:cxn>
                      <a:cxn ang="0">
                        <a:pos x="77" y="0"/>
                      </a:cxn>
                      <a:cxn ang="0">
                        <a:pos x="77" y="17"/>
                      </a:cxn>
                      <a:cxn ang="0">
                        <a:pos x="90" y="38"/>
                      </a:cxn>
                      <a:cxn ang="0">
                        <a:pos x="99" y="38"/>
                      </a:cxn>
                      <a:cxn ang="0">
                        <a:pos x="99" y="45"/>
                      </a:cxn>
                      <a:cxn ang="0">
                        <a:pos x="83" y="52"/>
                      </a:cxn>
                      <a:cxn ang="0">
                        <a:pos x="35" y="52"/>
                      </a:cxn>
                      <a:cxn ang="0">
                        <a:pos x="35" y="80"/>
                      </a:cxn>
                      <a:cxn ang="0">
                        <a:pos x="21" y="74"/>
                      </a:cxn>
                      <a:cxn ang="0">
                        <a:pos x="5" y="74"/>
                      </a:cxn>
                      <a:cxn ang="0">
                        <a:pos x="0" y="65"/>
                      </a:cxn>
                      <a:cxn ang="0">
                        <a:pos x="0" y="65"/>
                      </a:cxn>
                      <a:cxn ang="0">
                        <a:pos x="0" y="65"/>
                      </a:cxn>
                    </a:cxnLst>
                    <a:rect l="0" t="0" r="r" b="b"/>
                    <a:pathLst>
                      <a:path w="99" h="80">
                        <a:moveTo>
                          <a:pt x="0" y="65"/>
                        </a:moveTo>
                        <a:lnTo>
                          <a:pt x="21" y="22"/>
                        </a:lnTo>
                        <a:lnTo>
                          <a:pt x="40" y="17"/>
                        </a:lnTo>
                        <a:lnTo>
                          <a:pt x="57" y="0"/>
                        </a:lnTo>
                        <a:lnTo>
                          <a:pt x="77" y="0"/>
                        </a:lnTo>
                        <a:lnTo>
                          <a:pt x="77" y="17"/>
                        </a:lnTo>
                        <a:lnTo>
                          <a:pt x="90" y="38"/>
                        </a:lnTo>
                        <a:lnTo>
                          <a:pt x="99" y="38"/>
                        </a:lnTo>
                        <a:lnTo>
                          <a:pt x="99" y="45"/>
                        </a:lnTo>
                        <a:lnTo>
                          <a:pt x="83" y="52"/>
                        </a:lnTo>
                        <a:lnTo>
                          <a:pt x="35" y="52"/>
                        </a:lnTo>
                        <a:lnTo>
                          <a:pt x="35" y="80"/>
                        </a:lnTo>
                        <a:lnTo>
                          <a:pt x="21" y="74"/>
                        </a:lnTo>
                        <a:lnTo>
                          <a:pt x="5" y="74"/>
                        </a:lnTo>
                        <a:lnTo>
                          <a:pt x="0" y="65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20" name="Freeform 563"/>
                  <p:cNvSpPr>
                    <a:spLocks/>
                  </p:cNvSpPr>
                  <p:nvPr/>
                </p:nvSpPr>
                <p:spPr bwMode="auto">
                  <a:xfrm>
                    <a:off x="4309651" y="4267650"/>
                    <a:ext cx="34839" cy="97757"/>
                  </a:xfrm>
                  <a:custGeom>
                    <a:avLst/>
                    <a:gdLst/>
                    <a:ahLst/>
                    <a:cxnLst>
                      <a:cxn ang="0">
                        <a:pos x="22" y="0"/>
                      </a:cxn>
                      <a:cxn ang="0">
                        <a:pos x="0" y="0"/>
                      </a:cxn>
                      <a:cxn ang="0">
                        <a:pos x="22" y="67"/>
                      </a:cxn>
                      <a:cxn ang="0">
                        <a:pos x="22" y="75"/>
                      </a:cxn>
                      <a:cxn ang="0">
                        <a:pos x="27" y="75"/>
                      </a:cxn>
                      <a:cxn ang="0">
                        <a:pos x="27" y="21"/>
                      </a:cxn>
                      <a:cxn ang="0">
                        <a:pos x="22" y="13"/>
                      </a:cxn>
                      <a:cxn ang="0">
                        <a:pos x="22" y="0"/>
                      </a:cxn>
                      <a:cxn ang="0">
                        <a:pos x="22" y="0"/>
                      </a:cxn>
                      <a:cxn ang="0">
                        <a:pos x="22" y="0"/>
                      </a:cxn>
                    </a:cxnLst>
                    <a:rect l="0" t="0" r="r" b="b"/>
                    <a:pathLst>
                      <a:path w="27" h="75">
                        <a:moveTo>
                          <a:pt x="22" y="0"/>
                        </a:moveTo>
                        <a:lnTo>
                          <a:pt x="0" y="0"/>
                        </a:lnTo>
                        <a:lnTo>
                          <a:pt x="22" y="67"/>
                        </a:lnTo>
                        <a:lnTo>
                          <a:pt x="22" y="75"/>
                        </a:lnTo>
                        <a:lnTo>
                          <a:pt x="27" y="75"/>
                        </a:lnTo>
                        <a:lnTo>
                          <a:pt x="27" y="21"/>
                        </a:lnTo>
                        <a:lnTo>
                          <a:pt x="22" y="13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21" name="Freeform 564"/>
                  <p:cNvSpPr>
                    <a:spLocks/>
                  </p:cNvSpPr>
                  <p:nvPr/>
                </p:nvSpPr>
                <p:spPr bwMode="auto">
                  <a:xfrm>
                    <a:off x="4335457" y="4245492"/>
                    <a:ext cx="49032" cy="119915"/>
                  </a:xfrm>
                  <a:custGeom>
                    <a:avLst/>
                    <a:gdLst/>
                    <a:ahLst/>
                    <a:cxnLst>
                      <a:cxn ang="0">
                        <a:pos x="16" y="10"/>
                      </a:cxn>
                      <a:cxn ang="0">
                        <a:pos x="0" y="17"/>
                      </a:cxn>
                      <a:cxn ang="0">
                        <a:pos x="0" y="30"/>
                      </a:cxn>
                      <a:cxn ang="0">
                        <a:pos x="9" y="38"/>
                      </a:cxn>
                      <a:cxn ang="0">
                        <a:pos x="9" y="92"/>
                      </a:cxn>
                      <a:cxn ang="0">
                        <a:pos x="24" y="92"/>
                      </a:cxn>
                      <a:cxn ang="0">
                        <a:pos x="24" y="62"/>
                      </a:cxn>
                      <a:cxn ang="0">
                        <a:pos x="37" y="30"/>
                      </a:cxn>
                      <a:cxn ang="0">
                        <a:pos x="37" y="10"/>
                      </a:cxn>
                      <a:cxn ang="0">
                        <a:pos x="24" y="0"/>
                      </a:cxn>
                      <a:cxn ang="0">
                        <a:pos x="16" y="0"/>
                      </a:cxn>
                      <a:cxn ang="0">
                        <a:pos x="16" y="10"/>
                      </a:cxn>
                      <a:cxn ang="0">
                        <a:pos x="16" y="10"/>
                      </a:cxn>
                      <a:cxn ang="0">
                        <a:pos x="16" y="10"/>
                      </a:cxn>
                    </a:cxnLst>
                    <a:rect l="0" t="0" r="r" b="b"/>
                    <a:pathLst>
                      <a:path w="37" h="92">
                        <a:moveTo>
                          <a:pt x="16" y="10"/>
                        </a:moveTo>
                        <a:lnTo>
                          <a:pt x="0" y="17"/>
                        </a:lnTo>
                        <a:lnTo>
                          <a:pt x="0" y="30"/>
                        </a:lnTo>
                        <a:lnTo>
                          <a:pt x="9" y="38"/>
                        </a:lnTo>
                        <a:lnTo>
                          <a:pt x="9" y="92"/>
                        </a:lnTo>
                        <a:lnTo>
                          <a:pt x="24" y="92"/>
                        </a:lnTo>
                        <a:lnTo>
                          <a:pt x="24" y="62"/>
                        </a:lnTo>
                        <a:lnTo>
                          <a:pt x="37" y="30"/>
                        </a:lnTo>
                        <a:lnTo>
                          <a:pt x="37" y="10"/>
                        </a:lnTo>
                        <a:lnTo>
                          <a:pt x="24" y="0"/>
                        </a:lnTo>
                        <a:lnTo>
                          <a:pt x="16" y="0"/>
                        </a:lnTo>
                        <a:lnTo>
                          <a:pt x="16" y="1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22" name="Freeform 565"/>
                  <p:cNvSpPr>
                    <a:spLocks/>
                  </p:cNvSpPr>
                  <p:nvPr/>
                </p:nvSpPr>
                <p:spPr bwMode="auto">
                  <a:xfrm>
                    <a:off x="4486425" y="4441006"/>
                    <a:ext cx="25806" cy="35193"/>
                  </a:xfrm>
                  <a:custGeom>
                    <a:avLst/>
                    <a:gdLst/>
                    <a:ahLst/>
                    <a:cxnLst>
                      <a:cxn ang="0">
                        <a:pos x="20" y="0"/>
                      </a:cxn>
                      <a:cxn ang="0">
                        <a:pos x="20" y="27"/>
                      </a:cxn>
                      <a:cxn ang="0">
                        <a:pos x="0" y="27"/>
                      </a:cxn>
                      <a:cxn ang="0">
                        <a:pos x="8" y="0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</a:cxnLst>
                    <a:rect l="0" t="0" r="r" b="b"/>
                    <a:pathLst>
                      <a:path w="20" h="27">
                        <a:moveTo>
                          <a:pt x="20" y="0"/>
                        </a:moveTo>
                        <a:lnTo>
                          <a:pt x="20" y="27"/>
                        </a:lnTo>
                        <a:lnTo>
                          <a:pt x="0" y="27"/>
                        </a:lnTo>
                        <a:lnTo>
                          <a:pt x="8" y="0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23" name="Freeform 566"/>
                  <p:cNvSpPr>
                    <a:spLocks/>
                  </p:cNvSpPr>
                  <p:nvPr/>
                </p:nvSpPr>
                <p:spPr bwMode="auto">
                  <a:xfrm>
                    <a:off x="4509650" y="4414938"/>
                    <a:ext cx="134193" cy="166839"/>
                  </a:xfrm>
                  <a:custGeom>
                    <a:avLst/>
                    <a:gdLst/>
                    <a:ahLst/>
                    <a:cxnLst>
                      <a:cxn ang="0">
                        <a:pos x="76" y="9"/>
                      </a:cxn>
                      <a:cxn ang="0">
                        <a:pos x="76" y="30"/>
                      </a:cxn>
                      <a:cxn ang="0">
                        <a:pos x="31" y="22"/>
                      </a:cxn>
                      <a:cxn ang="0">
                        <a:pos x="31" y="39"/>
                      </a:cxn>
                      <a:cxn ang="0">
                        <a:pos x="39" y="30"/>
                      </a:cxn>
                      <a:cxn ang="0">
                        <a:pos x="44" y="39"/>
                      </a:cxn>
                      <a:cxn ang="0">
                        <a:pos x="44" y="83"/>
                      </a:cxn>
                      <a:cxn ang="0">
                        <a:pos x="24" y="83"/>
                      </a:cxn>
                      <a:cxn ang="0">
                        <a:pos x="11" y="91"/>
                      </a:cxn>
                      <a:cxn ang="0">
                        <a:pos x="11" y="96"/>
                      </a:cxn>
                      <a:cxn ang="0">
                        <a:pos x="0" y="96"/>
                      </a:cxn>
                      <a:cxn ang="0">
                        <a:pos x="0" y="113"/>
                      </a:cxn>
                      <a:cxn ang="0">
                        <a:pos x="24" y="128"/>
                      </a:cxn>
                      <a:cxn ang="0">
                        <a:pos x="24" y="120"/>
                      </a:cxn>
                      <a:cxn ang="0">
                        <a:pos x="44" y="120"/>
                      </a:cxn>
                      <a:cxn ang="0">
                        <a:pos x="66" y="113"/>
                      </a:cxn>
                      <a:cxn ang="0">
                        <a:pos x="76" y="83"/>
                      </a:cxn>
                      <a:cxn ang="0">
                        <a:pos x="89" y="67"/>
                      </a:cxn>
                      <a:cxn ang="0">
                        <a:pos x="103" y="0"/>
                      </a:cxn>
                      <a:cxn ang="0">
                        <a:pos x="81" y="9"/>
                      </a:cxn>
                      <a:cxn ang="0">
                        <a:pos x="76" y="9"/>
                      </a:cxn>
                      <a:cxn ang="0">
                        <a:pos x="76" y="9"/>
                      </a:cxn>
                      <a:cxn ang="0">
                        <a:pos x="76" y="9"/>
                      </a:cxn>
                    </a:cxnLst>
                    <a:rect l="0" t="0" r="r" b="b"/>
                    <a:pathLst>
                      <a:path w="103" h="128">
                        <a:moveTo>
                          <a:pt x="76" y="9"/>
                        </a:moveTo>
                        <a:lnTo>
                          <a:pt x="76" y="30"/>
                        </a:lnTo>
                        <a:lnTo>
                          <a:pt x="31" y="22"/>
                        </a:lnTo>
                        <a:lnTo>
                          <a:pt x="31" y="39"/>
                        </a:lnTo>
                        <a:lnTo>
                          <a:pt x="39" y="30"/>
                        </a:lnTo>
                        <a:lnTo>
                          <a:pt x="44" y="39"/>
                        </a:lnTo>
                        <a:lnTo>
                          <a:pt x="44" y="83"/>
                        </a:lnTo>
                        <a:lnTo>
                          <a:pt x="24" y="83"/>
                        </a:lnTo>
                        <a:lnTo>
                          <a:pt x="11" y="91"/>
                        </a:lnTo>
                        <a:lnTo>
                          <a:pt x="11" y="96"/>
                        </a:lnTo>
                        <a:lnTo>
                          <a:pt x="0" y="96"/>
                        </a:lnTo>
                        <a:lnTo>
                          <a:pt x="0" y="113"/>
                        </a:lnTo>
                        <a:lnTo>
                          <a:pt x="24" y="128"/>
                        </a:lnTo>
                        <a:lnTo>
                          <a:pt x="24" y="120"/>
                        </a:lnTo>
                        <a:lnTo>
                          <a:pt x="44" y="120"/>
                        </a:lnTo>
                        <a:lnTo>
                          <a:pt x="66" y="113"/>
                        </a:lnTo>
                        <a:lnTo>
                          <a:pt x="76" y="83"/>
                        </a:lnTo>
                        <a:lnTo>
                          <a:pt x="89" y="67"/>
                        </a:lnTo>
                        <a:lnTo>
                          <a:pt x="103" y="0"/>
                        </a:lnTo>
                        <a:lnTo>
                          <a:pt x="81" y="9"/>
                        </a:lnTo>
                        <a:lnTo>
                          <a:pt x="76" y="9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24" name="Freeform 567"/>
                  <p:cNvSpPr>
                    <a:spLocks/>
                  </p:cNvSpPr>
                  <p:nvPr/>
                </p:nvSpPr>
                <p:spPr bwMode="auto">
                  <a:xfrm>
                    <a:off x="4838681" y="4533549"/>
                    <a:ext cx="29677" cy="37799"/>
                  </a:xfrm>
                  <a:custGeom>
                    <a:avLst/>
                    <a:gdLst/>
                    <a:ahLst/>
                    <a:cxnLst>
                      <a:cxn ang="0">
                        <a:pos x="22" y="0"/>
                      </a:cxn>
                      <a:cxn ang="0">
                        <a:pos x="22" y="5"/>
                      </a:cxn>
                      <a:cxn ang="0">
                        <a:pos x="0" y="29"/>
                      </a:cxn>
                      <a:cxn ang="0">
                        <a:pos x="0" y="0"/>
                      </a:cxn>
                      <a:cxn ang="0">
                        <a:pos x="22" y="0"/>
                      </a:cxn>
                      <a:cxn ang="0">
                        <a:pos x="22" y="0"/>
                      </a:cxn>
                    </a:cxnLst>
                    <a:rect l="0" t="0" r="r" b="b"/>
                    <a:pathLst>
                      <a:path w="22" h="29">
                        <a:moveTo>
                          <a:pt x="22" y="0"/>
                        </a:moveTo>
                        <a:lnTo>
                          <a:pt x="22" y="5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25" name="Freeform 568"/>
                  <p:cNvSpPr>
                    <a:spLocks/>
                  </p:cNvSpPr>
                  <p:nvPr/>
                </p:nvSpPr>
                <p:spPr bwMode="auto">
                  <a:xfrm>
                    <a:off x="4529005" y="4804662"/>
                    <a:ext cx="225806" cy="251561"/>
                  </a:xfrm>
                  <a:custGeom>
                    <a:avLst/>
                    <a:gdLst/>
                    <a:ahLst/>
                    <a:cxnLst>
                      <a:cxn ang="0">
                        <a:pos x="64" y="193"/>
                      </a:cxn>
                      <a:cxn ang="0">
                        <a:pos x="33" y="116"/>
                      </a:cxn>
                      <a:cxn ang="0">
                        <a:pos x="33" y="94"/>
                      </a:cxn>
                      <a:cxn ang="0">
                        <a:pos x="0" y="17"/>
                      </a:cxn>
                      <a:cxn ang="0">
                        <a:pos x="0" y="0"/>
                      </a:cxn>
                      <a:cxn ang="0">
                        <a:pos x="33" y="0"/>
                      </a:cxn>
                      <a:cxn ang="0">
                        <a:pos x="82" y="17"/>
                      </a:cxn>
                      <a:cxn ang="0">
                        <a:pos x="105" y="17"/>
                      </a:cxn>
                      <a:cxn ang="0">
                        <a:pos x="132" y="25"/>
                      </a:cxn>
                      <a:cxn ang="0">
                        <a:pos x="154" y="17"/>
                      </a:cxn>
                      <a:cxn ang="0">
                        <a:pos x="161" y="0"/>
                      </a:cxn>
                      <a:cxn ang="0">
                        <a:pos x="174" y="17"/>
                      </a:cxn>
                      <a:cxn ang="0">
                        <a:pos x="161" y="32"/>
                      </a:cxn>
                      <a:cxn ang="0">
                        <a:pos x="154" y="25"/>
                      </a:cxn>
                      <a:cxn ang="0">
                        <a:pos x="127" y="25"/>
                      </a:cxn>
                      <a:cxn ang="0">
                        <a:pos x="119" y="77"/>
                      </a:cxn>
                      <a:cxn ang="0">
                        <a:pos x="112" y="94"/>
                      </a:cxn>
                      <a:cxn ang="0">
                        <a:pos x="112" y="185"/>
                      </a:cxn>
                      <a:cxn ang="0">
                        <a:pos x="90" y="193"/>
                      </a:cxn>
                      <a:cxn ang="0">
                        <a:pos x="77" y="193"/>
                      </a:cxn>
                      <a:cxn ang="0">
                        <a:pos x="70" y="185"/>
                      </a:cxn>
                      <a:cxn ang="0">
                        <a:pos x="64" y="193"/>
                      </a:cxn>
                      <a:cxn ang="0">
                        <a:pos x="64" y="193"/>
                      </a:cxn>
                      <a:cxn ang="0">
                        <a:pos x="64" y="193"/>
                      </a:cxn>
                    </a:cxnLst>
                    <a:rect l="0" t="0" r="r" b="b"/>
                    <a:pathLst>
                      <a:path w="174" h="193">
                        <a:moveTo>
                          <a:pt x="64" y="193"/>
                        </a:moveTo>
                        <a:lnTo>
                          <a:pt x="33" y="116"/>
                        </a:lnTo>
                        <a:lnTo>
                          <a:pt x="33" y="94"/>
                        </a:lnTo>
                        <a:lnTo>
                          <a:pt x="0" y="17"/>
                        </a:lnTo>
                        <a:lnTo>
                          <a:pt x="0" y="0"/>
                        </a:lnTo>
                        <a:lnTo>
                          <a:pt x="33" y="0"/>
                        </a:lnTo>
                        <a:lnTo>
                          <a:pt x="82" y="17"/>
                        </a:lnTo>
                        <a:lnTo>
                          <a:pt x="105" y="17"/>
                        </a:lnTo>
                        <a:lnTo>
                          <a:pt x="132" y="25"/>
                        </a:lnTo>
                        <a:lnTo>
                          <a:pt x="154" y="17"/>
                        </a:lnTo>
                        <a:lnTo>
                          <a:pt x="161" y="0"/>
                        </a:lnTo>
                        <a:lnTo>
                          <a:pt x="174" y="17"/>
                        </a:lnTo>
                        <a:lnTo>
                          <a:pt x="161" y="32"/>
                        </a:lnTo>
                        <a:lnTo>
                          <a:pt x="154" y="25"/>
                        </a:lnTo>
                        <a:lnTo>
                          <a:pt x="127" y="25"/>
                        </a:lnTo>
                        <a:lnTo>
                          <a:pt x="119" y="77"/>
                        </a:lnTo>
                        <a:lnTo>
                          <a:pt x="112" y="94"/>
                        </a:lnTo>
                        <a:lnTo>
                          <a:pt x="112" y="185"/>
                        </a:lnTo>
                        <a:lnTo>
                          <a:pt x="90" y="193"/>
                        </a:lnTo>
                        <a:lnTo>
                          <a:pt x="77" y="193"/>
                        </a:lnTo>
                        <a:lnTo>
                          <a:pt x="70" y="185"/>
                        </a:lnTo>
                        <a:lnTo>
                          <a:pt x="64" y="193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26" name="Freeform 569"/>
                  <p:cNvSpPr>
                    <a:spLocks/>
                  </p:cNvSpPr>
                  <p:nvPr/>
                </p:nvSpPr>
                <p:spPr bwMode="auto">
                  <a:xfrm>
                    <a:off x="4529005" y="4590900"/>
                    <a:ext cx="212903" cy="246348"/>
                  </a:xfrm>
                  <a:custGeom>
                    <a:avLst/>
                    <a:gdLst/>
                    <a:ahLst/>
                    <a:cxnLst>
                      <a:cxn ang="0">
                        <a:pos x="0" y="163"/>
                      </a:cxn>
                      <a:cxn ang="0">
                        <a:pos x="32" y="163"/>
                      </a:cxn>
                      <a:cxn ang="0">
                        <a:pos x="80" y="180"/>
                      </a:cxn>
                      <a:cxn ang="0">
                        <a:pos x="102" y="180"/>
                      </a:cxn>
                      <a:cxn ang="0">
                        <a:pos x="131" y="188"/>
                      </a:cxn>
                      <a:cxn ang="0">
                        <a:pos x="151" y="180"/>
                      </a:cxn>
                      <a:cxn ang="0">
                        <a:pos x="131" y="159"/>
                      </a:cxn>
                      <a:cxn ang="0">
                        <a:pos x="131" y="112"/>
                      </a:cxn>
                      <a:cxn ang="0">
                        <a:pos x="164" y="104"/>
                      </a:cxn>
                      <a:cxn ang="0">
                        <a:pos x="156" y="75"/>
                      </a:cxn>
                      <a:cxn ang="0">
                        <a:pos x="131" y="82"/>
                      </a:cxn>
                      <a:cxn ang="0">
                        <a:pos x="131" y="75"/>
                      </a:cxn>
                      <a:cxn ang="0">
                        <a:pos x="146" y="69"/>
                      </a:cxn>
                      <a:cxn ang="0">
                        <a:pos x="131" y="60"/>
                      </a:cxn>
                      <a:cxn ang="0">
                        <a:pos x="131" y="32"/>
                      </a:cxn>
                      <a:cxn ang="0">
                        <a:pos x="115" y="23"/>
                      </a:cxn>
                      <a:cxn ang="0">
                        <a:pos x="102" y="23"/>
                      </a:cxn>
                      <a:cxn ang="0">
                        <a:pos x="102" y="32"/>
                      </a:cxn>
                      <a:cxn ang="0">
                        <a:pos x="80" y="38"/>
                      </a:cxn>
                      <a:cxn ang="0">
                        <a:pos x="69" y="23"/>
                      </a:cxn>
                      <a:cxn ang="0">
                        <a:pos x="69" y="0"/>
                      </a:cxn>
                      <a:cxn ang="0">
                        <a:pos x="25" y="0"/>
                      </a:cxn>
                      <a:cxn ang="0">
                        <a:pos x="10" y="16"/>
                      </a:cxn>
                      <a:cxn ang="0">
                        <a:pos x="25" y="82"/>
                      </a:cxn>
                      <a:cxn ang="0">
                        <a:pos x="25" y="104"/>
                      </a:cxn>
                      <a:cxn ang="0">
                        <a:pos x="10" y="112"/>
                      </a:cxn>
                      <a:cxn ang="0">
                        <a:pos x="0" y="151"/>
                      </a:cxn>
                      <a:cxn ang="0">
                        <a:pos x="0" y="163"/>
                      </a:cxn>
                      <a:cxn ang="0">
                        <a:pos x="0" y="163"/>
                      </a:cxn>
                      <a:cxn ang="0">
                        <a:pos x="0" y="163"/>
                      </a:cxn>
                    </a:cxnLst>
                    <a:rect l="0" t="0" r="r" b="b"/>
                    <a:pathLst>
                      <a:path w="164" h="188">
                        <a:moveTo>
                          <a:pt x="0" y="163"/>
                        </a:moveTo>
                        <a:lnTo>
                          <a:pt x="32" y="163"/>
                        </a:lnTo>
                        <a:lnTo>
                          <a:pt x="80" y="180"/>
                        </a:lnTo>
                        <a:lnTo>
                          <a:pt x="102" y="180"/>
                        </a:lnTo>
                        <a:lnTo>
                          <a:pt x="131" y="188"/>
                        </a:lnTo>
                        <a:lnTo>
                          <a:pt x="151" y="180"/>
                        </a:lnTo>
                        <a:lnTo>
                          <a:pt x="131" y="159"/>
                        </a:lnTo>
                        <a:lnTo>
                          <a:pt x="131" y="112"/>
                        </a:lnTo>
                        <a:lnTo>
                          <a:pt x="164" y="104"/>
                        </a:lnTo>
                        <a:lnTo>
                          <a:pt x="156" y="75"/>
                        </a:lnTo>
                        <a:lnTo>
                          <a:pt x="131" y="82"/>
                        </a:lnTo>
                        <a:lnTo>
                          <a:pt x="131" y="75"/>
                        </a:lnTo>
                        <a:lnTo>
                          <a:pt x="146" y="69"/>
                        </a:lnTo>
                        <a:lnTo>
                          <a:pt x="131" y="60"/>
                        </a:lnTo>
                        <a:lnTo>
                          <a:pt x="131" y="32"/>
                        </a:lnTo>
                        <a:lnTo>
                          <a:pt x="115" y="23"/>
                        </a:lnTo>
                        <a:lnTo>
                          <a:pt x="102" y="23"/>
                        </a:lnTo>
                        <a:lnTo>
                          <a:pt x="102" y="32"/>
                        </a:lnTo>
                        <a:lnTo>
                          <a:pt x="80" y="38"/>
                        </a:lnTo>
                        <a:lnTo>
                          <a:pt x="69" y="23"/>
                        </a:lnTo>
                        <a:lnTo>
                          <a:pt x="69" y="0"/>
                        </a:lnTo>
                        <a:lnTo>
                          <a:pt x="25" y="0"/>
                        </a:lnTo>
                        <a:lnTo>
                          <a:pt x="10" y="16"/>
                        </a:lnTo>
                        <a:lnTo>
                          <a:pt x="25" y="82"/>
                        </a:lnTo>
                        <a:lnTo>
                          <a:pt x="25" y="104"/>
                        </a:lnTo>
                        <a:lnTo>
                          <a:pt x="10" y="112"/>
                        </a:lnTo>
                        <a:lnTo>
                          <a:pt x="0" y="151"/>
                        </a:lnTo>
                        <a:lnTo>
                          <a:pt x="0" y="163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27" name="Freeform 570"/>
                  <p:cNvSpPr>
                    <a:spLocks/>
                  </p:cNvSpPr>
                  <p:nvPr/>
                </p:nvSpPr>
                <p:spPr bwMode="auto">
                  <a:xfrm>
                    <a:off x="4606424" y="4901116"/>
                    <a:ext cx="286451" cy="290664"/>
                  </a:xfrm>
                  <a:custGeom>
                    <a:avLst/>
                    <a:gdLst/>
                    <a:ahLst/>
                    <a:cxnLst>
                      <a:cxn ang="0">
                        <a:pos x="198" y="17"/>
                      </a:cxn>
                      <a:cxn ang="0">
                        <a:pos x="205" y="69"/>
                      </a:cxn>
                      <a:cxn ang="0">
                        <a:pos x="198" y="69"/>
                      </a:cxn>
                      <a:cxn ang="0">
                        <a:pos x="191" y="75"/>
                      </a:cxn>
                      <a:cxn ang="0">
                        <a:pos x="198" y="82"/>
                      </a:cxn>
                      <a:cxn ang="0">
                        <a:pos x="205" y="75"/>
                      </a:cxn>
                      <a:cxn ang="0">
                        <a:pos x="220" y="75"/>
                      </a:cxn>
                      <a:cxn ang="0">
                        <a:pos x="220" y="114"/>
                      </a:cxn>
                      <a:cxn ang="0">
                        <a:pos x="198" y="122"/>
                      </a:cxn>
                      <a:cxn ang="0">
                        <a:pos x="183" y="153"/>
                      </a:cxn>
                      <a:cxn ang="0">
                        <a:pos x="154" y="176"/>
                      </a:cxn>
                      <a:cxn ang="0">
                        <a:pos x="139" y="201"/>
                      </a:cxn>
                      <a:cxn ang="0">
                        <a:pos x="71" y="206"/>
                      </a:cxn>
                      <a:cxn ang="0">
                        <a:pos x="49" y="222"/>
                      </a:cxn>
                      <a:cxn ang="0">
                        <a:pos x="42" y="222"/>
                      </a:cxn>
                      <a:cxn ang="0">
                        <a:pos x="27" y="206"/>
                      </a:cxn>
                      <a:cxn ang="0">
                        <a:pos x="20" y="176"/>
                      </a:cxn>
                      <a:cxn ang="0">
                        <a:pos x="20" y="168"/>
                      </a:cxn>
                      <a:cxn ang="0">
                        <a:pos x="7" y="114"/>
                      </a:cxn>
                      <a:cxn ang="0">
                        <a:pos x="0" y="114"/>
                      </a:cxn>
                      <a:cxn ang="0">
                        <a:pos x="7" y="107"/>
                      </a:cxn>
                      <a:cxn ang="0">
                        <a:pos x="14" y="114"/>
                      </a:cxn>
                      <a:cxn ang="0">
                        <a:pos x="27" y="114"/>
                      </a:cxn>
                      <a:cxn ang="0">
                        <a:pos x="49" y="107"/>
                      </a:cxn>
                      <a:cxn ang="0">
                        <a:pos x="49" y="43"/>
                      </a:cxn>
                      <a:cxn ang="0">
                        <a:pos x="55" y="60"/>
                      </a:cxn>
                      <a:cxn ang="0">
                        <a:pos x="55" y="75"/>
                      </a:cxn>
                      <a:cxn ang="0">
                        <a:pos x="71" y="75"/>
                      </a:cxn>
                      <a:cxn ang="0">
                        <a:pos x="97" y="60"/>
                      </a:cxn>
                      <a:cxn ang="0">
                        <a:pos x="106" y="69"/>
                      </a:cxn>
                      <a:cxn ang="0">
                        <a:pos x="176" y="0"/>
                      </a:cxn>
                      <a:cxn ang="0">
                        <a:pos x="191" y="17"/>
                      </a:cxn>
                      <a:cxn ang="0">
                        <a:pos x="198" y="17"/>
                      </a:cxn>
                      <a:cxn ang="0">
                        <a:pos x="198" y="17"/>
                      </a:cxn>
                    </a:cxnLst>
                    <a:rect l="0" t="0" r="r" b="b"/>
                    <a:pathLst>
                      <a:path w="220" h="222">
                        <a:moveTo>
                          <a:pt x="198" y="17"/>
                        </a:moveTo>
                        <a:lnTo>
                          <a:pt x="205" y="69"/>
                        </a:lnTo>
                        <a:lnTo>
                          <a:pt x="198" y="69"/>
                        </a:lnTo>
                        <a:lnTo>
                          <a:pt x="191" y="75"/>
                        </a:lnTo>
                        <a:lnTo>
                          <a:pt x="198" y="82"/>
                        </a:lnTo>
                        <a:lnTo>
                          <a:pt x="205" y="75"/>
                        </a:lnTo>
                        <a:lnTo>
                          <a:pt x="220" y="75"/>
                        </a:lnTo>
                        <a:lnTo>
                          <a:pt x="220" y="114"/>
                        </a:lnTo>
                        <a:lnTo>
                          <a:pt x="198" y="122"/>
                        </a:lnTo>
                        <a:lnTo>
                          <a:pt x="183" y="153"/>
                        </a:lnTo>
                        <a:lnTo>
                          <a:pt x="154" y="176"/>
                        </a:lnTo>
                        <a:lnTo>
                          <a:pt x="139" y="201"/>
                        </a:lnTo>
                        <a:lnTo>
                          <a:pt x="71" y="206"/>
                        </a:lnTo>
                        <a:lnTo>
                          <a:pt x="49" y="222"/>
                        </a:lnTo>
                        <a:lnTo>
                          <a:pt x="42" y="222"/>
                        </a:lnTo>
                        <a:lnTo>
                          <a:pt x="27" y="206"/>
                        </a:lnTo>
                        <a:lnTo>
                          <a:pt x="20" y="176"/>
                        </a:lnTo>
                        <a:lnTo>
                          <a:pt x="20" y="168"/>
                        </a:lnTo>
                        <a:lnTo>
                          <a:pt x="7" y="114"/>
                        </a:lnTo>
                        <a:lnTo>
                          <a:pt x="0" y="114"/>
                        </a:lnTo>
                        <a:lnTo>
                          <a:pt x="7" y="107"/>
                        </a:lnTo>
                        <a:lnTo>
                          <a:pt x="14" y="114"/>
                        </a:lnTo>
                        <a:lnTo>
                          <a:pt x="27" y="114"/>
                        </a:lnTo>
                        <a:lnTo>
                          <a:pt x="49" y="107"/>
                        </a:lnTo>
                        <a:lnTo>
                          <a:pt x="49" y="43"/>
                        </a:lnTo>
                        <a:lnTo>
                          <a:pt x="55" y="60"/>
                        </a:lnTo>
                        <a:lnTo>
                          <a:pt x="55" y="75"/>
                        </a:lnTo>
                        <a:lnTo>
                          <a:pt x="71" y="75"/>
                        </a:lnTo>
                        <a:lnTo>
                          <a:pt x="97" y="60"/>
                        </a:lnTo>
                        <a:lnTo>
                          <a:pt x="106" y="69"/>
                        </a:lnTo>
                        <a:lnTo>
                          <a:pt x="176" y="0"/>
                        </a:lnTo>
                        <a:lnTo>
                          <a:pt x="191" y="17"/>
                        </a:lnTo>
                        <a:lnTo>
                          <a:pt x="198" y="17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28" name="Freeform 571"/>
                  <p:cNvSpPr>
                    <a:spLocks/>
                  </p:cNvSpPr>
                  <p:nvPr/>
                </p:nvSpPr>
                <p:spPr bwMode="auto">
                  <a:xfrm>
                    <a:off x="4669650" y="4828124"/>
                    <a:ext cx="169032" cy="177266"/>
                  </a:xfrm>
                  <a:custGeom>
                    <a:avLst/>
                    <a:gdLst/>
                    <a:ahLst/>
                    <a:cxnLst>
                      <a:cxn ang="0">
                        <a:pos x="0" y="104"/>
                      </a:cxn>
                      <a:cxn ang="0">
                        <a:pos x="8" y="121"/>
                      </a:cxn>
                      <a:cxn ang="0">
                        <a:pos x="8" y="136"/>
                      </a:cxn>
                      <a:cxn ang="0">
                        <a:pos x="23" y="136"/>
                      </a:cxn>
                      <a:cxn ang="0">
                        <a:pos x="50" y="121"/>
                      </a:cxn>
                      <a:cxn ang="0">
                        <a:pos x="57" y="128"/>
                      </a:cxn>
                      <a:cxn ang="0">
                        <a:pos x="130" y="61"/>
                      </a:cxn>
                      <a:cxn ang="0">
                        <a:pos x="107" y="61"/>
                      </a:cxn>
                      <a:cxn ang="0">
                        <a:pos x="102" y="47"/>
                      </a:cxn>
                      <a:cxn ang="0">
                        <a:pos x="63" y="0"/>
                      </a:cxn>
                      <a:cxn ang="0">
                        <a:pos x="50" y="15"/>
                      </a:cxn>
                      <a:cxn ang="0">
                        <a:pos x="43" y="7"/>
                      </a:cxn>
                      <a:cxn ang="0">
                        <a:pos x="15" y="7"/>
                      </a:cxn>
                      <a:cxn ang="0">
                        <a:pos x="8" y="61"/>
                      </a:cxn>
                      <a:cxn ang="0">
                        <a:pos x="0" y="78"/>
                      </a:cxn>
                      <a:cxn ang="0">
                        <a:pos x="0" y="104"/>
                      </a:cxn>
                      <a:cxn ang="0">
                        <a:pos x="0" y="104"/>
                      </a:cxn>
                      <a:cxn ang="0">
                        <a:pos x="0" y="104"/>
                      </a:cxn>
                    </a:cxnLst>
                    <a:rect l="0" t="0" r="r" b="b"/>
                    <a:pathLst>
                      <a:path w="130" h="136">
                        <a:moveTo>
                          <a:pt x="0" y="104"/>
                        </a:moveTo>
                        <a:lnTo>
                          <a:pt x="8" y="121"/>
                        </a:lnTo>
                        <a:lnTo>
                          <a:pt x="8" y="136"/>
                        </a:lnTo>
                        <a:lnTo>
                          <a:pt x="23" y="136"/>
                        </a:lnTo>
                        <a:lnTo>
                          <a:pt x="50" y="121"/>
                        </a:lnTo>
                        <a:lnTo>
                          <a:pt x="57" y="128"/>
                        </a:lnTo>
                        <a:lnTo>
                          <a:pt x="130" y="61"/>
                        </a:lnTo>
                        <a:lnTo>
                          <a:pt x="107" y="61"/>
                        </a:lnTo>
                        <a:lnTo>
                          <a:pt x="102" y="47"/>
                        </a:lnTo>
                        <a:lnTo>
                          <a:pt x="63" y="0"/>
                        </a:lnTo>
                        <a:lnTo>
                          <a:pt x="50" y="15"/>
                        </a:lnTo>
                        <a:lnTo>
                          <a:pt x="43" y="7"/>
                        </a:lnTo>
                        <a:lnTo>
                          <a:pt x="15" y="7"/>
                        </a:lnTo>
                        <a:lnTo>
                          <a:pt x="8" y="61"/>
                        </a:lnTo>
                        <a:lnTo>
                          <a:pt x="0" y="78"/>
                        </a:lnTo>
                        <a:lnTo>
                          <a:pt x="0" y="104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29" name="Freeform 572"/>
                  <p:cNvSpPr>
                    <a:spLocks/>
                  </p:cNvSpPr>
                  <p:nvPr/>
                </p:nvSpPr>
                <p:spPr bwMode="auto">
                  <a:xfrm>
                    <a:off x="4754811" y="4789021"/>
                    <a:ext cx="144516" cy="135556"/>
                  </a:xfrm>
                  <a:custGeom>
                    <a:avLst/>
                    <a:gdLst/>
                    <a:ahLst/>
                    <a:cxnLst>
                      <a:cxn ang="0">
                        <a:pos x="69" y="0"/>
                      </a:cxn>
                      <a:cxn ang="0">
                        <a:pos x="49" y="0"/>
                      </a:cxn>
                      <a:cxn ang="0">
                        <a:pos x="49" y="8"/>
                      </a:cxn>
                      <a:cxn ang="0">
                        <a:pos x="29" y="30"/>
                      </a:cxn>
                      <a:cxn ang="0">
                        <a:pos x="0" y="30"/>
                      </a:cxn>
                      <a:cxn ang="0">
                        <a:pos x="37" y="76"/>
                      </a:cxn>
                      <a:cxn ang="0">
                        <a:pos x="44" y="89"/>
                      </a:cxn>
                      <a:cxn ang="0">
                        <a:pos x="65" y="89"/>
                      </a:cxn>
                      <a:cxn ang="0">
                        <a:pos x="79" y="104"/>
                      </a:cxn>
                      <a:cxn ang="0">
                        <a:pos x="84" y="104"/>
                      </a:cxn>
                      <a:cxn ang="0">
                        <a:pos x="104" y="66"/>
                      </a:cxn>
                      <a:cxn ang="0">
                        <a:pos x="111" y="30"/>
                      </a:cxn>
                      <a:cxn ang="0">
                        <a:pos x="104" y="8"/>
                      </a:cxn>
                      <a:cxn ang="0">
                        <a:pos x="84" y="0"/>
                      </a:cxn>
                      <a:cxn ang="0">
                        <a:pos x="69" y="0"/>
                      </a:cxn>
                      <a:cxn ang="0">
                        <a:pos x="69" y="0"/>
                      </a:cxn>
                      <a:cxn ang="0">
                        <a:pos x="69" y="0"/>
                      </a:cxn>
                    </a:cxnLst>
                    <a:rect l="0" t="0" r="r" b="b"/>
                    <a:pathLst>
                      <a:path w="111" h="104">
                        <a:moveTo>
                          <a:pt x="69" y="0"/>
                        </a:moveTo>
                        <a:lnTo>
                          <a:pt x="49" y="0"/>
                        </a:lnTo>
                        <a:lnTo>
                          <a:pt x="49" y="8"/>
                        </a:lnTo>
                        <a:lnTo>
                          <a:pt x="29" y="30"/>
                        </a:lnTo>
                        <a:lnTo>
                          <a:pt x="0" y="30"/>
                        </a:lnTo>
                        <a:lnTo>
                          <a:pt x="37" y="76"/>
                        </a:lnTo>
                        <a:lnTo>
                          <a:pt x="44" y="89"/>
                        </a:lnTo>
                        <a:lnTo>
                          <a:pt x="65" y="89"/>
                        </a:lnTo>
                        <a:lnTo>
                          <a:pt x="79" y="104"/>
                        </a:lnTo>
                        <a:lnTo>
                          <a:pt x="84" y="104"/>
                        </a:lnTo>
                        <a:lnTo>
                          <a:pt x="104" y="66"/>
                        </a:lnTo>
                        <a:lnTo>
                          <a:pt x="111" y="30"/>
                        </a:lnTo>
                        <a:lnTo>
                          <a:pt x="104" y="8"/>
                        </a:lnTo>
                        <a:lnTo>
                          <a:pt x="84" y="0"/>
                        </a:lnTo>
                        <a:lnTo>
                          <a:pt x="69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30" name="Freeform 575"/>
                  <p:cNvSpPr>
                    <a:spLocks/>
                  </p:cNvSpPr>
                  <p:nvPr/>
                </p:nvSpPr>
                <p:spPr bwMode="auto">
                  <a:xfrm>
                    <a:off x="4789649" y="5043189"/>
                    <a:ext cx="49032" cy="50834"/>
                  </a:xfrm>
                  <a:custGeom>
                    <a:avLst/>
                    <a:gdLst/>
                    <a:ahLst/>
                    <a:cxnLst>
                      <a:cxn ang="0">
                        <a:pos x="38" y="13"/>
                      </a:cxn>
                      <a:cxn ang="0">
                        <a:pos x="22" y="32"/>
                      </a:cxn>
                      <a:cxn ang="0">
                        <a:pos x="8" y="39"/>
                      </a:cxn>
                      <a:cxn ang="0">
                        <a:pos x="0" y="32"/>
                      </a:cxn>
                      <a:cxn ang="0">
                        <a:pos x="15" y="0"/>
                      </a:cxn>
                      <a:cxn ang="0">
                        <a:pos x="22" y="7"/>
                      </a:cxn>
                      <a:cxn ang="0">
                        <a:pos x="38" y="13"/>
                      </a:cxn>
                      <a:cxn ang="0">
                        <a:pos x="38" y="13"/>
                      </a:cxn>
                      <a:cxn ang="0">
                        <a:pos x="38" y="13"/>
                      </a:cxn>
                    </a:cxnLst>
                    <a:rect l="0" t="0" r="r" b="b"/>
                    <a:pathLst>
                      <a:path w="38" h="39">
                        <a:moveTo>
                          <a:pt x="38" y="13"/>
                        </a:moveTo>
                        <a:lnTo>
                          <a:pt x="22" y="32"/>
                        </a:lnTo>
                        <a:lnTo>
                          <a:pt x="8" y="39"/>
                        </a:lnTo>
                        <a:lnTo>
                          <a:pt x="0" y="32"/>
                        </a:lnTo>
                        <a:lnTo>
                          <a:pt x="15" y="0"/>
                        </a:lnTo>
                        <a:lnTo>
                          <a:pt x="22" y="7"/>
                        </a:lnTo>
                        <a:lnTo>
                          <a:pt x="38" y="13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31" name="Freeform 577"/>
                  <p:cNvSpPr>
                    <a:spLocks/>
                  </p:cNvSpPr>
                  <p:nvPr/>
                </p:nvSpPr>
                <p:spPr bwMode="auto">
                  <a:xfrm>
                    <a:off x="4445134" y="3726728"/>
                    <a:ext cx="64516" cy="148591"/>
                  </a:xfrm>
                  <a:custGeom>
                    <a:avLst/>
                    <a:gdLst/>
                    <a:ahLst/>
                    <a:cxnLst>
                      <a:cxn ang="0">
                        <a:pos x="50" y="71"/>
                      </a:cxn>
                      <a:cxn ang="0">
                        <a:pos x="50" y="79"/>
                      </a:cxn>
                      <a:cxn ang="0">
                        <a:pos x="39" y="101"/>
                      </a:cxn>
                      <a:cxn ang="0">
                        <a:pos x="39" y="109"/>
                      </a:cxn>
                      <a:cxn ang="0">
                        <a:pos x="30" y="114"/>
                      </a:cxn>
                      <a:cxn ang="0">
                        <a:pos x="30" y="87"/>
                      </a:cxn>
                      <a:cxn ang="0">
                        <a:pos x="9" y="79"/>
                      </a:cxn>
                      <a:cxn ang="0">
                        <a:pos x="0" y="64"/>
                      </a:cxn>
                      <a:cxn ang="0">
                        <a:pos x="15" y="42"/>
                      </a:cxn>
                      <a:cxn ang="0">
                        <a:pos x="9" y="8"/>
                      </a:cxn>
                      <a:cxn ang="0">
                        <a:pos x="15" y="0"/>
                      </a:cxn>
                      <a:cxn ang="0">
                        <a:pos x="39" y="0"/>
                      </a:cxn>
                      <a:cxn ang="0">
                        <a:pos x="44" y="8"/>
                      </a:cxn>
                      <a:cxn ang="0">
                        <a:pos x="50" y="0"/>
                      </a:cxn>
                      <a:cxn ang="0">
                        <a:pos x="44" y="15"/>
                      </a:cxn>
                      <a:cxn ang="0">
                        <a:pos x="50" y="34"/>
                      </a:cxn>
                      <a:cxn ang="0">
                        <a:pos x="39" y="51"/>
                      </a:cxn>
                      <a:cxn ang="0">
                        <a:pos x="39" y="64"/>
                      </a:cxn>
                      <a:cxn ang="0">
                        <a:pos x="50" y="64"/>
                      </a:cxn>
                      <a:cxn ang="0">
                        <a:pos x="50" y="71"/>
                      </a:cxn>
                      <a:cxn ang="0">
                        <a:pos x="50" y="71"/>
                      </a:cxn>
                      <a:cxn ang="0">
                        <a:pos x="50" y="71"/>
                      </a:cxn>
                    </a:cxnLst>
                    <a:rect l="0" t="0" r="r" b="b"/>
                    <a:pathLst>
                      <a:path w="50" h="114">
                        <a:moveTo>
                          <a:pt x="50" y="71"/>
                        </a:moveTo>
                        <a:lnTo>
                          <a:pt x="50" y="79"/>
                        </a:lnTo>
                        <a:lnTo>
                          <a:pt x="39" y="101"/>
                        </a:lnTo>
                        <a:lnTo>
                          <a:pt x="39" y="109"/>
                        </a:lnTo>
                        <a:lnTo>
                          <a:pt x="30" y="114"/>
                        </a:lnTo>
                        <a:lnTo>
                          <a:pt x="30" y="87"/>
                        </a:lnTo>
                        <a:lnTo>
                          <a:pt x="9" y="79"/>
                        </a:lnTo>
                        <a:lnTo>
                          <a:pt x="0" y="64"/>
                        </a:lnTo>
                        <a:lnTo>
                          <a:pt x="15" y="42"/>
                        </a:lnTo>
                        <a:lnTo>
                          <a:pt x="9" y="8"/>
                        </a:lnTo>
                        <a:lnTo>
                          <a:pt x="15" y="0"/>
                        </a:lnTo>
                        <a:lnTo>
                          <a:pt x="39" y="0"/>
                        </a:lnTo>
                        <a:lnTo>
                          <a:pt x="44" y="8"/>
                        </a:lnTo>
                        <a:lnTo>
                          <a:pt x="50" y="0"/>
                        </a:lnTo>
                        <a:lnTo>
                          <a:pt x="44" y="15"/>
                        </a:lnTo>
                        <a:lnTo>
                          <a:pt x="50" y="34"/>
                        </a:lnTo>
                        <a:lnTo>
                          <a:pt x="39" y="51"/>
                        </a:lnTo>
                        <a:lnTo>
                          <a:pt x="39" y="64"/>
                        </a:lnTo>
                        <a:lnTo>
                          <a:pt x="50" y="64"/>
                        </a:lnTo>
                        <a:lnTo>
                          <a:pt x="50" y="7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32" name="Freeform 578"/>
                  <p:cNvSpPr>
                    <a:spLocks/>
                  </p:cNvSpPr>
                  <p:nvPr/>
                </p:nvSpPr>
                <p:spPr bwMode="auto">
                  <a:xfrm>
                    <a:off x="4570295" y="4267650"/>
                    <a:ext cx="228386" cy="156411"/>
                  </a:xfrm>
                  <a:custGeom>
                    <a:avLst/>
                    <a:gdLst/>
                    <a:ahLst/>
                    <a:cxnLst>
                      <a:cxn ang="0">
                        <a:pos x="114" y="0"/>
                      </a:cxn>
                      <a:cxn ang="0">
                        <a:pos x="125" y="21"/>
                      </a:cxn>
                      <a:cxn ang="0">
                        <a:pos x="125" y="37"/>
                      </a:cxn>
                      <a:cxn ang="0">
                        <a:pos x="139" y="45"/>
                      </a:cxn>
                      <a:cxn ang="0">
                        <a:pos x="176" y="89"/>
                      </a:cxn>
                      <a:cxn ang="0">
                        <a:pos x="119" y="89"/>
                      </a:cxn>
                      <a:cxn ang="0">
                        <a:pos x="114" y="105"/>
                      </a:cxn>
                      <a:cxn ang="0">
                        <a:pos x="85" y="105"/>
                      </a:cxn>
                      <a:cxn ang="0">
                        <a:pos x="77" y="89"/>
                      </a:cxn>
                      <a:cxn ang="0">
                        <a:pos x="70" y="89"/>
                      </a:cxn>
                      <a:cxn ang="0">
                        <a:pos x="57" y="112"/>
                      </a:cxn>
                      <a:cxn ang="0">
                        <a:pos x="37" y="119"/>
                      </a:cxn>
                      <a:cxn ang="0">
                        <a:pos x="30" y="119"/>
                      </a:cxn>
                      <a:cxn ang="0">
                        <a:pos x="8" y="89"/>
                      </a:cxn>
                      <a:cxn ang="0">
                        <a:pos x="0" y="84"/>
                      </a:cxn>
                      <a:cxn ang="0">
                        <a:pos x="21" y="60"/>
                      </a:cxn>
                      <a:cxn ang="0">
                        <a:pos x="70" y="37"/>
                      </a:cxn>
                      <a:cxn ang="0">
                        <a:pos x="57" y="37"/>
                      </a:cxn>
                      <a:cxn ang="0">
                        <a:pos x="85" y="30"/>
                      </a:cxn>
                      <a:cxn ang="0">
                        <a:pos x="114" y="0"/>
                      </a:cxn>
                      <a:cxn ang="0">
                        <a:pos x="114" y="0"/>
                      </a:cxn>
                      <a:cxn ang="0">
                        <a:pos x="114" y="0"/>
                      </a:cxn>
                    </a:cxnLst>
                    <a:rect l="0" t="0" r="r" b="b"/>
                    <a:pathLst>
                      <a:path w="176" h="119">
                        <a:moveTo>
                          <a:pt x="114" y="0"/>
                        </a:moveTo>
                        <a:lnTo>
                          <a:pt x="125" y="21"/>
                        </a:lnTo>
                        <a:lnTo>
                          <a:pt x="125" y="37"/>
                        </a:lnTo>
                        <a:lnTo>
                          <a:pt x="139" y="45"/>
                        </a:lnTo>
                        <a:lnTo>
                          <a:pt x="176" y="89"/>
                        </a:lnTo>
                        <a:lnTo>
                          <a:pt x="119" y="89"/>
                        </a:lnTo>
                        <a:lnTo>
                          <a:pt x="114" y="105"/>
                        </a:lnTo>
                        <a:lnTo>
                          <a:pt x="85" y="105"/>
                        </a:lnTo>
                        <a:lnTo>
                          <a:pt x="77" y="89"/>
                        </a:lnTo>
                        <a:lnTo>
                          <a:pt x="70" y="89"/>
                        </a:lnTo>
                        <a:lnTo>
                          <a:pt x="57" y="112"/>
                        </a:lnTo>
                        <a:lnTo>
                          <a:pt x="37" y="119"/>
                        </a:lnTo>
                        <a:lnTo>
                          <a:pt x="30" y="119"/>
                        </a:lnTo>
                        <a:lnTo>
                          <a:pt x="8" y="89"/>
                        </a:lnTo>
                        <a:lnTo>
                          <a:pt x="0" y="84"/>
                        </a:lnTo>
                        <a:lnTo>
                          <a:pt x="21" y="60"/>
                        </a:lnTo>
                        <a:lnTo>
                          <a:pt x="70" y="37"/>
                        </a:lnTo>
                        <a:lnTo>
                          <a:pt x="57" y="37"/>
                        </a:lnTo>
                        <a:lnTo>
                          <a:pt x="85" y="30"/>
                        </a:lnTo>
                        <a:lnTo>
                          <a:pt x="114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33" name="Freeform 579"/>
                  <p:cNvSpPr>
                    <a:spLocks/>
                  </p:cNvSpPr>
                  <p:nvPr/>
                </p:nvSpPr>
                <p:spPr bwMode="auto">
                  <a:xfrm>
                    <a:off x="4819327" y="4500964"/>
                    <a:ext cx="38710" cy="35193"/>
                  </a:xfrm>
                  <a:custGeom>
                    <a:avLst/>
                    <a:gdLst/>
                    <a:ahLst/>
                    <a:cxnLst>
                      <a:cxn ang="0">
                        <a:pos x="29" y="27"/>
                      </a:cxn>
                      <a:cxn ang="0">
                        <a:pos x="0" y="27"/>
                      </a:cxn>
                      <a:cxn ang="0">
                        <a:pos x="29" y="0"/>
                      </a:cxn>
                      <a:cxn ang="0">
                        <a:pos x="29" y="27"/>
                      </a:cxn>
                      <a:cxn ang="0">
                        <a:pos x="29" y="27"/>
                      </a:cxn>
                      <a:cxn ang="0">
                        <a:pos x="29" y="27"/>
                      </a:cxn>
                    </a:cxnLst>
                    <a:rect l="0" t="0" r="r" b="b"/>
                    <a:pathLst>
                      <a:path w="29" h="27">
                        <a:moveTo>
                          <a:pt x="29" y="27"/>
                        </a:moveTo>
                        <a:lnTo>
                          <a:pt x="0" y="27"/>
                        </a:lnTo>
                        <a:lnTo>
                          <a:pt x="29" y="0"/>
                        </a:lnTo>
                        <a:lnTo>
                          <a:pt x="29" y="27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latin typeface="Arial" charset="0"/>
                      <a:cs typeface="Arial" charset="0"/>
                    </a:endParaRPr>
                  </a:p>
                </p:txBody>
              </p:sp>
            </p:grpSp>
          </p:grpSp>
        </p:grpSp>
        <p:sp>
          <p:nvSpPr>
            <p:cNvPr id="71" name="Freeform 682"/>
            <p:cNvSpPr>
              <a:spLocks/>
            </p:cNvSpPr>
            <p:nvPr/>
          </p:nvSpPr>
          <p:spPr bwMode="auto">
            <a:xfrm>
              <a:off x="12558406" y="4586944"/>
              <a:ext cx="58064" cy="377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"/>
                </a:cxn>
                <a:cxn ang="0">
                  <a:pos x="31" y="29"/>
                </a:cxn>
                <a:cxn ang="0">
                  <a:pos x="4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29">
                  <a:moveTo>
                    <a:pt x="0" y="0"/>
                  </a:moveTo>
                  <a:lnTo>
                    <a:pt x="0" y="9"/>
                  </a:lnTo>
                  <a:lnTo>
                    <a:pt x="31" y="29"/>
                  </a:lnTo>
                  <a:lnTo>
                    <a:pt x="4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72" name="Freeform 683"/>
            <p:cNvSpPr>
              <a:spLocks/>
            </p:cNvSpPr>
            <p:nvPr/>
          </p:nvSpPr>
          <p:spPr bwMode="auto">
            <a:xfrm>
              <a:off x="12706793" y="4586944"/>
              <a:ext cx="40000" cy="3779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7" y="9"/>
                </a:cxn>
                <a:cxn ang="0">
                  <a:pos x="7" y="29"/>
                </a:cxn>
                <a:cxn ang="0">
                  <a:pos x="30" y="29"/>
                </a:cxn>
                <a:cxn ang="0">
                  <a:pos x="24" y="9"/>
                </a:cxn>
                <a:cxn ang="0">
                  <a:pos x="30" y="20"/>
                </a:cxn>
                <a:cxn ang="0">
                  <a:pos x="30" y="9"/>
                </a:cxn>
                <a:cxn ang="0">
                  <a:pos x="7" y="0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30" h="29">
                  <a:moveTo>
                    <a:pt x="0" y="9"/>
                  </a:moveTo>
                  <a:lnTo>
                    <a:pt x="7" y="9"/>
                  </a:lnTo>
                  <a:lnTo>
                    <a:pt x="7" y="29"/>
                  </a:lnTo>
                  <a:lnTo>
                    <a:pt x="30" y="29"/>
                  </a:lnTo>
                  <a:lnTo>
                    <a:pt x="24" y="9"/>
                  </a:lnTo>
                  <a:lnTo>
                    <a:pt x="30" y="20"/>
                  </a:lnTo>
                  <a:lnTo>
                    <a:pt x="30" y="9"/>
                  </a:lnTo>
                  <a:lnTo>
                    <a:pt x="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73" name="Freeform 684"/>
            <p:cNvSpPr>
              <a:spLocks/>
            </p:cNvSpPr>
            <p:nvPr/>
          </p:nvSpPr>
          <p:spPr bwMode="auto">
            <a:xfrm>
              <a:off x="12377762" y="4538717"/>
              <a:ext cx="27097" cy="35193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8" y="27"/>
                </a:cxn>
                <a:cxn ang="0">
                  <a:pos x="21" y="14"/>
                </a:cxn>
                <a:cxn ang="0">
                  <a:pos x="8" y="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21" h="27">
                  <a:moveTo>
                    <a:pt x="0" y="14"/>
                  </a:moveTo>
                  <a:lnTo>
                    <a:pt x="8" y="27"/>
                  </a:lnTo>
                  <a:lnTo>
                    <a:pt x="21" y="14"/>
                  </a:lnTo>
                  <a:lnTo>
                    <a:pt x="8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74" name="Freeform 685"/>
            <p:cNvSpPr>
              <a:spLocks/>
            </p:cNvSpPr>
            <p:nvPr/>
          </p:nvSpPr>
          <p:spPr bwMode="auto">
            <a:xfrm>
              <a:off x="12680987" y="4473546"/>
              <a:ext cx="36129" cy="74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7" y="13"/>
                </a:cxn>
                <a:cxn ang="0">
                  <a:pos x="17" y="22"/>
                </a:cxn>
                <a:cxn ang="0">
                  <a:pos x="27" y="30"/>
                </a:cxn>
                <a:cxn ang="0">
                  <a:pos x="27" y="35"/>
                </a:cxn>
                <a:cxn ang="0">
                  <a:pos x="8" y="57"/>
                </a:cxn>
                <a:cxn ang="0">
                  <a:pos x="0" y="5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" h="57">
                  <a:moveTo>
                    <a:pt x="0" y="0"/>
                  </a:moveTo>
                  <a:lnTo>
                    <a:pt x="8" y="0"/>
                  </a:lnTo>
                  <a:lnTo>
                    <a:pt x="17" y="13"/>
                  </a:lnTo>
                  <a:lnTo>
                    <a:pt x="17" y="22"/>
                  </a:lnTo>
                  <a:lnTo>
                    <a:pt x="27" y="30"/>
                  </a:lnTo>
                  <a:lnTo>
                    <a:pt x="27" y="35"/>
                  </a:lnTo>
                  <a:lnTo>
                    <a:pt x="8" y="57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75" name="Freeform 686"/>
            <p:cNvSpPr>
              <a:spLocks/>
            </p:cNvSpPr>
            <p:nvPr/>
          </p:nvSpPr>
          <p:spPr bwMode="auto">
            <a:xfrm>
              <a:off x="12739051" y="4427926"/>
              <a:ext cx="100645" cy="82116"/>
            </a:xfrm>
            <a:custGeom>
              <a:avLst/>
              <a:gdLst/>
              <a:ahLst/>
              <a:cxnLst>
                <a:cxn ang="0">
                  <a:pos x="78" y="9"/>
                </a:cxn>
                <a:cxn ang="0">
                  <a:pos x="78" y="17"/>
                </a:cxn>
                <a:cxn ang="0">
                  <a:pos x="72" y="17"/>
                </a:cxn>
                <a:cxn ang="0">
                  <a:pos x="67" y="32"/>
                </a:cxn>
                <a:cxn ang="0">
                  <a:pos x="72" y="47"/>
                </a:cxn>
                <a:cxn ang="0">
                  <a:pos x="57" y="47"/>
                </a:cxn>
                <a:cxn ang="0">
                  <a:pos x="45" y="62"/>
                </a:cxn>
                <a:cxn ang="0">
                  <a:pos x="21" y="56"/>
                </a:cxn>
                <a:cxn ang="0">
                  <a:pos x="6" y="56"/>
                </a:cxn>
                <a:cxn ang="0">
                  <a:pos x="6" y="47"/>
                </a:cxn>
                <a:cxn ang="0">
                  <a:pos x="0" y="32"/>
                </a:cxn>
                <a:cxn ang="0">
                  <a:pos x="6" y="25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6" y="9"/>
                </a:cxn>
                <a:cxn ang="0">
                  <a:pos x="13" y="9"/>
                </a:cxn>
                <a:cxn ang="0">
                  <a:pos x="45" y="17"/>
                </a:cxn>
                <a:cxn ang="0">
                  <a:pos x="57" y="0"/>
                </a:cxn>
                <a:cxn ang="0">
                  <a:pos x="78" y="9"/>
                </a:cxn>
                <a:cxn ang="0">
                  <a:pos x="78" y="9"/>
                </a:cxn>
                <a:cxn ang="0">
                  <a:pos x="78" y="9"/>
                </a:cxn>
              </a:cxnLst>
              <a:rect l="0" t="0" r="r" b="b"/>
              <a:pathLst>
                <a:path w="78" h="62">
                  <a:moveTo>
                    <a:pt x="78" y="9"/>
                  </a:moveTo>
                  <a:lnTo>
                    <a:pt x="78" y="17"/>
                  </a:lnTo>
                  <a:lnTo>
                    <a:pt x="72" y="17"/>
                  </a:lnTo>
                  <a:lnTo>
                    <a:pt x="67" y="32"/>
                  </a:lnTo>
                  <a:lnTo>
                    <a:pt x="72" y="47"/>
                  </a:lnTo>
                  <a:lnTo>
                    <a:pt x="57" y="47"/>
                  </a:lnTo>
                  <a:lnTo>
                    <a:pt x="45" y="62"/>
                  </a:lnTo>
                  <a:lnTo>
                    <a:pt x="21" y="56"/>
                  </a:lnTo>
                  <a:lnTo>
                    <a:pt x="6" y="56"/>
                  </a:lnTo>
                  <a:lnTo>
                    <a:pt x="6" y="47"/>
                  </a:lnTo>
                  <a:lnTo>
                    <a:pt x="0" y="32"/>
                  </a:lnTo>
                  <a:lnTo>
                    <a:pt x="6" y="25"/>
                  </a:lnTo>
                  <a:lnTo>
                    <a:pt x="0" y="9"/>
                  </a:lnTo>
                  <a:lnTo>
                    <a:pt x="0" y="0"/>
                  </a:lnTo>
                  <a:lnTo>
                    <a:pt x="6" y="9"/>
                  </a:lnTo>
                  <a:lnTo>
                    <a:pt x="13" y="9"/>
                  </a:lnTo>
                  <a:lnTo>
                    <a:pt x="45" y="17"/>
                  </a:lnTo>
                  <a:lnTo>
                    <a:pt x="57" y="0"/>
                  </a:lnTo>
                  <a:lnTo>
                    <a:pt x="78" y="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76" name="Freeform 687"/>
            <p:cNvSpPr>
              <a:spLocks/>
            </p:cNvSpPr>
            <p:nvPr/>
          </p:nvSpPr>
          <p:spPr bwMode="auto">
            <a:xfrm>
              <a:off x="12626793" y="4301494"/>
              <a:ext cx="112258" cy="89936"/>
            </a:xfrm>
            <a:custGeom>
              <a:avLst/>
              <a:gdLst/>
              <a:ahLst/>
              <a:cxnLst>
                <a:cxn ang="0">
                  <a:pos x="29" y="69"/>
                </a:cxn>
                <a:cxn ang="0">
                  <a:pos x="49" y="52"/>
                </a:cxn>
                <a:cxn ang="0">
                  <a:pos x="64" y="52"/>
                </a:cxn>
                <a:cxn ang="0">
                  <a:pos x="71" y="22"/>
                </a:cxn>
                <a:cxn ang="0">
                  <a:pos x="86" y="22"/>
                </a:cxn>
                <a:cxn ang="0">
                  <a:pos x="71" y="6"/>
                </a:cxn>
                <a:cxn ang="0">
                  <a:pos x="55" y="0"/>
                </a:cxn>
                <a:cxn ang="0">
                  <a:pos x="20" y="22"/>
                </a:cxn>
                <a:cxn ang="0">
                  <a:pos x="7" y="22"/>
                </a:cxn>
                <a:cxn ang="0">
                  <a:pos x="0" y="37"/>
                </a:cxn>
                <a:cxn ang="0">
                  <a:pos x="0" y="45"/>
                </a:cxn>
                <a:cxn ang="0">
                  <a:pos x="20" y="69"/>
                </a:cxn>
                <a:cxn ang="0">
                  <a:pos x="29" y="69"/>
                </a:cxn>
                <a:cxn ang="0">
                  <a:pos x="29" y="69"/>
                </a:cxn>
              </a:cxnLst>
              <a:rect l="0" t="0" r="r" b="b"/>
              <a:pathLst>
                <a:path w="86" h="69">
                  <a:moveTo>
                    <a:pt x="29" y="69"/>
                  </a:moveTo>
                  <a:lnTo>
                    <a:pt x="49" y="52"/>
                  </a:lnTo>
                  <a:lnTo>
                    <a:pt x="64" y="52"/>
                  </a:lnTo>
                  <a:lnTo>
                    <a:pt x="71" y="22"/>
                  </a:lnTo>
                  <a:lnTo>
                    <a:pt x="86" y="22"/>
                  </a:lnTo>
                  <a:lnTo>
                    <a:pt x="71" y="6"/>
                  </a:lnTo>
                  <a:lnTo>
                    <a:pt x="55" y="0"/>
                  </a:lnTo>
                  <a:lnTo>
                    <a:pt x="20" y="22"/>
                  </a:lnTo>
                  <a:lnTo>
                    <a:pt x="7" y="22"/>
                  </a:lnTo>
                  <a:lnTo>
                    <a:pt x="0" y="37"/>
                  </a:lnTo>
                  <a:lnTo>
                    <a:pt x="0" y="45"/>
                  </a:lnTo>
                  <a:lnTo>
                    <a:pt x="20" y="69"/>
                  </a:lnTo>
                  <a:lnTo>
                    <a:pt x="29" y="6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77" name="Freeform 688"/>
            <p:cNvSpPr>
              <a:spLocks/>
            </p:cNvSpPr>
            <p:nvPr/>
          </p:nvSpPr>
          <p:spPr bwMode="auto">
            <a:xfrm>
              <a:off x="12577761" y="4362755"/>
              <a:ext cx="103225" cy="110791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58" y="23"/>
                </a:cxn>
                <a:cxn ang="0">
                  <a:pos x="67" y="23"/>
                </a:cxn>
                <a:cxn ang="0">
                  <a:pos x="80" y="30"/>
                </a:cxn>
                <a:cxn ang="0">
                  <a:pos x="80" y="38"/>
                </a:cxn>
                <a:cxn ang="0">
                  <a:pos x="67" y="38"/>
                </a:cxn>
                <a:cxn ang="0">
                  <a:pos x="67" y="30"/>
                </a:cxn>
                <a:cxn ang="0">
                  <a:pos x="45" y="23"/>
                </a:cxn>
                <a:cxn ang="0">
                  <a:pos x="38" y="30"/>
                </a:cxn>
                <a:cxn ang="0">
                  <a:pos x="38" y="23"/>
                </a:cxn>
                <a:cxn ang="0">
                  <a:pos x="30" y="30"/>
                </a:cxn>
                <a:cxn ang="0">
                  <a:pos x="38" y="38"/>
                </a:cxn>
                <a:cxn ang="0">
                  <a:pos x="52" y="69"/>
                </a:cxn>
                <a:cxn ang="0">
                  <a:pos x="58" y="77"/>
                </a:cxn>
                <a:cxn ang="0">
                  <a:pos x="58" y="84"/>
                </a:cxn>
                <a:cxn ang="0">
                  <a:pos x="45" y="69"/>
                </a:cxn>
                <a:cxn ang="0">
                  <a:pos x="38" y="69"/>
                </a:cxn>
                <a:cxn ang="0">
                  <a:pos x="16" y="52"/>
                </a:cxn>
                <a:cxn ang="0">
                  <a:pos x="16" y="30"/>
                </a:cxn>
                <a:cxn ang="0">
                  <a:pos x="8" y="30"/>
                </a:cxn>
                <a:cxn ang="0">
                  <a:pos x="0" y="38"/>
                </a:cxn>
                <a:cxn ang="0">
                  <a:pos x="0" y="23"/>
                </a:cxn>
                <a:cxn ang="0">
                  <a:pos x="16" y="23"/>
                </a:cxn>
                <a:cxn ang="0">
                  <a:pos x="30" y="0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80" h="84">
                  <a:moveTo>
                    <a:pt x="38" y="0"/>
                  </a:moveTo>
                  <a:lnTo>
                    <a:pt x="58" y="23"/>
                  </a:lnTo>
                  <a:lnTo>
                    <a:pt x="67" y="23"/>
                  </a:lnTo>
                  <a:lnTo>
                    <a:pt x="80" y="30"/>
                  </a:lnTo>
                  <a:lnTo>
                    <a:pt x="80" y="38"/>
                  </a:lnTo>
                  <a:lnTo>
                    <a:pt x="67" y="38"/>
                  </a:lnTo>
                  <a:lnTo>
                    <a:pt x="67" y="30"/>
                  </a:lnTo>
                  <a:lnTo>
                    <a:pt x="45" y="23"/>
                  </a:lnTo>
                  <a:lnTo>
                    <a:pt x="38" y="30"/>
                  </a:lnTo>
                  <a:lnTo>
                    <a:pt x="38" y="23"/>
                  </a:lnTo>
                  <a:lnTo>
                    <a:pt x="30" y="30"/>
                  </a:lnTo>
                  <a:lnTo>
                    <a:pt x="38" y="38"/>
                  </a:lnTo>
                  <a:lnTo>
                    <a:pt x="52" y="69"/>
                  </a:lnTo>
                  <a:lnTo>
                    <a:pt x="58" y="77"/>
                  </a:lnTo>
                  <a:lnTo>
                    <a:pt x="58" y="84"/>
                  </a:lnTo>
                  <a:lnTo>
                    <a:pt x="45" y="69"/>
                  </a:lnTo>
                  <a:lnTo>
                    <a:pt x="38" y="69"/>
                  </a:lnTo>
                  <a:lnTo>
                    <a:pt x="16" y="52"/>
                  </a:lnTo>
                  <a:lnTo>
                    <a:pt x="16" y="30"/>
                  </a:lnTo>
                  <a:lnTo>
                    <a:pt x="8" y="30"/>
                  </a:lnTo>
                  <a:lnTo>
                    <a:pt x="0" y="38"/>
                  </a:lnTo>
                  <a:lnTo>
                    <a:pt x="0" y="23"/>
                  </a:lnTo>
                  <a:lnTo>
                    <a:pt x="16" y="23"/>
                  </a:lnTo>
                  <a:lnTo>
                    <a:pt x="30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78" name="Freeform 689"/>
            <p:cNvSpPr>
              <a:spLocks/>
            </p:cNvSpPr>
            <p:nvPr/>
          </p:nvSpPr>
          <p:spPr bwMode="auto">
            <a:xfrm>
              <a:off x="12664212" y="4371879"/>
              <a:ext cx="82580" cy="118612"/>
            </a:xfrm>
            <a:custGeom>
              <a:avLst/>
              <a:gdLst/>
              <a:ahLst/>
              <a:cxnLst>
                <a:cxn ang="0">
                  <a:pos x="13" y="31"/>
                </a:cxn>
                <a:cxn ang="0">
                  <a:pos x="13" y="21"/>
                </a:cxn>
                <a:cxn ang="0">
                  <a:pos x="0" y="15"/>
                </a:cxn>
                <a:cxn ang="0">
                  <a:pos x="20" y="0"/>
                </a:cxn>
                <a:cxn ang="0">
                  <a:pos x="35" y="31"/>
                </a:cxn>
                <a:cxn ang="0">
                  <a:pos x="57" y="31"/>
                </a:cxn>
                <a:cxn ang="0">
                  <a:pos x="57" y="52"/>
                </a:cxn>
                <a:cxn ang="0">
                  <a:pos x="63" y="67"/>
                </a:cxn>
                <a:cxn ang="0">
                  <a:pos x="57" y="75"/>
                </a:cxn>
                <a:cxn ang="0">
                  <a:pos x="35" y="75"/>
                </a:cxn>
                <a:cxn ang="0">
                  <a:pos x="26" y="90"/>
                </a:cxn>
                <a:cxn ang="0">
                  <a:pos x="20" y="75"/>
                </a:cxn>
                <a:cxn ang="0">
                  <a:pos x="20" y="67"/>
                </a:cxn>
                <a:cxn ang="0">
                  <a:pos x="13" y="60"/>
                </a:cxn>
                <a:cxn ang="0">
                  <a:pos x="13" y="31"/>
                </a:cxn>
                <a:cxn ang="0">
                  <a:pos x="13" y="31"/>
                </a:cxn>
                <a:cxn ang="0">
                  <a:pos x="13" y="31"/>
                </a:cxn>
              </a:cxnLst>
              <a:rect l="0" t="0" r="r" b="b"/>
              <a:pathLst>
                <a:path w="63" h="90">
                  <a:moveTo>
                    <a:pt x="13" y="31"/>
                  </a:moveTo>
                  <a:lnTo>
                    <a:pt x="13" y="21"/>
                  </a:lnTo>
                  <a:lnTo>
                    <a:pt x="0" y="15"/>
                  </a:lnTo>
                  <a:lnTo>
                    <a:pt x="20" y="0"/>
                  </a:lnTo>
                  <a:lnTo>
                    <a:pt x="35" y="31"/>
                  </a:lnTo>
                  <a:lnTo>
                    <a:pt x="57" y="31"/>
                  </a:lnTo>
                  <a:lnTo>
                    <a:pt x="57" y="52"/>
                  </a:lnTo>
                  <a:lnTo>
                    <a:pt x="63" y="67"/>
                  </a:lnTo>
                  <a:lnTo>
                    <a:pt x="57" y="75"/>
                  </a:lnTo>
                  <a:lnTo>
                    <a:pt x="35" y="75"/>
                  </a:lnTo>
                  <a:lnTo>
                    <a:pt x="26" y="90"/>
                  </a:lnTo>
                  <a:lnTo>
                    <a:pt x="20" y="75"/>
                  </a:lnTo>
                  <a:lnTo>
                    <a:pt x="20" y="67"/>
                  </a:lnTo>
                  <a:lnTo>
                    <a:pt x="13" y="60"/>
                  </a:lnTo>
                  <a:lnTo>
                    <a:pt x="13" y="3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79" name="Freeform 690"/>
            <p:cNvSpPr>
              <a:spLocks/>
            </p:cNvSpPr>
            <p:nvPr/>
          </p:nvSpPr>
          <p:spPr bwMode="auto">
            <a:xfrm>
              <a:off x="12700341" y="4473546"/>
              <a:ext cx="46451" cy="36496"/>
            </a:xfrm>
            <a:custGeom>
              <a:avLst/>
              <a:gdLst/>
              <a:ahLst/>
              <a:cxnLst>
                <a:cxn ang="0">
                  <a:pos x="9" y="28"/>
                </a:cxn>
                <a:cxn ang="0">
                  <a:pos x="0" y="20"/>
                </a:cxn>
                <a:cxn ang="0">
                  <a:pos x="0" y="13"/>
                </a:cxn>
                <a:cxn ang="0">
                  <a:pos x="9" y="0"/>
                </a:cxn>
                <a:cxn ang="0">
                  <a:pos x="30" y="0"/>
                </a:cxn>
                <a:cxn ang="0">
                  <a:pos x="35" y="13"/>
                </a:cxn>
                <a:cxn ang="0">
                  <a:pos x="35" y="20"/>
                </a:cxn>
                <a:cxn ang="0">
                  <a:pos x="9" y="28"/>
                </a:cxn>
                <a:cxn ang="0">
                  <a:pos x="9" y="28"/>
                </a:cxn>
                <a:cxn ang="0">
                  <a:pos x="9" y="28"/>
                </a:cxn>
              </a:cxnLst>
              <a:rect l="0" t="0" r="r" b="b"/>
              <a:pathLst>
                <a:path w="35" h="28">
                  <a:moveTo>
                    <a:pt x="9" y="28"/>
                  </a:moveTo>
                  <a:lnTo>
                    <a:pt x="0" y="20"/>
                  </a:lnTo>
                  <a:lnTo>
                    <a:pt x="0" y="13"/>
                  </a:lnTo>
                  <a:lnTo>
                    <a:pt x="9" y="0"/>
                  </a:lnTo>
                  <a:lnTo>
                    <a:pt x="30" y="0"/>
                  </a:lnTo>
                  <a:lnTo>
                    <a:pt x="35" y="13"/>
                  </a:lnTo>
                  <a:lnTo>
                    <a:pt x="35" y="20"/>
                  </a:lnTo>
                  <a:lnTo>
                    <a:pt x="9" y="2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80" name="Freeform 691"/>
            <p:cNvSpPr>
              <a:spLocks/>
            </p:cNvSpPr>
            <p:nvPr/>
          </p:nvSpPr>
          <p:spPr bwMode="auto">
            <a:xfrm>
              <a:off x="12616471" y="4388823"/>
              <a:ext cx="64516" cy="69082"/>
            </a:xfrm>
            <a:custGeom>
              <a:avLst/>
              <a:gdLst/>
              <a:ahLst/>
              <a:cxnLst>
                <a:cxn ang="0">
                  <a:pos x="10" y="17"/>
                </a:cxn>
                <a:cxn ang="0">
                  <a:pos x="22" y="45"/>
                </a:cxn>
                <a:cxn ang="0">
                  <a:pos x="28" y="52"/>
                </a:cxn>
                <a:cxn ang="0">
                  <a:pos x="37" y="45"/>
                </a:cxn>
                <a:cxn ang="0">
                  <a:pos x="50" y="45"/>
                </a:cxn>
                <a:cxn ang="0">
                  <a:pos x="50" y="17"/>
                </a:cxn>
                <a:cxn ang="0">
                  <a:pos x="37" y="17"/>
                </a:cxn>
                <a:cxn ang="0">
                  <a:pos x="37" y="8"/>
                </a:cxn>
                <a:cxn ang="0">
                  <a:pos x="15" y="0"/>
                </a:cxn>
                <a:cxn ang="0">
                  <a:pos x="10" y="8"/>
                </a:cxn>
                <a:cxn ang="0">
                  <a:pos x="10" y="0"/>
                </a:cxn>
                <a:cxn ang="0">
                  <a:pos x="0" y="8"/>
                </a:cxn>
                <a:cxn ang="0">
                  <a:pos x="10" y="17"/>
                </a:cxn>
                <a:cxn ang="0">
                  <a:pos x="10" y="17"/>
                </a:cxn>
                <a:cxn ang="0">
                  <a:pos x="10" y="17"/>
                </a:cxn>
              </a:cxnLst>
              <a:rect l="0" t="0" r="r" b="b"/>
              <a:pathLst>
                <a:path w="50" h="52">
                  <a:moveTo>
                    <a:pt x="10" y="17"/>
                  </a:moveTo>
                  <a:lnTo>
                    <a:pt x="22" y="45"/>
                  </a:lnTo>
                  <a:lnTo>
                    <a:pt x="28" y="52"/>
                  </a:lnTo>
                  <a:lnTo>
                    <a:pt x="37" y="45"/>
                  </a:lnTo>
                  <a:lnTo>
                    <a:pt x="50" y="45"/>
                  </a:lnTo>
                  <a:lnTo>
                    <a:pt x="50" y="17"/>
                  </a:lnTo>
                  <a:lnTo>
                    <a:pt x="37" y="17"/>
                  </a:lnTo>
                  <a:lnTo>
                    <a:pt x="37" y="8"/>
                  </a:lnTo>
                  <a:lnTo>
                    <a:pt x="15" y="0"/>
                  </a:lnTo>
                  <a:lnTo>
                    <a:pt x="10" y="8"/>
                  </a:lnTo>
                  <a:lnTo>
                    <a:pt x="10" y="0"/>
                  </a:lnTo>
                  <a:lnTo>
                    <a:pt x="0" y="8"/>
                  </a:lnTo>
                  <a:lnTo>
                    <a:pt x="10" y="1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81" name="Freeform 692"/>
            <p:cNvSpPr>
              <a:spLocks/>
            </p:cNvSpPr>
            <p:nvPr/>
          </p:nvSpPr>
          <p:spPr bwMode="auto">
            <a:xfrm>
              <a:off x="12549374" y="4233715"/>
              <a:ext cx="114838" cy="67778"/>
            </a:xfrm>
            <a:custGeom>
              <a:avLst/>
              <a:gdLst/>
              <a:ahLst/>
              <a:cxnLst>
                <a:cxn ang="0">
                  <a:pos x="89" y="37"/>
                </a:cxn>
                <a:cxn ang="0">
                  <a:pos x="75" y="15"/>
                </a:cxn>
                <a:cxn ang="0">
                  <a:pos x="69" y="15"/>
                </a:cxn>
                <a:cxn ang="0">
                  <a:pos x="42" y="0"/>
                </a:cxn>
                <a:cxn ang="0">
                  <a:pos x="32" y="0"/>
                </a:cxn>
                <a:cxn ang="0">
                  <a:pos x="20" y="8"/>
                </a:cxn>
                <a:cxn ang="0">
                  <a:pos x="0" y="15"/>
                </a:cxn>
                <a:cxn ang="0">
                  <a:pos x="12" y="37"/>
                </a:cxn>
                <a:cxn ang="0">
                  <a:pos x="27" y="52"/>
                </a:cxn>
                <a:cxn ang="0">
                  <a:pos x="42" y="52"/>
                </a:cxn>
                <a:cxn ang="0">
                  <a:pos x="42" y="45"/>
                </a:cxn>
                <a:cxn ang="0">
                  <a:pos x="69" y="52"/>
                </a:cxn>
                <a:cxn ang="0">
                  <a:pos x="89" y="37"/>
                </a:cxn>
                <a:cxn ang="0">
                  <a:pos x="89" y="37"/>
                </a:cxn>
                <a:cxn ang="0">
                  <a:pos x="89" y="37"/>
                </a:cxn>
              </a:cxnLst>
              <a:rect l="0" t="0" r="r" b="b"/>
              <a:pathLst>
                <a:path w="89" h="52">
                  <a:moveTo>
                    <a:pt x="89" y="37"/>
                  </a:moveTo>
                  <a:lnTo>
                    <a:pt x="75" y="15"/>
                  </a:lnTo>
                  <a:lnTo>
                    <a:pt x="69" y="15"/>
                  </a:lnTo>
                  <a:lnTo>
                    <a:pt x="42" y="0"/>
                  </a:lnTo>
                  <a:lnTo>
                    <a:pt x="32" y="0"/>
                  </a:lnTo>
                  <a:lnTo>
                    <a:pt x="20" y="8"/>
                  </a:lnTo>
                  <a:lnTo>
                    <a:pt x="0" y="15"/>
                  </a:lnTo>
                  <a:lnTo>
                    <a:pt x="12" y="37"/>
                  </a:lnTo>
                  <a:lnTo>
                    <a:pt x="27" y="52"/>
                  </a:lnTo>
                  <a:lnTo>
                    <a:pt x="42" y="52"/>
                  </a:lnTo>
                  <a:lnTo>
                    <a:pt x="42" y="45"/>
                  </a:lnTo>
                  <a:lnTo>
                    <a:pt x="69" y="52"/>
                  </a:lnTo>
                  <a:lnTo>
                    <a:pt x="89" y="3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82" name="Freeform 693"/>
            <p:cNvSpPr>
              <a:spLocks/>
            </p:cNvSpPr>
            <p:nvPr/>
          </p:nvSpPr>
          <p:spPr bwMode="auto">
            <a:xfrm>
              <a:off x="12635825" y="4279335"/>
              <a:ext cx="103225" cy="52137"/>
            </a:xfrm>
            <a:custGeom>
              <a:avLst/>
              <a:gdLst/>
              <a:ahLst/>
              <a:cxnLst>
                <a:cxn ang="0">
                  <a:pos x="79" y="10"/>
                </a:cxn>
                <a:cxn ang="0">
                  <a:pos x="57" y="0"/>
                </a:cxn>
                <a:cxn ang="0">
                  <a:pos x="42" y="10"/>
                </a:cxn>
                <a:cxn ang="0">
                  <a:pos x="35" y="0"/>
                </a:cxn>
                <a:cxn ang="0">
                  <a:pos x="22" y="0"/>
                </a:cxn>
                <a:cxn ang="0">
                  <a:pos x="0" y="18"/>
                </a:cxn>
                <a:cxn ang="0">
                  <a:pos x="0" y="40"/>
                </a:cxn>
                <a:cxn ang="0">
                  <a:pos x="13" y="40"/>
                </a:cxn>
                <a:cxn ang="0">
                  <a:pos x="48" y="18"/>
                </a:cxn>
                <a:cxn ang="0">
                  <a:pos x="64" y="25"/>
                </a:cxn>
                <a:cxn ang="0">
                  <a:pos x="79" y="10"/>
                </a:cxn>
                <a:cxn ang="0">
                  <a:pos x="79" y="10"/>
                </a:cxn>
                <a:cxn ang="0">
                  <a:pos x="79" y="10"/>
                </a:cxn>
              </a:cxnLst>
              <a:rect l="0" t="0" r="r" b="b"/>
              <a:pathLst>
                <a:path w="79" h="40">
                  <a:moveTo>
                    <a:pt x="79" y="10"/>
                  </a:moveTo>
                  <a:lnTo>
                    <a:pt x="57" y="0"/>
                  </a:lnTo>
                  <a:lnTo>
                    <a:pt x="42" y="10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0" y="18"/>
                  </a:lnTo>
                  <a:lnTo>
                    <a:pt x="0" y="40"/>
                  </a:lnTo>
                  <a:lnTo>
                    <a:pt x="13" y="40"/>
                  </a:lnTo>
                  <a:lnTo>
                    <a:pt x="48" y="18"/>
                  </a:lnTo>
                  <a:lnTo>
                    <a:pt x="64" y="25"/>
                  </a:lnTo>
                  <a:lnTo>
                    <a:pt x="79" y="1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83" name="Freeform 694"/>
            <p:cNvSpPr>
              <a:spLocks/>
            </p:cNvSpPr>
            <p:nvPr/>
          </p:nvSpPr>
          <p:spPr bwMode="auto">
            <a:xfrm>
              <a:off x="12452600" y="4343203"/>
              <a:ext cx="73548" cy="48227"/>
            </a:xfrm>
            <a:custGeom>
              <a:avLst/>
              <a:gdLst/>
              <a:ahLst/>
              <a:cxnLst>
                <a:cxn ang="0">
                  <a:pos x="14" y="37"/>
                </a:cxn>
                <a:cxn ang="0">
                  <a:pos x="29" y="20"/>
                </a:cxn>
                <a:cxn ang="0">
                  <a:pos x="42" y="20"/>
                </a:cxn>
                <a:cxn ang="0">
                  <a:pos x="42" y="15"/>
                </a:cxn>
                <a:cxn ang="0">
                  <a:pos x="50" y="20"/>
                </a:cxn>
                <a:cxn ang="0">
                  <a:pos x="57" y="6"/>
                </a:cxn>
                <a:cxn ang="0">
                  <a:pos x="50" y="6"/>
                </a:cxn>
                <a:cxn ang="0">
                  <a:pos x="42" y="0"/>
                </a:cxn>
                <a:cxn ang="0">
                  <a:pos x="9" y="0"/>
                </a:cxn>
                <a:cxn ang="0">
                  <a:pos x="0" y="15"/>
                </a:cxn>
                <a:cxn ang="0">
                  <a:pos x="0" y="20"/>
                </a:cxn>
                <a:cxn ang="0">
                  <a:pos x="9" y="15"/>
                </a:cxn>
                <a:cxn ang="0">
                  <a:pos x="9" y="37"/>
                </a:cxn>
                <a:cxn ang="0">
                  <a:pos x="14" y="37"/>
                </a:cxn>
                <a:cxn ang="0">
                  <a:pos x="14" y="37"/>
                </a:cxn>
              </a:cxnLst>
              <a:rect l="0" t="0" r="r" b="b"/>
              <a:pathLst>
                <a:path w="57" h="37">
                  <a:moveTo>
                    <a:pt x="14" y="37"/>
                  </a:moveTo>
                  <a:lnTo>
                    <a:pt x="29" y="20"/>
                  </a:lnTo>
                  <a:lnTo>
                    <a:pt x="42" y="20"/>
                  </a:lnTo>
                  <a:lnTo>
                    <a:pt x="42" y="15"/>
                  </a:lnTo>
                  <a:lnTo>
                    <a:pt x="50" y="20"/>
                  </a:lnTo>
                  <a:lnTo>
                    <a:pt x="57" y="6"/>
                  </a:lnTo>
                  <a:lnTo>
                    <a:pt x="50" y="6"/>
                  </a:lnTo>
                  <a:lnTo>
                    <a:pt x="42" y="0"/>
                  </a:lnTo>
                  <a:lnTo>
                    <a:pt x="9" y="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9" y="15"/>
                  </a:lnTo>
                  <a:lnTo>
                    <a:pt x="9" y="37"/>
                  </a:lnTo>
                  <a:lnTo>
                    <a:pt x="14" y="3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84" name="Freeform 695"/>
            <p:cNvSpPr>
              <a:spLocks/>
            </p:cNvSpPr>
            <p:nvPr/>
          </p:nvSpPr>
          <p:spPr bwMode="auto">
            <a:xfrm>
              <a:off x="12577761" y="4347114"/>
              <a:ext cx="49032" cy="41710"/>
            </a:xfrm>
            <a:custGeom>
              <a:avLst/>
              <a:gdLst/>
              <a:ahLst/>
              <a:cxnLst>
                <a:cxn ang="0">
                  <a:pos x="38" y="10"/>
                </a:cxn>
                <a:cxn ang="0">
                  <a:pos x="30" y="10"/>
                </a:cxn>
                <a:cxn ang="0">
                  <a:pos x="15" y="32"/>
                </a:cxn>
                <a:cxn ang="0">
                  <a:pos x="0" y="32"/>
                </a:cxn>
                <a:cxn ang="0">
                  <a:pos x="0" y="10"/>
                </a:cxn>
                <a:cxn ang="0">
                  <a:pos x="38" y="0"/>
                </a:cxn>
                <a:cxn ang="0">
                  <a:pos x="38" y="10"/>
                </a:cxn>
                <a:cxn ang="0">
                  <a:pos x="38" y="10"/>
                </a:cxn>
                <a:cxn ang="0">
                  <a:pos x="38" y="10"/>
                </a:cxn>
              </a:cxnLst>
              <a:rect l="0" t="0" r="r" b="b"/>
              <a:pathLst>
                <a:path w="38" h="32">
                  <a:moveTo>
                    <a:pt x="38" y="10"/>
                  </a:moveTo>
                  <a:lnTo>
                    <a:pt x="30" y="10"/>
                  </a:lnTo>
                  <a:lnTo>
                    <a:pt x="15" y="32"/>
                  </a:lnTo>
                  <a:lnTo>
                    <a:pt x="0" y="32"/>
                  </a:lnTo>
                  <a:lnTo>
                    <a:pt x="0" y="10"/>
                  </a:lnTo>
                  <a:lnTo>
                    <a:pt x="38" y="0"/>
                  </a:lnTo>
                  <a:lnTo>
                    <a:pt x="38" y="1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85" name="Freeform 696"/>
            <p:cNvSpPr>
              <a:spLocks/>
            </p:cNvSpPr>
            <p:nvPr/>
          </p:nvSpPr>
          <p:spPr bwMode="auto">
            <a:xfrm>
              <a:off x="12651309" y="4452691"/>
              <a:ext cx="38710" cy="37799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1" y="28"/>
                </a:cxn>
                <a:cxn ang="0">
                  <a:pos x="21" y="13"/>
                </a:cxn>
                <a:cxn ang="0">
                  <a:pos x="30" y="13"/>
                </a:cxn>
                <a:cxn ang="0">
                  <a:pos x="30" y="6"/>
                </a:cxn>
                <a:cxn ang="0">
                  <a:pos x="21" y="0"/>
                </a:cxn>
                <a:cxn ang="0">
                  <a:pos x="8" y="0"/>
                </a:cxn>
                <a:cxn ang="0">
                  <a:pos x="0" y="6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30" h="28">
                  <a:moveTo>
                    <a:pt x="0" y="13"/>
                  </a:moveTo>
                  <a:lnTo>
                    <a:pt x="21" y="28"/>
                  </a:lnTo>
                  <a:lnTo>
                    <a:pt x="21" y="13"/>
                  </a:lnTo>
                  <a:lnTo>
                    <a:pt x="30" y="13"/>
                  </a:lnTo>
                  <a:lnTo>
                    <a:pt x="30" y="6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6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247" name="Rectangle 246"/>
          <p:cNvSpPr/>
          <p:nvPr/>
        </p:nvSpPr>
        <p:spPr>
          <a:xfrm>
            <a:off x="762000" y="3708737"/>
            <a:ext cx="434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15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vi-VN" sz="15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fost întărită colaborarea cu reprezentanţii Corpului Ataşaţilor de Afaceri Interne şi cu ofiţerii de legătură acreditaţi la Bucureşti.</a:t>
            </a:r>
            <a:endParaRPr lang="ro-RO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7" name="Rectangle 336"/>
          <p:cNvSpPr/>
          <p:nvPr/>
        </p:nvSpPr>
        <p:spPr>
          <a:xfrm>
            <a:off x="533400" y="5008602"/>
            <a:ext cx="8153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Poliţia Română a participat cu </a:t>
            </a:r>
            <a:r>
              <a:rPr lang="ro-RO" sz="15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135 de specialiști </a:t>
            </a:r>
            <a:r>
              <a:rPr lang="ro-RO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</a:t>
            </a:r>
            <a:r>
              <a:rPr lang="ro-RO" sz="15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misiuni operative de patrulare, sprijin şi suport operativ, în 9 state partenere.</a:t>
            </a:r>
            <a:endParaRPr lang="en-US" sz="15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8" name="Rectangle 337"/>
          <p:cNvSpPr/>
          <p:nvPr/>
        </p:nvSpPr>
        <p:spPr>
          <a:xfrm>
            <a:off x="609600" y="5846802"/>
            <a:ext cx="8153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sfârșitul anului 2017 se aflau dislocați 37 de polițiști din cadrul IGPR în 10 teatre de operații sub comandă multinațională.</a:t>
            </a:r>
            <a:endParaRPr lang="en-US" sz="15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0" grpId="0" animBg="1"/>
      <p:bldP spid="12" grpId="0"/>
      <p:bldP spid="13" grpId="0" animBg="1"/>
      <p:bldP spid="247" grpId="0"/>
      <p:bldP spid="337" grpId="0"/>
      <p:bldP spid="3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3480036" y="3098750"/>
            <a:ext cx="1733452" cy="1574280"/>
            <a:chOff x="0" y="1785938"/>
            <a:chExt cx="3636962" cy="3302658"/>
          </a:xfrm>
        </p:grpSpPr>
        <p:sp>
          <p:nvSpPr>
            <p:cNvPr id="3" name="Oval 23"/>
            <p:cNvSpPr>
              <a:spLocks noChangeArrowheads="1"/>
            </p:cNvSpPr>
            <p:nvPr/>
          </p:nvSpPr>
          <p:spPr bwMode="auto">
            <a:xfrm>
              <a:off x="0" y="4180648"/>
              <a:ext cx="3636962" cy="907948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43999"/>
                  </a:scheme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ro-RO" sz="1400">
                <a:latin typeface="Calibri" pitchFamily="34" charset="0"/>
              </a:endParaRPr>
            </a:p>
          </p:txBody>
        </p:sp>
        <p:sp>
          <p:nvSpPr>
            <p:cNvPr id="4" name="Oval 33"/>
            <p:cNvSpPr>
              <a:spLocks noChangeArrowheads="1"/>
            </p:cNvSpPr>
            <p:nvPr/>
          </p:nvSpPr>
          <p:spPr bwMode="auto">
            <a:xfrm>
              <a:off x="469900" y="1785938"/>
              <a:ext cx="2736850" cy="273685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 noProof="1">
                <a:latin typeface="Calibri" pitchFamily="34" charset="0"/>
              </a:endParaRPr>
            </a:p>
          </p:txBody>
        </p:sp>
        <p:sp>
          <p:nvSpPr>
            <p:cNvPr id="5" name="Oval 34"/>
            <p:cNvSpPr>
              <a:spLocks noChangeArrowheads="1"/>
            </p:cNvSpPr>
            <p:nvPr/>
          </p:nvSpPr>
          <p:spPr bwMode="auto">
            <a:xfrm>
              <a:off x="995370" y="1812703"/>
              <a:ext cx="1758268" cy="90794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endParaRPr lang="ro-RO" sz="1400">
                <a:latin typeface="Calibri" pitchFamily="34" charset="0"/>
              </a:endParaRPr>
            </a:p>
          </p:txBody>
        </p:sp>
      </p:grpSp>
      <p:sp>
        <p:nvSpPr>
          <p:cNvPr id="6" name="Rectangle 146"/>
          <p:cNvSpPr>
            <a:spLocks noChangeArrowheads="1"/>
          </p:cNvSpPr>
          <p:nvPr/>
        </p:nvSpPr>
        <p:spPr bwMode="auto">
          <a:xfrm>
            <a:off x="3696531" y="3455777"/>
            <a:ext cx="13573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 algn="ctr"/>
            <a:r>
              <a:rPr lang="ro-RO" sz="14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Poliţia Română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7" name="Block Arc 6"/>
          <p:cNvSpPr/>
          <p:nvPr/>
        </p:nvSpPr>
        <p:spPr>
          <a:xfrm rot="5400000">
            <a:off x="4023294" y="3274810"/>
            <a:ext cx="1184275" cy="931862"/>
          </a:xfrm>
          <a:prstGeom prst="blockArc">
            <a:avLst>
              <a:gd name="adj1" fmla="val 11602734"/>
              <a:gd name="adj2" fmla="val 20689804"/>
              <a:gd name="adj3" fmla="val 864"/>
            </a:avLst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E0EDF8">
                  <a:alpha val="0"/>
                </a:srgbClr>
              </a:gs>
              <a:gs pos="100000">
                <a:srgbClr val="35607F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400" dirty="0">
              <a:ln/>
              <a:solidFill>
                <a:srgbClr val="17436A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Block Arc 7"/>
          <p:cNvSpPr/>
          <p:nvPr/>
        </p:nvSpPr>
        <p:spPr>
          <a:xfrm rot="5400000" flipV="1">
            <a:off x="3527200" y="3235916"/>
            <a:ext cx="1184275" cy="990600"/>
          </a:xfrm>
          <a:prstGeom prst="blockArc">
            <a:avLst>
              <a:gd name="adj1" fmla="val 11602734"/>
              <a:gd name="adj2" fmla="val 20689804"/>
              <a:gd name="adj3" fmla="val 864"/>
            </a:avLst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bg1"/>
              </a:gs>
              <a:gs pos="100000">
                <a:srgbClr val="35607F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400" dirty="0">
              <a:ln/>
              <a:solidFill>
                <a:srgbClr val="17436A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20976" y="1444236"/>
            <a:ext cx="22590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Structuri ale MAI, ataşaţii de afaceri interne şi ofiţerii de legătură români</a:t>
            </a:r>
            <a:endParaRPr lang="en-US" sz="1400" b="1" dirty="0" smtClean="0"/>
          </a:p>
          <a:p>
            <a:pPr algn="ctr"/>
            <a:r>
              <a:rPr lang="ro-RO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4349728" y="2315454"/>
            <a:ext cx="0" cy="69099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2" idx="0"/>
          </p:cNvCxnSpPr>
          <p:nvPr/>
        </p:nvCxnSpPr>
        <p:spPr bwMode="auto">
          <a:xfrm rot="5400000" flipH="1" flipV="1">
            <a:off x="4068020" y="4853146"/>
            <a:ext cx="560451" cy="2966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480036" y="5134854"/>
            <a:ext cx="17334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Comisiile de specialitate ale Parlamentului României</a:t>
            </a:r>
            <a:endParaRPr lang="en-US" sz="1400" b="1" dirty="0"/>
          </a:p>
        </p:txBody>
      </p:sp>
      <p:grpSp>
        <p:nvGrpSpPr>
          <p:cNvPr id="13" name="Group 22"/>
          <p:cNvGrpSpPr/>
          <p:nvPr/>
        </p:nvGrpSpPr>
        <p:grpSpPr>
          <a:xfrm>
            <a:off x="0" y="3352800"/>
            <a:ext cx="3696531" cy="692497"/>
            <a:chOff x="200355" y="3497321"/>
            <a:chExt cx="3696531" cy="692497"/>
          </a:xfrm>
        </p:grpSpPr>
        <p:grpSp>
          <p:nvGrpSpPr>
            <p:cNvPr id="14" name="Group 115"/>
            <p:cNvGrpSpPr>
              <a:grpSpLocks/>
            </p:cNvGrpSpPr>
            <p:nvPr/>
          </p:nvGrpSpPr>
          <p:grpSpPr bwMode="auto">
            <a:xfrm flipH="1">
              <a:off x="1267155" y="3725921"/>
              <a:ext cx="609431" cy="427297"/>
              <a:chOff x="0" y="2583700"/>
              <a:chExt cx="4112165" cy="3165366"/>
            </a:xfrm>
          </p:grpSpPr>
          <p:sp>
            <p:nvSpPr>
              <p:cNvPr id="17" name="Oval 23"/>
              <p:cNvSpPr>
                <a:spLocks noChangeArrowheads="1"/>
              </p:cNvSpPr>
              <p:nvPr/>
            </p:nvSpPr>
            <p:spPr bwMode="auto">
              <a:xfrm>
                <a:off x="0" y="4264756"/>
                <a:ext cx="3636962" cy="148431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43999"/>
                    </a:scheme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ro-RO"/>
              </a:p>
            </p:txBody>
          </p:sp>
          <p:sp>
            <p:nvSpPr>
              <p:cNvPr id="18" name="Oval 25"/>
              <p:cNvSpPr>
                <a:spLocks noChangeArrowheads="1"/>
              </p:cNvSpPr>
              <p:nvPr/>
            </p:nvSpPr>
            <p:spPr bwMode="auto">
              <a:xfrm>
                <a:off x="1375312" y="2583700"/>
                <a:ext cx="2736853" cy="273685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600" b="1" noProof="1"/>
              </a:p>
            </p:txBody>
          </p:sp>
        </p:grpSp>
        <p:cxnSp>
          <p:nvCxnSpPr>
            <p:cNvPr id="15" name="Straight Connector 14"/>
            <p:cNvCxnSpPr>
              <a:stCxn id="6" idx="1"/>
              <a:endCxn id="18" idx="2"/>
            </p:cNvCxnSpPr>
            <p:nvPr/>
          </p:nvCxnSpPr>
          <p:spPr bwMode="auto">
            <a:xfrm flipH="1">
              <a:off x="1672762" y="3861908"/>
              <a:ext cx="2224124" cy="48739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67"/>
            <p:cNvSpPr>
              <a:spLocks noChangeArrowheads="1"/>
            </p:cNvSpPr>
            <p:nvPr/>
          </p:nvSpPr>
          <p:spPr bwMode="auto">
            <a:xfrm>
              <a:off x="200355" y="3497321"/>
              <a:ext cx="1295400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lvl="1" algn="ctr"/>
              <a:r>
                <a:rPr lang="ro-RO" sz="1300" b="1" dirty="0" smtClean="0">
                  <a:latin typeface="Verdana" pitchFamily="34" charset="0"/>
                </a:rPr>
                <a:t>Structuri de asistenţă socială</a:t>
              </a:r>
              <a:endParaRPr lang="en-US" sz="1300" b="1" dirty="0">
                <a:latin typeface="Verdana" pitchFamily="34" charset="0"/>
              </a:endParaRPr>
            </a:p>
          </p:txBody>
        </p:sp>
      </p:grpSp>
      <p:grpSp>
        <p:nvGrpSpPr>
          <p:cNvPr id="20" name="Group 24"/>
          <p:cNvGrpSpPr/>
          <p:nvPr/>
        </p:nvGrpSpPr>
        <p:grpSpPr>
          <a:xfrm>
            <a:off x="152400" y="3907972"/>
            <a:ext cx="3842658" cy="1008151"/>
            <a:chOff x="353078" y="4388701"/>
            <a:chExt cx="3916486" cy="1008151"/>
          </a:xfrm>
        </p:grpSpPr>
        <p:grpSp>
          <p:nvGrpSpPr>
            <p:cNvPr id="21" name="Group 154"/>
            <p:cNvGrpSpPr>
              <a:grpSpLocks/>
            </p:cNvGrpSpPr>
            <p:nvPr/>
          </p:nvGrpSpPr>
          <p:grpSpPr bwMode="auto">
            <a:xfrm flipH="1">
              <a:off x="1362711" y="4824129"/>
              <a:ext cx="559408" cy="572723"/>
              <a:chOff x="0" y="1506735"/>
              <a:chExt cx="3762322" cy="4242331"/>
            </a:xfrm>
          </p:grpSpPr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>
                <a:off x="0" y="4264756"/>
                <a:ext cx="3636962" cy="148431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43999"/>
                    </a:scheme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ro-RO"/>
              </a:p>
            </p:txBody>
          </p:sp>
          <p:sp>
            <p:nvSpPr>
              <p:cNvPr id="25" name="Oval 25"/>
              <p:cNvSpPr>
                <a:spLocks noChangeArrowheads="1"/>
              </p:cNvSpPr>
              <p:nvPr/>
            </p:nvSpPr>
            <p:spPr bwMode="auto">
              <a:xfrm>
                <a:off x="965691" y="1506735"/>
                <a:ext cx="2796631" cy="301606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600" b="1" noProof="1"/>
              </a:p>
            </p:txBody>
          </p:sp>
        </p:grpSp>
        <p:cxnSp>
          <p:nvCxnSpPr>
            <p:cNvPr id="22" name="Straight Connector 21"/>
            <p:cNvCxnSpPr>
              <a:endCxn id="25" idx="2"/>
            </p:cNvCxnSpPr>
            <p:nvPr/>
          </p:nvCxnSpPr>
          <p:spPr bwMode="auto">
            <a:xfrm flipH="1">
              <a:off x="1778533" y="4388701"/>
              <a:ext cx="2491031" cy="639015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70"/>
            <p:cNvSpPr>
              <a:spLocks noChangeArrowheads="1"/>
            </p:cNvSpPr>
            <p:nvPr/>
          </p:nvSpPr>
          <p:spPr bwMode="auto">
            <a:xfrm>
              <a:off x="353078" y="4824129"/>
              <a:ext cx="1009632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lvl="1" algn="r"/>
              <a:r>
                <a:rPr lang="ro-RO" sz="1300" b="1" dirty="0" err="1" smtClean="0">
                  <a:latin typeface="Verdana" pitchFamily="34" charset="0"/>
                </a:rPr>
                <a:t>Mass-</a:t>
              </a:r>
              <a:endParaRPr lang="ro-RO" sz="1300" b="1" dirty="0" smtClean="0">
                <a:latin typeface="Verdana" pitchFamily="34" charset="0"/>
              </a:endParaRPr>
            </a:p>
            <a:p>
              <a:pPr marL="0" lvl="1" algn="r"/>
              <a:r>
                <a:rPr lang="ro-RO" sz="1300" b="1" dirty="0" smtClean="0">
                  <a:latin typeface="Verdana" pitchFamily="34" charset="0"/>
                </a:rPr>
                <a:t>media</a:t>
              </a:r>
              <a:endParaRPr lang="en-US" sz="1300" b="1" dirty="0">
                <a:latin typeface="Verdana" pitchFamily="34" charset="0"/>
              </a:endParaRPr>
            </a:p>
          </p:txBody>
        </p:sp>
      </p:grpSp>
      <p:grpSp>
        <p:nvGrpSpPr>
          <p:cNvPr id="27" name="Group 19"/>
          <p:cNvGrpSpPr/>
          <p:nvPr/>
        </p:nvGrpSpPr>
        <p:grpSpPr>
          <a:xfrm>
            <a:off x="685800" y="1295400"/>
            <a:ext cx="3085770" cy="2017258"/>
            <a:chOff x="876630" y="1799346"/>
            <a:chExt cx="3085770" cy="2017258"/>
          </a:xfrm>
        </p:grpSpPr>
        <p:cxnSp>
          <p:nvCxnSpPr>
            <p:cNvPr id="28" name="Straight Connector 27"/>
            <p:cNvCxnSpPr>
              <a:endCxn id="32" idx="3"/>
            </p:cNvCxnSpPr>
            <p:nvPr/>
          </p:nvCxnSpPr>
          <p:spPr bwMode="auto">
            <a:xfrm flipH="1" flipV="1">
              <a:off x="2365837" y="2571892"/>
              <a:ext cx="1596563" cy="1244712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64"/>
            <p:cNvSpPr>
              <a:spLocks noChangeArrowheads="1"/>
            </p:cNvSpPr>
            <p:nvPr/>
          </p:nvSpPr>
          <p:spPr bwMode="auto">
            <a:xfrm>
              <a:off x="876630" y="1799346"/>
              <a:ext cx="1254315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lvl="1" algn="r"/>
              <a:r>
                <a:rPr lang="ro-RO" sz="1300" b="1" dirty="0" smtClean="0">
                  <a:latin typeface="Verdana" pitchFamily="34" charset="0"/>
                </a:rPr>
                <a:t>Autorităţi locale</a:t>
              </a:r>
              <a:endParaRPr lang="en-US" sz="1300" b="1" dirty="0">
                <a:latin typeface="Verdana" pitchFamily="34" charset="0"/>
              </a:endParaRPr>
            </a:p>
          </p:txBody>
        </p:sp>
        <p:grpSp>
          <p:nvGrpSpPr>
            <p:cNvPr id="30" name="Group 115"/>
            <p:cNvGrpSpPr>
              <a:grpSpLocks/>
            </p:cNvGrpSpPr>
            <p:nvPr/>
          </p:nvGrpSpPr>
          <p:grpSpPr bwMode="auto">
            <a:xfrm flipH="1">
              <a:off x="2019630" y="2256546"/>
              <a:ext cx="784437" cy="439168"/>
              <a:chOff x="0" y="2495761"/>
              <a:chExt cx="5293027" cy="3253305"/>
            </a:xfrm>
          </p:grpSpPr>
          <p:sp>
            <p:nvSpPr>
              <p:cNvPr id="31" name="Oval 23"/>
              <p:cNvSpPr>
                <a:spLocks noChangeArrowheads="1"/>
              </p:cNvSpPr>
              <p:nvPr/>
            </p:nvSpPr>
            <p:spPr bwMode="auto">
              <a:xfrm>
                <a:off x="0" y="4264756"/>
                <a:ext cx="3636962" cy="148431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43999"/>
                    </a:scheme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ro-RO"/>
              </a:p>
            </p:txBody>
          </p:sp>
          <p:sp>
            <p:nvSpPr>
              <p:cNvPr id="32" name="Oval 25"/>
              <p:cNvSpPr>
                <a:spLocks noChangeArrowheads="1"/>
              </p:cNvSpPr>
              <p:nvPr/>
            </p:nvSpPr>
            <p:spPr bwMode="auto">
              <a:xfrm>
                <a:off x="2556174" y="2495761"/>
                <a:ext cx="2736853" cy="273684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600" b="1" noProof="1"/>
              </a:p>
            </p:txBody>
          </p:sp>
        </p:grpSp>
      </p:grpSp>
      <p:grpSp>
        <p:nvGrpSpPr>
          <p:cNvPr id="34" name="Group 20"/>
          <p:cNvGrpSpPr/>
          <p:nvPr/>
        </p:nvGrpSpPr>
        <p:grpSpPr>
          <a:xfrm>
            <a:off x="0" y="1905000"/>
            <a:ext cx="3657303" cy="1535796"/>
            <a:chOff x="190830" y="2408946"/>
            <a:chExt cx="3657303" cy="1535796"/>
          </a:xfrm>
        </p:grpSpPr>
        <p:cxnSp>
          <p:nvCxnSpPr>
            <p:cNvPr id="35" name="Straight Connector 34"/>
            <p:cNvCxnSpPr>
              <a:endCxn id="38" idx="0"/>
            </p:cNvCxnSpPr>
            <p:nvPr/>
          </p:nvCxnSpPr>
          <p:spPr bwMode="auto">
            <a:xfrm flipH="1" flipV="1">
              <a:off x="2091580" y="2917364"/>
              <a:ext cx="1756553" cy="1027378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65"/>
            <p:cNvSpPr>
              <a:spLocks noChangeArrowheads="1"/>
            </p:cNvSpPr>
            <p:nvPr/>
          </p:nvSpPr>
          <p:spPr bwMode="auto">
            <a:xfrm>
              <a:off x="190830" y="2408946"/>
              <a:ext cx="133826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lvl="1" algn="r"/>
              <a:r>
                <a:rPr lang="ro-RO" sz="1300" b="1" dirty="0" smtClean="0">
                  <a:latin typeface="Verdana" pitchFamily="34" charset="0"/>
                </a:rPr>
                <a:t>ATOP</a:t>
              </a:r>
              <a:endParaRPr lang="en-US" sz="1300" b="1" dirty="0">
                <a:latin typeface="Verdana" pitchFamily="34" charset="0"/>
              </a:endParaRPr>
            </a:p>
          </p:txBody>
        </p:sp>
        <p:grpSp>
          <p:nvGrpSpPr>
            <p:cNvPr id="37" name="Group 115"/>
            <p:cNvGrpSpPr>
              <a:grpSpLocks/>
            </p:cNvGrpSpPr>
            <p:nvPr/>
          </p:nvGrpSpPr>
          <p:grpSpPr bwMode="auto">
            <a:xfrm flipH="1">
              <a:off x="1714830" y="2713746"/>
              <a:ext cx="646253" cy="403987"/>
              <a:chOff x="0" y="2756378"/>
              <a:chExt cx="4360623" cy="2992688"/>
            </a:xfrm>
          </p:grpSpPr>
          <p:sp>
            <p:nvSpPr>
              <p:cNvPr id="38" name="Oval 23"/>
              <p:cNvSpPr>
                <a:spLocks noChangeArrowheads="1"/>
              </p:cNvSpPr>
              <p:nvPr/>
            </p:nvSpPr>
            <p:spPr bwMode="auto">
              <a:xfrm>
                <a:off x="0" y="4264756"/>
                <a:ext cx="3636962" cy="148431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43999"/>
                    </a:scheme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ro-RO"/>
              </a:p>
            </p:txBody>
          </p:sp>
          <p:sp>
            <p:nvSpPr>
              <p:cNvPr id="39" name="Oval 25"/>
              <p:cNvSpPr>
                <a:spLocks noChangeArrowheads="1"/>
              </p:cNvSpPr>
              <p:nvPr/>
            </p:nvSpPr>
            <p:spPr bwMode="auto">
              <a:xfrm>
                <a:off x="1623770" y="2756378"/>
                <a:ext cx="2736853" cy="273684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600" b="1" noProof="1"/>
              </a:p>
            </p:txBody>
          </p:sp>
        </p:grpSp>
      </p:grpSp>
      <p:grpSp>
        <p:nvGrpSpPr>
          <p:cNvPr id="41" name="Group 21"/>
          <p:cNvGrpSpPr/>
          <p:nvPr/>
        </p:nvGrpSpPr>
        <p:grpSpPr>
          <a:xfrm>
            <a:off x="47625" y="2279303"/>
            <a:ext cx="3571299" cy="1308338"/>
            <a:chOff x="238455" y="2783249"/>
            <a:chExt cx="3571299" cy="1308338"/>
          </a:xfrm>
        </p:grpSpPr>
        <p:cxnSp>
          <p:nvCxnSpPr>
            <p:cNvPr id="42" name="Straight Connector 41"/>
            <p:cNvCxnSpPr>
              <a:endCxn id="46" idx="2"/>
            </p:cNvCxnSpPr>
            <p:nvPr/>
          </p:nvCxnSpPr>
          <p:spPr bwMode="auto">
            <a:xfrm flipH="1" flipV="1">
              <a:off x="1891837" y="3508072"/>
              <a:ext cx="1917917" cy="583515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66"/>
            <p:cNvSpPr>
              <a:spLocks noChangeArrowheads="1"/>
            </p:cNvSpPr>
            <p:nvPr/>
          </p:nvSpPr>
          <p:spPr bwMode="auto">
            <a:xfrm>
              <a:off x="238455" y="2783249"/>
              <a:ext cx="1400175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lvl="1" algn="ctr"/>
              <a:r>
                <a:rPr lang="ro-RO" sz="1300" b="1" dirty="0" smtClean="0">
                  <a:latin typeface="Verdana" pitchFamily="34" charset="0"/>
                </a:rPr>
                <a:t>CNP şi organizaţii sindicale</a:t>
              </a:r>
              <a:endParaRPr lang="en-US" sz="1300" b="1" dirty="0">
                <a:latin typeface="Verdana" pitchFamily="34" charset="0"/>
              </a:endParaRPr>
            </a:p>
          </p:txBody>
        </p:sp>
        <p:grpSp>
          <p:nvGrpSpPr>
            <p:cNvPr id="44" name="Group 115"/>
            <p:cNvGrpSpPr>
              <a:grpSpLocks/>
            </p:cNvGrpSpPr>
            <p:nvPr/>
          </p:nvGrpSpPr>
          <p:grpSpPr bwMode="auto">
            <a:xfrm flipH="1">
              <a:off x="1486230" y="3323346"/>
              <a:ext cx="597791" cy="369451"/>
              <a:chOff x="0" y="3564600"/>
              <a:chExt cx="4033624" cy="2736849"/>
            </a:xfrm>
          </p:grpSpPr>
          <p:sp>
            <p:nvSpPr>
              <p:cNvPr id="45" name="Oval 23"/>
              <p:cNvSpPr>
                <a:spLocks noChangeArrowheads="1"/>
              </p:cNvSpPr>
              <p:nvPr/>
            </p:nvSpPr>
            <p:spPr bwMode="auto">
              <a:xfrm>
                <a:off x="0" y="4264756"/>
                <a:ext cx="3636962" cy="148431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43999"/>
                    </a:scheme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ro-RO"/>
              </a:p>
            </p:txBody>
          </p:sp>
          <p:sp>
            <p:nvSpPr>
              <p:cNvPr id="46" name="Oval 25"/>
              <p:cNvSpPr>
                <a:spLocks noChangeArrowheads="1"/>
              </p:cNvSpPr>
              <p:nvPr/>
            </p:nvSpPr>
            <p:spPr bwMode="auto">
              <a:xfrm>
                <a:off x="1296771" y="3564600"/>
                <a:ext cx="2736853" cy="273684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600" b="1" noProof="1"/>
              </a:p>
            </p:txBody>
          </p:sp>
        </p:grpSp>
      </p:grpSp>
      <p:grpSp>
        <p:nvGrpSpPr>
          <p:cNvPr id="55" name="Group 25"/>
          <p:cNvGrpSpPr/>
          <p:nvPr/>
        </p:nvGrpSpPr>
        <p:grpSpPr>
          <a:xfrm>
            <a:off x="-304799" y="4126642"/>
            <a:ext cx="4141282" cy="1671254"/>
            <a:chOff x="1" y="4584223"/>
            <a:chExt cx="3840099" cy="1602308"/>
          </a:xfrm>
        </p:grpSpPr>
        <p:cxnSp>
          <p:nvCxnSpPr>
            <p:cNvPr id="56" name="Straight Connector 55"/>
            <p:cNvCxnSpPr/>
            <p:nvPr/>
          </p:nvCxnSpPr>
          <p:spPr bwMode="auto">
            <a:xfrm flipH="1">
              <a:off x="1863876" y="4584223"/>
              <a:ext cx="1976224" cy="1055212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63"/>
            <p:cNvSpPr>
              <a:spLocks noChangeArrowheads="1"/>
            </p:cNvSpPr>
            <p:nvPr/>
          </p:nvSpPr>
          <p:spPr bwMode="auto">
            <a:xfrm>
              <a:off x="1" y="5522602"/>
              <a:ext cx="1483822" cy="663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lvl="1" algn="r"/>
              <a:r>
                <a:rPr lang="ro-RO" sz="1300" b="1" dirty="0" smtClean="0">
                  <a:latin typeface="Verdana" pitchFamily="34" charset="0"/>
                </a:rPr>
                <a:t>Agenţii de publicitate stradală</a:t>
              </a:r>
              <a:endParaRPr lang="en-US" sz="1300" b="1" dirty="0">
                <a:latin typeface="Verdana" pitchFamily="34" charset="0"/>
              </a:endParaRPr>
            </a:p>
          </p:txBody>
        </p:sp>
        <p:grpSp>
          <p:nvGrpSpPr>
            <p:cNvPr id="58" name="Group 115"/>
            <p:cNvGrpSpPr>
              <a:grpSpLocks/>
            </p:cNvGrpSpPr>
            <p:nvPr/>
          </p:nvGrpSpPr>
          <p:grpSpPr bwMode="auto">
            <a:xfrm flipH="1">
              <a:off x="1537443" y="5449547"/>
              <a:ext cx="539005" cy="490120"/>
              <a:chOff x="0" y="2118318"/>
              <a:chExt cx="3636962" cy="3630748"/>
            </a:xfrm>
          </p:grpSpPr>
          <p:sp>
            <p:nvSpPr>
              <p:cNvPr id="59" name="Oval 23"/>
              <p:cNvSpPr>
                <a:spLocks noChangeArrowheads="1"/>
              </p:cNvSpPr>
              <p:nvPr/>
            </p:nvSpPr>
            <p:spPr bwMode="auto">
              <a:xfrm>
                <a:off x="0" y="4264756"/>
                <a:ext cx="3636962" cy="148431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43999"/>
                    </a:scheme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ro-RO"/>
              </a:p>
            </p:txBody>
          </p:sp>
          <p:sp>
            <p:nvSpPr>
              <p:cNvPr id="60" name="Oval 25"/>
              <p:cNvSpPr>
                <a:spLocks noChangeArrowheads="1"/>
              </p:cNvSpPr>
              <p:nvPr/>
            </p:nvSpPr>
            <p:spPr bwMode="auto">
              <a:xfrm>
                <a:off x="785155" y="2118318"/>
                <a:ext cx="2736850" cy="324716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600" b="1" noProof="1"/>
              </a:p>
            </p:txBody>
          </p:sp>
        </p:grpSp>
      </p:grpSp>
      <p:grpSp>
        <p:nvGrpSpPr>
          <p:cNvPr id="62" name="Group 26"/>
          <p:cNvGrpSpPr/>
          <p:nvPr/>
        </p:nvGrpSpPr>
        <p:grpSpPr>
          <a:xfrm>
            <a:off x="609600" y="4040252"/>
            <a:ext cx="3314370" cy="2271936"/>
            <a:chOff x="1022570" y="4719381"/>
            <a:chExt cx="3081523" cy="1828875"/>
          </a:xfrm>
        </p:grpSpPr>
        <p:cxnSp>
          <p:nvCxnSpPr>
            <p:cNvPr id="63" name="Straight Connector 62"/>
            <p:cNvCxnSpPr>
              <a:endCxn id="67" idx="1"/>
            </p:cNvCxnSpPr>
            <p:nvPr/>
          </p:nvCxnSpPr>
          <p:spPr bwMode="auto">
            <a:xfrm flipH="1">
              <a:off x="2360630" y="4719381"/>
              <a:ext cx="1743463" cy="1340911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1022570" y="6312888"/>
              <a:ext cx="923553" cy="235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lvl="1" algn="r"/>
              <a:r>
                <a:rPr lang="ro-RO" sz="1300" b="1" dirty="0" smtClean="0">
                  <a:latin typeface="Verdana" pitchFamily="34" charset="0"/>
                </a:rPr>
                <a:t>ONG-uri</a:t>
              </a:r>
              <a:endParaRPr lang="en-US" sz="1300" b="1" dirty="0">
                <a:latin typeface="Verdana" pitchFamily="34" charset="0"/>
              </a:endParaRPr>
            </a:p>
          </p:txBody>
        </p:sp>
        <p:grpSp>
          <p:nvGrpSpPr>
            <p:cNvPr id="65" name="Group 115"/>
            <p:cNvGrpSpPr>
              <a:grpSpLocks/>
            </p:cNvGrpSpPr>
            <p:nvPr/>
          </p:nvGrpSpPr>
          <p:grpSpPr bwMode="auto">
            <a:xfrm flipH="1">
              <a:off x="1830288" y="6006187"/>
              <a:ext cx="589742" cy="472694"/>
              <a:chOff x="-342352" y="2247402"/>
              <a:chExt cx="3979314" cy="3501664"/>
            </a:xfrm>
          </p:grpSpPr>
          <p:sp>
            <p:nvSpPr>
              <p:cNvPr id="66" name="Oval 23"/>
              <p:cNvSpPr>
                <a:spLocks noChangeArrowheads="1"/>
              </p:cNvSpPr>
              <p:nvPr/>
            </p:nvSpPr>
            <p:spPr bwMode="auto">
              <a:xfrm>
                <a:off x="0" y="4264756"/>
                <a:ext cx="3636962" cy="148431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43999"/>
                    </a:scheme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ro-RO"/>
              </a:p>
            </p:txBody>
          </p:sp>
          <p:sp>
            <p:nvSpPr>
              <p:cNvPr id="67" name="Oval 25"/>
              <p:cNvSpPr>
                <a:spLocks noChangeArrowheads="1"/>
              </p:cNvSpPr>
              <p:nvPr/>
            </p:nvSpPr>
            <p:spPr bwMode="auto">
              <a:xfrm>
                <a:off x="-342352" y="2247402"/>
                <a:ext cx="2736851" cy="273685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600" b="1" noProof="1"/>
              </a:p>
            </p:txBody>
          </p:sp>
        </p:grpSp>
      </p:grpSp>
      <p:grpSp>
        <p:nvGrpSpPr>
          <p:cNvPr id="69" name="Group 4"/>
          <p:cNvGrpSpPr/>
          <p:nvPr/>
        </p:nvGrpSpPr>
        <p:grpSpPr>
          <a:xfrm>
            <a:off x="4876800" y="1219200"/>
            <a:ext cx="2829943" cy="2057400"/>
            <a:chOff x="5285687" y="1875546"/>
            <a:chExt cx="2829943" cy="2057400"/>
          </a:xfrm>
        </p:grpSpPr>
        <p:sp>
          <p:nvSpPr>
            <p:cNvPr id="70" name="Rectangle 64"/>
            <p:cNvSpPr>
              <a:spLocks noChangeArrowheads="1"/>
            </p:cNvSpPr>
            <p:nvPr/>
          </p:nvSpPr>
          <p:spPr bwMode="auto">
            <a:xfrm>
              <a:off x="6659942" y="1875546"/>
              <a:ext cx="145568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lvl="1"/>
              <a:r>
                <a:rPr lang="ro-RO" sz="1300" b="1" dirty="0" smtClean="0">
                  <a:latin typeface="Verdana" pitchFamily="34" charset="0"/>
                </a:rPr>
                <a:t>Ministerul Public</a:t>
              </a:r>
              <a:endParaRPr lang="en-US" sz="1300" b="1" dirty="0">
                <a:latin typeface="Verdana" pitchFamily="34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 bwMode="auto">
            <a:xfrm flipV="1">
              <a:off x="5285687" y="2446052"/>
              <a:ext cx="994350" cy="1486894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115"/>
            <p:cNvGrpSpPr>
              <a:grpSpLocks/>
            </p:cNvGrpSpPr>
            <p:nvPr/>
          </p:nvGrpSpPr>
          <p:grpSpPr bwMode="auto">
            <a:xfrm flipH="1">
              <a:off x="6154829" y="2146812"/>
              <a:ext cx="539005" cy="534988"/>
              <a:chOff x="0" y="1785938"/>
              <a:chExt cx="3636962" cy="3963128"/>
            </a:xfrm>
          </p:grpSpPr>
          <p:sp>
            <p:nvSpPr>
              <p:cNvPr id="73" name="Oval 23"/>
              <p:cNvSpPr>
                <a:spLocks noChangeArrowheads="1"/>
              </p:cNvSpPr>
              <p:nvPr/>
            </p:nvSpPr>
            <p:spPr bwMode="auto">
              <a:xfrm>
                <a:off x="0" y="4264756"/>
                <a:ext cx="3636962" cy="148431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43999"/>
                    </a:scheme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ro-RO"/>
              </a:p>
            </p:txBody>
          </p:sp>
          <p:sp>
            <p:nvSpPr>
              <p:cNvPr id="74" name="Oval 25"/>
              <p:cNvSpPr>
                <a:spLocks noChangeArrowheads="1"/>
              </p:cNvSpPr>
              <p:nvPr/>
            </p:nvSpPr>
            <p:spPr bwMode="auto">
              <a:xfrm>
                <a:off x="469900" y="1785938"/>
                <a:ext cx="2736850" cy="273685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600" b="1" noProof="1"/>
              </a:p>
            </p:txBody>
          </p:sp>
        </p:grpSp>
      </p:grpSp>
      <p:grpSp>
        <p:nvGrpSpPr>
          <p:cNvPr id="76" name="Group 6"/>
          <p:cNvGrpSpPr/>
          <p:nvPr/>
        </p:nvGrpSpPr>
        <p:grpSpPr>
          <a:xfrm>
            <a:off x="5029200" y="1752600"/>
            <a:ext cx="3094116" cy="1600200"/>
            <a:chOff x="5313468" y="2332746"/>
            <a:chExt cx="3094116" cy="1600200"/>
          </a:xfrm>
        </p:grpSpPr>
        <p:sp>
          <p:nvSpPr>
            <p:cNvPr id="77" name="Rectangle 65"/>
            <p:cNvSpPr>
              <a:spLocks noChangeArrowheads="1"/>
            </p:cNvSpPr>
            <p:nvPr/>
          </p:nvSpPr>
          <p:spPr bwMode="auto">
            <a:xfrm>
              <a:off x="7069322" y="2332746"/>
              <a:ext cx="1338262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lvl="1"/>
              <a:r>
                <a:rPr lang="ro-RO" sz="1300" b="1" dirty="0" smtClean="0">
                  <a:latin typeface="Verdana" pitchFamily="34" charset="0"/>
                </a:rPr>
                <a:t>Ministerul Justiţiei</a:t>
              </a:r>
              <a:endParaRPr lang="en-US" sz="1300" b="1" dirty="0">
                <a:latin typeface="Verdana" pitchFamily="34" charset="0"/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 bwMode="auto">
            <a:xfrm flipV="1">
              <a:off x="5313468" y="2871597"/>
              <a:ext cx="1380366" cy="1061349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115"/>
            <p:cNvGrpSpPr>
              <a:grpSpLocks/>
            </p:cNvGrpSpPr>
            <p:nvPr/>
          </p:nvGrpSpPr>
          <p:grpSpPr bwMode="auto">
            <a:xfrm flipH="1">
              <a:off x="6568707" y="2581432"/>
              <a:ext cx="539005" cy="534988"/>
              <a:chOff x="0" y="1785938"/>
              <a:chExt cx="3636962" cy="3963128"/>
            </a:xfrm>
          </p:grpSpPr>
          <p:sp>
            <p:nvSpPr>
              <p:cNvPr id="80" name="Oval 23"/>
              <p:cNvSpPr>
                <a:spLocks noChangeArrowheads="1"/>
              </p:cNvSpPr>
              <p:nvPr/>
            </p:nvSpPr>
            <p:spPr bwMode="auto">
              <a:xfrm>
                <a:off x="0" y="4264756"/>
                <a:ext cx="3636962" cy="148431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43999"/>
                    </a:scheme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ro-RO"/>
              </a:p>
            </p:txBody>
          </p:sp>
          <p:sp>
            <p:nvSpPr>
              <p:cNvPr id="81" name="Oval 25"/>
              <p:cNvSpPr>
                <a:spLocks noChangeArrowheads="1"/>
              </p:cNvSpPr>
              <p:nvPr/>
            </p:nvSpPr>
            <p:spPr bwMode="auto">
              <a:xfrm>
                <a:off x="469900" y="1785938"/>
                <a:ext cx="2736850" cy="273685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600" b="1" noProof="1"/>
              </a:p>
            </p:txBody>
          </p:sp>
        </p:grpSp>
      </p:grpSp>
      <p:grpSp>
        <p:nvGrpSpPr>
          <p:cNvPr id="83" name="Group 8"/>
          <p:cNvGrpSpPr/>
          <p:nvPr/>
        </p:nvGrpSpPr>
        <p:grpSpPr>
          <a:xfrm>
            <a:off x="5081362" y="2362200"/>
            <a:ext cx="3876059" cy="1242798"/>
            <a:chOff x="5272192" y="2857428"/>
            <a:chExt cx="3876059" cy="1242798"/>
          </a:xfrm>
        </p:grpSpPr>
        <p:sp>
          <p:nvSpPr>
            <p:cNvPr id="84" name="Rectangle 66"/>
            <p:cNvSpPr>
              <a:spLocks noChangeArrowheads="1"/>
            </p:cNvSpPr>
            <p:nvPr/>
          </p:nvSpPr>
          <p:spPr bwMode="auto">
            <a:xfrm>
              <a:off x="7319451" y="2857428"/>
              <a:ext cx="1828800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lvl="1"/>
              <a:r>
                <a:rPr lang="ro-RO" sz="1300" b="1" dirty="0" smtClean="0">
                  <a:latin typeface="Verdana" pitchFamily="34" charset="0"/>
                </a:rPr>
                <a:t>Ministerul Finanţelor Publice</a:t>
              </a:r>
              <a:endParaRPr lang="en-US" sz="1300" b="1" dirty="0">
                <a:latin typeface="Verdana" pitchFamily="34" charset="0"/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 bwMode="auto">
            <a:xfrm flipV="1">
              <a:off x="5272192" y="3399053"/>
              <a:ext cx="1688290" cy="701173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Group 115"/>
            <p:cNvGrpSpPr>
              <a:grpSpLocks/>
            </p:cNvGrpSpPr>
            <p:nvPr/>
          </p:nvGrpSpPr>
          <p:grpSpPr bwMode="auto">
            <a:xfrm flipH="1">
              <a:off x="6872896" y="3095706"/>
              <a:ext cx="539005" cy="534988"/>
              <a:chOff x="0" y="1785938"/>
              <a:chExt cx="3636962" cy="3963128"/>
            </a:xfrm>
          </p:grpSpPr>
          <p:sp>
            <p:nvSpPr>
              <p:cNvPr id="87" name="Oval 23"/>
              <p:cNvSpPr>
                <a:spLocks noChangeArrowheads="1"/>
              </p:cNvSpPr>
              <p:nvPr/>
            </p:nvSpPr>
            <p:spPr bwMode="auto">
              <a:xfrm>
                <a:off x="0" y="4264756"/>
                <a:ext cx="3636962" cy="148431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43999"/>
                    </a:scheme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ro-RO"/>
              </a:p>
            </p:txBody>
          </p:sp>
          <p:sp>
            <p:nvSpPr>
              <p:cNvPr id="88" name="Oval 25"/>
              <p:cNvSpPr>
                <a:spLocks noChangeArrowheads="1"/>
              </p:cNvSpPr>
              <p:nvPr/>
            </p:nvSpPr>
            <p:spPr bwMode="auto">
              <a:xfrm>
                <a:off x="469900" y="1785938"/>
                <a:ext cx="2736850" cy="273685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600" b="1" noProof="1"/>
              </a:p>
            </p:txBody>
          </p:sp>
        </p:grpSp>
      </p:grpSp>
      <p:grpSp>
        <p:nvGrpSpPr>
          <p:cNvPr id="90" name="Group 10"/>
          <p:cNvGrpSpPr/>
          <p:nvPr/>
        </p:nvGrpSpPr>
        <p:grpSpPr>
          <a:xfrm>
            <a:off x="5066970" y="3124200"/>
            <a:ext cx="4077030" cy="883857"/>
            <a:chOff x="5257800" y="3216369"/>
            <a:chExt cx="4077030" cy="883857"/>
          </a:xfrm>
        </p:grpSpPr>
        <p:sp>
          <p:nvSpPr>
            <p:cNvPr id="91" name="Rectangle 67"/>
            <p:cNvSpPr>
              <a:spLocks noChangeArrowheads="1"/>
            </p:cNvSpPr>
            <p:nvPr/>
          </p:nvSpPr>
          <p:spPr bwMode="auto">
            <a:xfrm>
              <a:off x="7467600" y="3216369"/>
              <a:ext cx="1867230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lvl="1"/>
              <a:r>
                <a:rPr lang="ro-RO" sz="1300" b="1" dirty="0" smtClean="0">
                  <a:latin typeface="Verdana" pitchFamily="34" charset="0"/>
                </a:rPr>
                <a:t>Ministerul Apărării Naţionale</a:t>
              </a:r>
              <a:endParaRPr lang="en-US" sz="1300" b="1" dirty="0">
                <a:latin typeface="Verdana" pitchFamily="34" charset="0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 bwMode="auto">
            <a:xfrm flipV="1">
              <a:off x="5257800" y="3582425"/>
              <a:ext cx="1859210" cy="272998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115"/>
            <p:cNvGrpSpPr>
              <a:grpSpLocks/>
            </p:cNvGrpSpPr>
            <p:nvPr/>
          </p:nvGrpSpPr>
          <p:grpSpPr bwMode="auto">
            <a:xfrm flipH="1">
              <a:off x="7019822" y="3322023"/>
              <a:ext cx="539005" cy="778203"/>
              <a:chOff x="0" y="-15771"/>
              <a:chExt cx="3636962" cy="5764837"/>
            </a:xfrm>
          </p:grpSpPr>
          <p:sp>
            <p:nvSpPr>
              <p:cNvPr id="94" name="Oval 23"/>
              <p:cNvSpPr>
                <a:spLocks noChangeArrowheads="1"/>
              </p:cNvSpPr>
              <p:nvPr/>
            </p:nvSpPr>
            <p:spPr bwMode="auto">
              <a:xfrm>
                <a:off x="0" y="4264756"/>
                <a:ext cx="3636962" cy="148431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43999"/>
                    </a:scheme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ro-RO"/>
              </a:p>
            </p:txBody>
          </p:sp>
          <p:sp>
            <p:nvSpPr>
              <p:cNvPr id="95" name="Oval 25"/>
              <p:cNvSpPr>
                <a:spLocks noChangeArrowheads="1"/>
              </p:cNvSpPr>
              <p:nvPr/>
            </p:nvSpPr>
            <p:spPr bwMode="auto">
              <a:xfrm>
                <a:off x="101395" y="-15771"/>
                <a:ext cx="2736853" cy="273685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600" b="1" noProof="1"/>
              </a:p>
            </p:txBody>
          </p:sp>
        </p:grpSp>
      </p:grpSp>
      <p:grpSp>
        <p:nvGrpSpPr>
          <p:cNvPr id="97" name="Group 12"/>
          <p:cNvGrpSpPr/>
          <p:nvPr/>
        </p:nvGrpSpPr>
        <p:grpSpPr>
          <a:xfrm>
            <a:off x="5168026" y="3839454"/>
            <a:ext cx="3937544" cy="615389"/>
            <a:chOff x="5358856" y="4191000"/>
            <a:chExt cx="3937544" cy="615389"/>
          </a:xfrm>
        </p:grpSpPr>
        <p:sp>
          <p:nvSpPr>
            <p:cNvPr id="98" name="Rectangle 69"/>
            <p:cNvSpPr>
              <a:spLocks noChangeArrowheads="1"/>
            </p:cNvSpPr>
            <p:nvPr/>
          </p:nvSpPr>
          <p:spPr bwMode="auto">
            <a:xfrm>
              <a:off x="7543800" y="4313946"/>
              <a:ext cx="17526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lvl="1"/>
              <a:r>
                <a:rPr lang="ro-RO" sz="1300" b="1" dirty="0" smtClean="0">
                  <a:latin typeface="Verdana" pitchFamily="34" charset="0"/>
                </a:rPr>
                <a:t>Serviciul Român de Informaţii</a:t>
              </a:r>
              <a:endParaRPr lang="en-US" sz="1300" b="1" dirty="0">
                <a:latin typeface="Verdana" pitchFamily="34" charset="0"/>
              </a:endParaRPr>
            </a:p>
          </p:txBody>
        </p:sp>
        <p:cxnSp>
          <p:nvCxnSpPr>
            <p:cNvPr id="99" name="Straight Connector 98"/>
            <p:cNvCxnSpPr/>
            <p:nvPr/>
          </p:nvCxnSpPr>
          <p:spPr bwMode="auto">
            <a:xfrm>
              <a:off x="5358856" y="4289819"/>
              <a:ext cx="1923639" cy="76557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Group 115"/>
            <p:cNvGrpSpPr>
              <a:grpSpLocks/>
            </p:cNvGrpSpPr>
            <p:nvPr/>
          </p:nvGrpSpPr>
          <p:grpSpPr bwMode="auto">
            <a:xfrm flipH="1">
              <a:off x="7079140" y="4191000"/>
              <a:ext cx="540860" cy="579845"/>
              <a:chOff x="-12517" y="1453643"/>
              <a:chExt cx="3649479" cy="4295423"/>
            </a:xfrm>
          </p:grpSpPr>
          <p:sp>
            <p:nvSpPr>
              <p:cNvPr id="101" name="Oval 23"/>
              <p:cNvSpPr>
                <a:spLocks noChangeArrowheads="1"/>
              </p:cNvSpPr>
              <p:nvPr/>
            </p:nvSpPr>
            <p:spPr bwMode="auto">
              <a:xfrm>
                <a:off x="0" y="4264756"/>
                <a:ext cx="3636962" cy="148431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43999"/>
                    </a:scheme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ro-RO"/>
              </a:p>
            </p:txBody>
          </p:sp>
          <p:sp>
            <p:nvSpPr>
              <p:cNvPr id="102" name="Oval 25"/>
              <p:cNvSpPr>
                <a:spLocks noChangeArrowheads="1"/>
              </p:cNvSpPr>
              <p:nvPr/>
            </p:nvSpPr>
            <p:spPr bwMode="auto">
              <a:xfrm>
                <a:off x="-12517" y="1453643"/>
                <a:ext cx="2736853" cy="273684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600" b="1" noProof="1"/>
              </a:p>
            </p:txBody>
          </p:sp>
        </p:grpSp>
      </p:grpSp>
      <p:grpSp>
        <p:nvGrpSpPr>
          <p:cNvPr id="104" name="Group 14"/>
          <p:cNvGrpSpPr/>
          <p:nvPr/>
        </p:nvGrpSpPr>
        <p:grpSpPr>
          <a:xfrm>
            <a:off x="5066969" y="4024180"/>
            <a:ext cx="4038600" cy="1273279"/>
            <a:chOff x="5105766" y="4291852"/>
            <a:chExt cx="4190634" cy="1282412"/>
          </a:xfrm>
        </p:grpSpPr>
        <p:sp>
          <p:nvSpPr>
            <p:cNvPr id="105" name="Rectangle 70"/>
            <p:cNvSpPr>
              <a:spLocks noChangeArrowheads="1"/>
            </p:cNvSpPr>
            <p:nvPr/>
          </p:nvSpPr>
          <p:spPr bwMode="auto">
            <a:xfrm>
              <a:off x="7500625" y="4876800"/>
              <a:ext cx="1795775" cy="697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lvl="1"/>
              <a:r>
                <a:rPr lang="ro-RO" sz="1300" b="1" dirty="0">
                  <a:latin typeface="Verdana" pitchFamily="34" charset="0"/>
                </a:rPr>
                <a:t>Serviciul de Informaţii </a:t>
              </a:r>
              <a:r>
                <a:rPr lang="ro-RO" sz="1300" b="1" dirty="0" smtClean="0">
                  <a:latin typeface="Verdana" pitchFamily="34" charset="0"/>
                </a:rPr>
                <a:t>Externe</a:t>
              </a:r>
              <a:endParaRPr lang="en-US" sz="1300" b="1" dirty="0">
                <a:latin typeface="Verdana" pitchFamily="34" charset="0"/>
              </a:endParaRPr>
            </a:p>
          </p:txBody>
        </p:sp>
        <p:cxnSp>
          <p:nvCxnSpPr>
            <p:cNvPr id="106" name="Straight Connector 105"/>
            <p:cNvCxnSpPr/>
            <p:nvPr/>
          </p:nvCxnSpPr>
          <p:spPr bwMode="auto">
            <a:xfrm>
              <a:off x="5105766" y="4291852"/>
              <a:ext cx="2001945" cy="632718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Group 115"/>
            <p:cNvGrpSpPr>
              <a:grpSpLocks/>
            </p:cNvGrpSpPr>
            <p:nvPr/>
          </p:nvGrpSpPr>
          <p:grpSpPr bwMode="auto">
            <a:xfrm flipH="1">
              <a:off x="7004795" y="4813581"/>
              <a:ext cx="539005" cy="534988"/>
              <a:chOff x="0" y="1785938"/>
              <a:chExt cx="3636962" cy="3963128"/>
            </a:xfrm>
          </p:grpSpPr>
          <p:sp>
            <p:nvSpPr>
              <p:cNvPr id="108" name="Oval 23"/>
              <p:cNvSpPr>
                <a:spLocks noChangeArrowheads="1"/>
              </p:cNvSpPr>
              <p:nvPr/>
            </p:nvSpPr>
            <p:spPr bwMode="auto">
              <a:xfrm>
                <a:off x="0" y="4264756"/>
                <a:ext cx="3636962" cy="148431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43999"/>
                    </a:scheme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ro-RO"/>
              </a:p>
            </p:txBody>
          </p:sp>
          <p:sp>
            <p:nvSpPr>
              <p:cNvPr id="109" name="Oval 25"/>
              <p:cNvSpPr>
                <a:spLocks noChangeArrowheads="1"/>
              </p:cNvSpPr>
              <p:nvPr/>
            </p:nvSpPr>
            <p:spPr bwMode="auto">
              <a:xfrm>
                <a:off x="469900" y="1785938"/>
                <a:ext cx="2736850" cy="273685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600" b="1" noProof="1"/>
              </a:p>
            </p:txBody>
          </p:sp>
        </p:grpSp>
      </p:grpSp>
      <p:grpSp>
        <p:nvGrpSpPr>
          <p:cNvPr id="111" name="Group 16"/>
          <p:cNvGrpSpPr/>
          <p:nvPr/>
        </p:nvGrpSpPr>
        <p:grpSpPr>
          <a:xfrm>
            <a:off x="5008440" y="4110192"/>
            <a:ext cx="4059360" cy="1681008"/>
            <a:chOff x="5199270" y="4385538"/>
            <a:chExt cx="4059360" cy="1681008"/>
          </a:xfrm>
        </p:grpSpPr>
        <p:sp>
          <p:nvSpPr>
            <p:cNvPr id="112" name="Rectangle 63"/>
            <p:cNvSpPr>
              <a:spLocks noChangeArrowheads="1"/>
            </p:cNvSpPr>
            <p:nvPr/>
          </p:nvSpPr>
          <p:spPr bwMode="auto">
            <a:xfrm>
              <a:off x="7390171" y="5574103"/>
              <a:ext cx="186845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lvl="1"/>
              <a:r>
                <a:rPr lang="ro-RO" sz="1300" b="1" dirty="0">
                  <a:latin typeface="Verdana" pitchFamily="34" charset="0"/>
                </a:rPr>
                <a:t>Serviciul de Protecţie şi Pază</a:t>
              </a:r>
              <a:endParaRPr lang="en-US" sz="1300" b="1" dirty="0">
                <a:latin typeface="Verdana" pitchFamily="34" charset="0"/>
              </a:endParaRPr>
            </a:p>
          </p:txBody>
        </p:sp>
        <p:cxnSp>
          <p:nvCxnSpPr>
            <p:cNvPr id="113" name="Straight Connector 112"/>
            <p:cNvCxnSpPr/>
            <p:nvPr/>
          </p:nvCxnSpPr>
          <p:spPr bwMode="auto">
            <a:xfrm>
              <a:off x="5199270" y="4385538"/>
              <a:ext cx="1813714" cy="1238101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4" name="Group 115"/>
            <p:cNvGrpSpPr>
              <a:grpSpLocks/>
            </p:cNvGrpSpPr>
            <p:nvPr/>
          </p:nvGrpSpPr>
          <p:grpSpPr bwMode="auto">
            <a:xfrm flipH="1">
              <a:off x="6852395" y="5546348"/>
              <a:ext cx="539005" cy="433690"/>
              <a:chOff x="0" y="2536342"/>
              <a:chExt cx="3636962" cy="3212724"/>
            </a:xfrm>
          </p:grpSpPr>
          <p:sp>
            <p:nvSpPr>
              <p:cNvPr id="115" name="Oval 23"/>
              <p:cNvSpPr>
                <a:spLocks noChangeArrowheads="1"/>
              </p:cNvSpPr>
              <p:nvPr/>
            </p:nvSpPr>
            <p:spPr bwMode="auto">
              <a:xfrm>
                <a:off x="0" y="4264756"/>
                <a:ext cx="3636962" cy="148431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43999"/>
                    </a:scheme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ro-RO"/>
              </a:p>
            </p:txBody>
          </p:sp>
          <p:sp>
            <p:nvSpPr>
              <p:cNvPr id="116" name="Oval 25"/>
              <p:cNvSpPr>
                <a:spLocks noChangeArrowheads="1"/>
              </p:cNvSpPr>
              <p:nvPr/>
            </p:nvSpPr>
            <p:spPr bwMode="auto">
              <a:xfrm>
                <a:off x="0" y="2536342"/>
                <a:ext cx="2736853" cy="273684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600" b="1" noProof="1"/>
              </a:p>
            </p:txBody>
          </p:sp>
        </p:grpSp>
      </p:grpSp>
      <p:grpSp>
        <p:nvGrpSpPr>
          <p:cNvPr id="118" name="Group 18"/>
          <p:cNvGrpSpPr/>
          <p:nvPr/>
        </p:nvGrpSpPr>
        <p:grpSpPr>
          <a:xfrm>
            <a:off x="4942457" y="4208905"/>
            <a:ext cx="4353943" cy="2324571"/>
            <a:chOff x="4988177" y="4433446"/>
            <a:chExt cx="4353943" cy="2324571"/>
          </a:xfrm>
        </p:grpSpPr>
        <p:cxnSp>
          <p:nvCxnSpPr>
            <p:cNvPr id="119" name="Straight Connector 118"/>
            <p:cNvCxnSpPr/>
            <p:nvPr/>
          </p:nvCxnSpPr>
          <p:spPr bwMode="auto">
            <a:xfrm>
              <a:off x="4988177" y="4433446"/>
              <a:ext cx="1646428" cy="1623486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ectangle 63"/>
            <p:cNvSpPr>
              <a:spLocks noChangeArrowheads="1"/>
            </p:cNvSpPr>
            <p:nvPr/>
          </p:nvSpPr>
          <p:spPr bwMode="auto">
            <a:xfrm>
              <a:off x="6903720" y="6065520"/>
              <a:ext cx="2438400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lvl="1"/>
              <a:r>
                <a:rPr lang="ro-RO" sz="1300" b="1" dirty="0" smtClean="0">
                  <a:latin typeface="Verdana" pitchFamily="34" charset="0"/>
                </a:rPr>
                <a:t>Serviciul de Telecomunicaţii Speciale</a:t>
              </a:r>
              <a:endParaRPr lang="en-US" sz="1300" b="1" dirty="0">
                <a:latin typeface="Verdana" pitchFamily="34" charset="0"/>
              </a:endParaRPr>
            </a:p>
          </p:txBody>
        </p:sp>
        <p:grpSp>
          <p:nvGrpSpPr>
            <p:cNvPr id="121" name="Group 115"/>
            <p:cNvGrpSpPr>
              <a:grpSpLocks/>
            </p:cNvGrpSpPr>
            <p:nvPr/>
          </p:nvGrpSpPr>
          <p:grpSpPr bwMode="auto">
            <a:xfrm flipH="1">
              <a:off x="6489565" y="5872163"/>
              <a:ext cx="539005" cy="663657"/>
              <a:chOff x="0" y="832773"/>
              <a:chExt cx="3636962" cy="4916293"/>
            </a:xfrm>
          </p:grpSpPr>
          <p:sp>
            <p:nvSpPr>
              <p:cNvPr id="122" name="Oval 23"/>
              <p:cNvSpPr>
                <a:spLocks noChangeArrowheads="1"/>
              </p:cNvSpPr>
              <p:nvPr/>
            </p:nvSpPr>
            <p:spPr bwMode="auto">
              <a:xfrm>
                <a:off x="0" y="4264756"/>
                <a:ext cx="3636962" cy="148431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43999"/>
                    </a:scheme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ro-RO"/>
              </a:p>
            </p:txBody>
          </p:sp>
          <p:sp>
            <p:nvSpPr>
              <p:cNvPr id="123" name="Oval 25"/>
              <p:cNvSpPr>
                <a:spLocks noChangeArrowheads="1"/>
              </p:cNvSpPr>
              <p:nvPr/>
            </p:nvSpPr>
            <p:spPr bwMode="auto">
              <a:xfrm>
                <a:off x="469900" y="1785938"/>
                <a:ext cx="2736850" cy="273685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600" b="1" noProof="1"/>
              </a:p>
            </p:txBody>
          </p:sp>
          <p:sp>
            <p:nvSpPr>
              <p:cNvPr id="124" name="Oval 26"/>
              <p:cNvSpPr>
                <a:spLocks noChangeArrowheads="1"/>
              </p:cNvSpPr>
              <p:nvPr/>
            </p:nvSpPr>
            <p:spPr bwMode="auto">
              <a:xfrm>
                <a:off x="827087" y="832773"/>
                <a:ext cx="2022476" cy="148113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ro-RO"/>
              </a:p>
            </p:txBody>
          </p:sp>
        </p:grpSp>
      </p:grpSp>
      <p:sp>
        <p:nvSpPr>
          <p:cNvPr id="125" name="Rectangle 4"/>
          <p:cNvSpPr>
            <a:spLocks noChangeArrowheads="1"/>
          </p:cNvSpPr>
          <p:nvPr/>
        </p:nvSpPr>
        <p:spPr bwMode="auto">
          <a:xfrm>
            <a:off x="685800" y="914400"/>
            <a:ext cx="792480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COOPERAREA INTERINSTITUŢIONALĂ</a:t>
            </a:r>
            <a:endParaRPr lang="en-US" altLang="en-US" sz="17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0" y="6400800"/>
            <a:ext cx="8839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en-US" sz="17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Poliţia Română – P</a:t>
            </a:r>
            <a:r>
              <a:rPr lang="en-US" altLang="en-US" sz="1700" b="1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artener</a:t>
            </a:r>
            <a:r>
              <a:rPr lang="en-US" altLang="en-US" sz="17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ro-RO" altLang="en-US" sz="17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î</a:t>
            </a:r>
            <a:r>
              <a:rPr lang="en-US" altLang="en-US" sz="1700" b="1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ncredere</a:t>
            </a:r>
            <a:endParaRPr lang="en-US" altLang="en-US" sz="17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Poliţia Română – este una dintre cele mai vizibile şi transparente</a:t>
            </a:r>
          </a:p>
          <a:p>
            <a:pPr algn="ctr"/>
            <a:r>
              <a:rPr lang="ro-RO" sz="1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instituţii publice.</a:t>
            </a:r>
            <a:endParaRPr lang="en-US" sz="14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3581400"/>
            <a:ext cx="6172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14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peste 1.700  de jurnalişti acreditaţi;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57200" y="3588361"/>
            <a:ext cx="381000" cy="374039"/>
          </a:xfrm>
          <a:custGeom>
            <a:avLst/>
            <a:gdLst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259308 w 1050878"/>
              <a:gd name="connsiteY3" fmla="*/ 846161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259308 w 1050878"/>
              <a:gd name="connsiteY3" fmla="*/ 846161 h 1228298"/>
              <a:gd name="connsiteX4" fmla="*/ 0 w 1050878"/>
              <a:gd name="connsiteY4" fmla="*/ 736979 h 122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878" h="1228298">
                <a:moveTo>
                  <a:pt x="0" y="736979"/>
                </a:moveTo>
                <a:lnTo>
                  <a:pt x="286603" y="1228298"/>
                </a:lnTo>
                <a:cubicBezTo>
                  <a:pt x="609600" y="368489"/>
                  <a:pt x="741529" y="313898"/>
                  <a:pt x="1050878" y="0"/>
                </a:cubicBezTo>
                <a:cubicBezTo>
                  <a:pt x="746078" y="204717"/>
                  <a:pt x="523710" y="341195"/>
                  <a:pt x="259308" y="846161"/>
                </a:cubicBezTo>
                <a:lnTo>
                  <a:pt x="0" y="736979"/>
                </a:lnTo>
                <a:close/>
              </a:path>
            </a:pathLst>
          </a:custGeom>
          <a:solidFill>
            <a:srgbClr val="356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" name="Rectangle 5"/>
          <p:cNvSpPr/>
          <p:nvPr/>
        </p:nvSpPr>
        <p:spPr>
          <a:xfrm>
            <a:off x="914400" y="4188023"/>
            <a:ext cx="6172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14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peste 40.000 de materiale de presă</a:t>
            </a:r>
            <a:r>
              <a:rPr lang="ro-RO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  <a:endParaRPr lang="en-US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57200" y="4114800"/>
            <a:ext cx="381000" cy="374039"/>
          </a:xfrm>
          <a:custGeom>
            <a:avLst/>
            <a:gdLst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259308 w 1050878"/>
              <a:gd name="connsiteY3" fmla="*/ 846161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259308 w 1050878"/>
              <a:gd name="connsiteY3" fmla="*/ 846161 h 1228298"/>
              <a:gd name="connsiteX4" fmla="*/ 0 w 1050878"/>
              <a:gd name="connsiteY4" fmla="*/ 736979 h 122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878" h="1228298">
                <a:moveTo>
                  <a:pt x="0" y="736979"/>
                </a:moveTo>
                <a:lnTo>
                  <a:pt x="286603" y="1228298"/>
                </a:lnTo>
                <a:cubicBezTo>
                  <a:pt x="609600" y="368489"/>
                  <a:pt x="741529" y="313898"/>
                  <a:pt x="1050878" y="0"/>
                </a:cubicBezTo>
                <a:cubicBezTo>
                  <a:pt x="746078" y="204717"/>
                  <a:pt x="523710" y="341195"/>
                  <a:pt x="259308" y="846161"/>
                </a:cubicBezTo>
                <a:lnTo>
                  <a:pt x="0" y="736979"/>
                </a:lnTo>
                <a:close/>
              </a:path>
            </a:pathLst>
          </a:custGeom>
          <a:solidFill>
            <a:srgbClr val="356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Rectangle 7"/>
          <p:cNvSpPr/>
          <p:nvPr/>
        </p:nvSpPr>
        <p:spPr>
          <a:xfrm>
            <a:off x="914400" y="4724400"/>
            <a:ext cx="61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14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numărul solicitărilor venite din partea mass-mediei internaționale</a:t>
            </a:r>
            <a:r>
              <a:rPr lang="ro-RO" sz="14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+</a:t>
            </a:r>
            <a:r>
              <a:rPr lang="vi-VN" sz="14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20% față de anul 2016</a:t>
            </a:r>
            <a:r>
              <a:rPr lang="ro-RO" sz="14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57200" y="4724400"/>
            <a:ext cx="381000" cy="374039"/>
          </a:xfrm>
          <a:custGeom>
            <a:avLst/>
            <a:gdLst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259308 w 1050878"/>
              <a:gd name="connsiteY3" fmla="*/ 846161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259308 w 1050878"/>
              <a:gd name="connsiteY3" fmla="*/ 846161 h 1228298"/>
              <a:gd name="connsiteX4" fmla="*/ 0 w 1050878"/>
              <a:gd name="connsiteY4" fmla="*/ 736979 h 122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878" h="1228298">
                <a:moveTo>
                  <a:pt x="0" y="736979"/>
                </a:moveTo>
                <a:lnTo>
                  <a:pt x="286603" y="1228298"/>
                </a:lnTo>
                <a:cubicBezTo>
                  <a:pt x="609600" y="368489"/>
                  <a:pt x="741529" y="313898"/>
                  <a:pt x="1050878" y="0"/>
                </a:cubicBezTo>
                <a:cubicBezTo>
                  <a:pt x="746078" y="204717"/>
                  <a:pt x="523710" y="341195"/>
                  <a:pt x="259308" y="846161"/>
                </a:cubicBezTo>
                <a:lnTo>
                  <a:pt x="0" y="736979"/>
                </a:lnTo>
                <a:close/>
              </a:path>
            </a:pathLst>
          </a:custGeom>
          <a:solidFill>
            <a:srgbClr val="356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/>
          <p:cNvSpPr/>
          <p:nvPr/>
        </p:nvSpPr>
        <p:spPr>
          <a:xfrm>
            <a:off x="914400" y="5334000"/>
            <a:ext cx="7772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14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peste 355.000 de persoane au urmărit constant postările de pe pagina de Facebook</a:t>
            </a:r>
            <a:r>
              <a:rPr lang="ro-RO" sz="14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 Poliției Române (este</a:t>
            </a:r>
            <a:r>
              <a:rPr lang="vi-VN" sz="14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cea mai apreciată</a:t>
            </a:r>
            <a:r>
              <a:rPr lang="ro-RO" sz="14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pagină dintre instituţiile publice)</a:t>
            </a:r>
            <a:endParaRPr lang="vi-VN" sz="1400" b="1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57200" y="5417161"/>
            <a:ext cx="381000" cy="374039"/>
          </a:xfrm>
          <a:custGeom>
            <a:avLst/>
            <a:gdLst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259308 w 1050878"/>
              <a:gd name="connsiteY3" fmla="*/ 846161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259308 w 1050878"/>
              <a:gd name="connsiteY3" fmla="*/ 846161 h 1228298"/>
              <a:gd name="connsiteX4" fmla="*/ 0 w 1050878"/>
              <a:gd name="connsiteY4" fmla="*/ 736979 h 122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878" h="1228298">
                <a:moveTo>
                  <a:pt x="0" y="736979"/>
                </a:moveTo>
                <a:lnTo>
                  <a:pt x="286603" y="1228298"/>
                </a:lnTo>
                <a:cubicBezTo>
                  <a:pt x="609600" y="368489"/>
                  <a:pt x="741529" y="313898"/>
                  <a:pt x="1050878" y="0"/>
                </a:cubicBezTo>
                <a:cubicBezTo>
                  <a:pt x="746078" y="204717"/>
                  <a:pt x="523710" y="341195"/>
                  <a:pt x="259308" y="846161"/>
                </a:cubicBezTo>
                <a:lnTo>
                  <a:pt x="0" y="736979"/>
                </a:lnTo>
                <a:close/>
              </a:path>
            </a:pathLst>
          </a:custGeom>
          <a:solidFill>
            <a:srgbClr val="356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Rectangle 13"/>
          <p:cNvSpPr/>
          <p:nvPr/>
        </p:nvSpPr>
        <p:spPr bwMode="auto">
          <a:xfrm>
            <a:off x="7391400" y="4114800"/>
            <a:ext cx="478566" cy="76708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2" name="Group 47"/>
          <p:cNvGrpSpPr/>
          <p:nvPr/>
        </p:nvGrpSpPr>
        <p:grpSpPr>
          <a:xfrm>
            <a:off x="7848600" y="3505200"/>
            <a:ext cx="631598" cy="1531571"/>
            <a:chOff x="6825540" y="4267200"/>
            <a:chExt cx="794460" cy="1975684"/>
          </a:xfrm>
          <a:solidFill>
            <a:schemeClr val="accent1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3" name="Group 35"/>
            <p:cNvGrpSpPr/>
            <p:nvPr/>
          </p:nvGrpSpPr>
          <p:grpSpPr>
            <a:xfrm>
              <a:off x="6948586" y="4267200"/>
              <a:ext cx="671431" cy="1975684"/>
              <a:chOff x="4646772" y="2157274"/>
              <a:chExt cx="992028" cy="3099634"/>
            </a:xfrm>
            <a:grpFill/>
          </p:grpSpPr>
          <p:sp>
            <p:nvSpPr>
              <p:cNvPr id="21" name="Freeform 20"/>
              <p:cNvSpPr/>
              <p:nvPr/>
            </p:nvSpPr>
            <p:spPr>
              <a:xfrm>
                <a:off x="5178370" y="2696938"/>
                <a:ext cx="141543" cy="400221"/>
              </a:xfrm>
              <a:custGeom>
                <a:avLst/>
                <a:gdLst>
                  <a:gd name="connsiteX0" fmla="*/ 135653 w 195943"/>
                  <a:gd name="connsiteY0" fmla="*/ 0 h 532563"/>
                  <a:gd name="connsiteX1" fmla="*/ 20097 w 195943"/>
                  <a:gd name="connsiteY1" fmla="*/ 236137 h 532563"/>
                  <a:gd name="connsiteX2" fmla="*/ 0 w 195943"/>
                  <a:gd name="connsiteY2" fmla="*/ 532563 h 532563"/>
                  <a:gd name="connsiteX3" fmla="*/ 195943 w 195943"/>
                  <a:gd name="connsiteY3" fmla="*/ 125605 h 532563"/>
                  <a:gd name="connsiteX4" fmla="*/ 135653 w 195943"/>
                  <a:gd name="connsiteY4" fmla="*/ 0 h 532563"/>
                  <a:gd name="connsiteX0" fmla="*/ 135653 w 195943"/>
                  <a:gd name="connsiteY0" fmla="*/ 0 h 532563"/>
                  <a:gd name="connsiteX1" fmla="*/ 20097 w 195943"/>
                  <a:gd name="connsiteY1" fmla="*/ 236137 h 532563"/>
                  <a:gd name="connsiteX2" fmla="*/ 0 w 195943"/>
                  <a:gd name="connsiteY2" fmla="*/ 532563 h 532563"/>
                  <a:gd name="connsiteX3" fmla="*/ 195943 w 195943"/>
                  <a:gd name="connsiteY3" fmla="*/ 125605 h 532563"/>
                  <a:gd name="connsiteX4" fmla="*/ 135653 w 195943"/>
                  <a:gd name="connsiteY4" fmla="*/ 0 h 532563"/>
                  <a:gd name="connsiteX0" fmla="*/ 135653 w 195943"/>
                  <a:gd name="connsiteY0" fmla="*/ 0 h 532563"/>
                  <a:gd name="connsiteX1" fmla="*/ 20097 w 195943"/>
                  <a:gd name="connsiteY1" fmla="*/ 236137 h 532563"/>
                  <a:gd name="connsiteX2" fmla="*/ 0 w 195943"/>
                  <a:gd name="connsiteY2" fmla="*/ 532563 h 532563"/>
                  <a:gd name="connsiteX3" fmla="*/ 195943 w 195943"/>
                  <a:gd name="connsiteY3" fmla="*/ 125605 h 532563"/>
                  <a:gd name="connsiteX4" fmla="*/ 135653 w 195943"/>
                  <a:gd name="connsiteY4" fmla="*/ 0 h 532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943" h="532563">
                    <a:moveTo>
                      <a:pt x="135653" y="0"/>
                    </a:moveTo>
                    <a:lnTo>
                      <a:pt x="20097" y="236137"/>
                    </a:lnTo>
                    <a:lnTo>
                      <a:pt x="0" y="532563"/>
                    </a:lnTo>
                    <a:cubicBezTo>
                      <a:pt x="76200" y="282191"/>
                      <a:pt x="160774" y="157425"/>
                      <a:pt x="195943" y="125605"/>
                    </a:cubicBezTo>
                    <a:lnTo>
                      <a:pt x="135653" y="0"/>
                    </a:ln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Freeform 3"/>
              <p:cNvSpPr/>
              <p:nvPr/>
            </p:nvSpPr>
            <p:spPr>
              <a:xfrm>
                <a:off x="5110381" y="2192930"/>
                <a:ext cx="378041" cy="524533"/>
              </a:xfrm>
              <a:custGeom>
                <a:avLst/>
                <a:gdLst>
                  <a:gd name="connsiteX0" fmla="*/ 57787 w 608467"/>
                  <a:gd name="connsiteY0" fmla="*/ 74784 h 754635"/>
                  <a:gd name="connsiteX1" fmla="*/ 571075 w 608467"/>
                  <a:gd name="connsiteY1" fmla="*/ 0 h 754635"/>
                  <a:gd name="connsiteX2" fmla="*/ 608467 w 608467"/>
                  <a:gd name="connsiteY2" fmla="*/ 407911 h 754635"/>
                  <a:gd name="connsiteX3" fmla="*/ 605068 w 608467"/>
                  <a:gd name="connsiteY3" fmla="*/ 499691 h 754635"/>
                  <a:gd name="connsiteX4" fmla="*/ 282138 w 608467"/>
                  <a:gd name="connsiteY4" fmla="*/ 754635 h 754635"/>
                  <a:gd name="connsiteX5" fmla="*/ 271941 w 608467"/>
                  <a:gd name="connsiteY5" fmla="*/ 700247 h 754635"/>
                  <a:gd name="connsiteX6" fmla="*/ 261743 w 608467"/>
                  <a:gd name="connsiteY6" fmla="*/ 683251 h 754635"/>
                  <a:gd name="connsiteX7" fmla="*/ 251545 w 608467"/>
                  <a:gd name="connsiteY7" fmla="*/ 649258 h 754635"/>
                  <a:gd name="connsiteX8" fmla="*/ 135970 w 608467"/>
                  <a:gd name="connsiteY8" fmla="*/ 686650 h 754635"/>
                  <a:gd name="connsiteX9" fmla="*/ 105377 w 608467"/>
                  <a:gd name="connsiteY9" fmla="*/ 679852 h 754635"/>
                  <a:gd name="connsiteX10" fmla="*/ 84981 w 608467"/>
                  <a:gd name="connsiteY10" fmla="*/ 652658 h 754635"/>
                  <a:gd name="connsiteX11" fmla="*/ 91780 w 608467"/>
                  <a:gd name="connsiteY11" fmla="*/ 608467 h 754635"/>
                  <a:gd name="connsiteX12" fmla="*/ 54388 w 608467"/>
                  <a:gd name="connsiteY12" fmla="*/ 543881 h 754635"/>
                  <a:gd name="connsiteX13" fmla="*/ 54388 w 608467"/>
                  <a:gd name="connsiteY13" fmla="*/ 543881 h 754635"/>
                  <a:gd name="connsiteX14" fmla="*/ 61187 w 608467"/>
                  <a:gd name="connsiteY14" fmla="*/ 520087 h 754635"/>
                  <a:gd name="connsiteX15" fmla="*/ 61187 w 608467"/>
                  <a:gd name="connsiteY15" fmla="*/ 486094 h 754635"/>
                  <a:gd name="connsiteX16" fmla="*/ 40791 w 608467"/>
                  <a:gd name="connsiteY16" fmla="*/ 465699 h 754635"/>
                  <a:gd name="connsiteX17" fmla="*/ 47590 w 608467"/>
                  <a:gd name="connsiteY17" fmla="*/ 411310 h 754635"/>
                  <a:gd name="connsiteX18" fmla="*/ 13597 w 608467"/>
                  <a:gd name="connsiteY18" fmla="*/ 411310 h 754635"/>
                  <a:gd name="connsiteX19" fmla="*/ 3399 w 608467"/>
                  <a:gd name="connsiteY19" fmla="*/ 404512 h 754635"/>
                  <a:gd name="connsiteX20" fmla="*/ 0 w 608467"/>
                  <a:gd name="connsiteY20" fmla="*/ 384116 h 754635"/>
                  <a:gd name="connsiteX21" fmla="*/ 57787 w 608467"/>
                  <a:gd name="connsiteY21" fmla="*/ 265142 h 754635"/>
                  <a:gd name="connsiteX22" fmla="*/ 47590 w 608467"/>
                  <a:gd name="connsiteY22" fmla="*/ 251545 h 754635"/>
                  <a:gd name="connsiteX23" fmla="*/ 44190 w 608467"/>
                  <a:gd name="connsiteY23" fmla="*/ 231150 h 754635"/>
                  <a:gd name="connsiteX24" fmla="*/ 33993 w 608467"/>
                  <a:gd name="connsiteY24" fmla="*/ 214154 h 754635"/>
                  <a:gd name="connsiteX25" fmla="*/ 27194 w 608467"/>
                  <a:gd name="connsiteY25" fmla="*/ 190359 h 754635"/>
                  <a:gd name="connsiteX26" fmla="*/ 57787 w 608467"/>
                  <a:gd name="connsiteY26" fmla="*/ 146168 h 754635"/>
                  <a:gd name="connsiteX27" fmla="*/ 57787 w 608467"/>
                  <a:gd name="connsiteY27" fmla="*/ 74784 h 754635"/>
                  <a:gd name="connsiteX0" fmla="*/ 57787 w 608467"/>
                  <a:gd name="connsiteY0" fmla="*/ 299418 h 979269"/>
                  <a:gd name="connsiteX1" fmla="*/ 571075 w 608467"/>
                  <a:gd name="connsiteY1" fmla="*/ 224634 h 979269"/>
                  <a:gd name="connsiteX2" fmla="*/ 608467 w 608467"/>
                  <a:gd name="connsiteY2" fmla="*/ 632545 h 979269"/>
                  <a:gd name="connsiteX3" fmla="*/ 605068 w 608467"/>
                  <a:gd name="connsiteY3" fmla="*/ 724325 h 979269"/>
                  <a:gd name="connsiteX4" fmla="*/ 282138 w 608467"/>
                  <a:gd name="connsiteY4" fmla="*/ 979269 h 979269"/>
                  <a:gd name="connsiteX5" fmla="*/ 271941 w 608467"/>
                  <a:gd name="connsiteY5" fmla="*/ 924881 h 979269"/>
                  <a:gd name="connsiteX6" fmla="*/ 261743 w 608467"/>
                  <a:gd name="connsiteY6" fmla="*/ 907885 h 979269"/>
                  <a:gd name="connsiteX7" fmla="*/ 251545 w 608467"/>
                  <a:gd name="connsiteY7" fmla="*/ 873892 h 979269"/>
                  <a:gd name="connsiteX8" fmla="*/ 135970 w 608467"/>
                  <a:gd name="connsiteY8" fmla="*/ 911284 h 979269"/>
                  <a:gd name="connsiteX9" fmla="*/ 105377 w 608467"/>
                  <a:gd name="connsiteY9" fmla="*/ 904486 h 979269"/>
                  <a:gd name="connsiteX10" fmla="*/ 84981 w 608467"/>
                  <a:gd name="connsiteY10" fmla="*/ 877292 h 979269"/>
                  <a:gd name="connsiteX11" fmla="*/ 91780 w 608467"/>
                  <a:gd name="connsiteY11" fmla="*/ 833101 h 979269"/>
                  <a:gd name="connsiteX12" fmla="*/ 54388 w 608467"/>
                  <a:gd name="connsiteY12" fmla="*/ 768515 h 979269"/>
                  <a:gd name="connsiteX13" fmla="*/ 54388 w 608467"/>
                  <a:gd name="connsiteY13" fmla="*/ 768515 h 979269"/>
                  <a:gd name="connsiteX14" fmla="*/ 61187 w 608467"/>
                  <a:gd name="connsiteY14" fmla="*/ 744721 h 979269"/>
                  <a:gd name="connsiteX15" fmla="*/ 61187 w 608467"/>
                  <a:gd name="connsiteY15" fmla="*/ 710728 h 979269"/>
                  <a:gd name="connsiteX16" fmla="*/ 40791 w 608467"/>
                  <a:gd name="connsiteY16" fmla="*/ 690333 h 979269"/>
                  <a:gd name="connsiteX17" fmla="*/ 47590 w 608467"/>
                  <a:gd name="connsiteY17" fmla="*/ 635944 h 979269"/>
                  <a:gd name="connsiteX18" fmla="*/ 13597 w 608467"/>
                  <a:gd name="connsiteY18" fmla="*/ 635944 h 979269"/>
                  <a:gd name="connsiteX19" fmla="*/ 3399 w 608467"/>
                  <a:gd name="connsiteY19" fmla="*/ 629146 h 979269"/>
                  <a:gd name="connsiteX20" fmla="*/ 0 w 608467"/>
                  <a:gd name="connsiteY20" fmla="*/ 608750 h 979269"/>
                  <a:gd name="connsiteX21" fmla="*/ 57787 w 608467"/>
                  <a:gd name="connsiteY21" fmla="*/ 489776 h 979269"/>
                  <a:gd name="connsiteX22" fmla="*/ 47590 w 608467"/>
                  <a:gd name="connsiteY22" fmla="*/ 476179 h 979269"/>
                  <a:gd name="connsiteX23" fmla="*/ 44190 w 608467"/>
                  <a:gd name="connsiteY23" fmla="*/ 455784 h 979269"/>
                  <a:gd name="connsiteX24" fmla="*/ 33993 w 608467"/>
                  <a:gd name="connsiteY24" fmla="*/ 438788 h 979269"/>
                  <a:gd name="connsiteX25" fmla="*/ 27194 w 608467"/>
                  <a:gd name="connsiteY25" fmla="*/ 414993 h 979269"/>
                  <a:gd name="connsiteX26" fmla="*/ 57787 w 608467"/>
                  <a:gd name="connsiteY26" fmla="*/ 370802 h 979269"/>
                  <a:gd name="connsiteX27" fmla="*/ 57787 w 608467"/>
                  <a:gd name="connsiteY27" fmla="*/ 299418 h 979269"/>
                  <a:gd name="connsiteX0" fmla="*/ 57787 w 608467"/>
                  <a:gd name="connsiteY0" fmla="*/ 299418 h 979269"/>
                  <a:gd name="connsiteX1" fmla="*/ 571075 w 608467"/>
                  <a:gd name="connsiteY1" fmla="*/ 224634 h 979269"/>
                  <a:gd name="connsiteX2" fmla="*/ 608467 w 608467"/>
                  <a:gd name="connsiteY2" fmla="*/ 632545 h 979269"/>
                  <a:gd name="connsiteX3" fmla="*/ 605068 w 608467"/>
                  <a:gd name="connsiteY3" fmla="*/ 724325 h 979269"/>
                  <a:gd name="connsiteX4" fmla="*/ 282138 w 608467"/>
                  <a:gd name="connsiteY4" fmla="*/ 979269 h 979269"/>
                  <a:gd name="connsiteX5" fmla="*/ 271941 w 608467"/>
                  <a:gd name="connsiteY5" fmla="*/ 924881 h 979269"/>
                  <a:gd name="connsiteX6" fmla="*/ 261743 w 608467"/>
                  <a:gd name="connsiteY6" fmla="*/ 907885 h 979269"/>
                  <a:gd name="connsiteX7" fmla="*/ 251545 w 608467"/>
                  <a:gd name="connsiteY7" fmla="*/ 873892 h 979269"/>
                  <a:gd name="connsiteX8" fmla="*/ 135970 w 608467"/>
                  <a:gd name="connsiteY8" fmla="*/ 911284 h 979269"/>
                  <a:gd name="connsiteX9" fmla="*/ 105377 w 608467"/>
                  <a:gd name="connsiteY9" fmla="*/ 904486 h 979269"/>
                  <a:gd name="connsiteX10" fmla="*/ 84981 w 608467"/>
                  <a:gd name="connsiteY10" fmla="*/ 877292 h 979269"/>
                  <a:gd name="connsiteX11" fmla="*/ 91780 w 608467"/>
                  <a:gd name="connsiteY11" fmla="*/ 833101 h 979269"/>
                  <a:gd name="connsiteX12" fmla="*/ 54388 w 608467"/>
                  <a:gd name="connsiteY12" fmla="*/ 768515 h 979269"/>
                  <a:gd name="connsiteX13" fmla="*/ 54388 w 608467"/>
                  <a:gd name="connsiteY13" fmla="*/ 768515 h 979269"/>
                  <a:gd name="connsiteX14" fmla="*/ 61187 w 608467"/>
                  <a:gd name="connsiteY14" fmla="*/ 744721 h 979269"/>
                  <a:gd name="connsiteX15" fmla="*/ 61187 w 608467"/>
                  <a:gd name="connsiteY15" fmla="*/ 710728 h 979269"/>
                  <a:gd name="connsiteX16" fmla="*/ 40791 w 608467"/>
                  <a:gd name="connsiteY16" fmla="*/ 690333 h 979269"/>
                  <a:gd name="connsiteX17" fmla="*/ 47590 w 608467"/>
                  <a:gd name="connsiteY17" fmla="*/ 635944 h 979269"/>
                  <a:gd name="connsiteX18" fmla="*/ 13597 w 608467"/>
                  <a:gd name="connsiteY18" fmla="*/ 635944 h 979269"/>
                  <a:gd name="connsiteX19" fmla="*/ 3399 w 608467"/>
                  <a:gd name="connsiteY19" fmla="*/ 629146 h 979269"/>
                  <a:gd name="connsiteX20" fmla="*/ 0 w 608467"/>
                  <a:gd name="connsiteY20" fmla="*/ 608750 h 979269"/>
                  <a:gd name="connsiteX21" fmla="*/ 57787 w 608467"/>
                  <a:gd name="connsiteY21" fmla="*/ 489776 h 979269"/>
                  <a:gd name="connsiteX22" fmla="*/ 47590 w 608467"/>
                  <a:gd name="connsiteY22" fmla="*/ 476179 h 979269"/>
                  <a:gd name="connsiteX23" fmla="*/ 44190 w 608467"/>
                  <a:gd name="connsiteY23" fmla="*/ 455784 h 979269"/>
                  <a:gd name="connsiteX24" fmla="*/ 33993 w 608467"/>
                  <a:gd name="connsiteY24" fmla="*/ 438788 h 979269"/>
                  <a:gd name="connsiteX25" fmla="*/ 27194 w 608467"/>
                  <a:gd name="connsiteY25" fmla="*/ 414993 h 979269"/>
                  <a:gd name="connsiteX26" fmla="*/ 57787 w 608467"/>
                  <a:gd name="connsiteY26" fmla="*/ 370802 h 979269"/>
                  <a:gd name="connsiteX27" fmla="*/ 57787 w 608467"/>
                  <a:gd name="connsiteY27" fmla="*/ 299418 h 979269"/>
                  <a:gd name="connsiteX0" fmla="*/ 57787 w 734239"/>
                  <a:gd name="connsiteY0" fmla="*/ 299418 h 979269"/>
                  <a:gd name="connsiteX1" fmla="*/ 571075 w 734239"/>
                  <a:gd name="connsiteY1" fmla="*/ 224634 h 979269"/>
                  <a:gd name="connsiteX2" fmla="*/ 608467 w 734239"/>
                  <a:gd name="connsiteY2" fmla="*/ 632545 h 979269"/>
                  <a:gd name="connsiteX3" fmla="*/ 605068 w 734239"/>
                  <a:gd name="connsiteY3" fmla="*/ 724325 h 979269"/>
                  <a:gd name="connsiteX4" fmla="*/ 282138 w 734239"/>
                  <a:gd name="connsiteY4" fmla="*/ 979269 h 979269"/>
                  <a:gd name="connsiteX5" fmla="*/ 271941 w 734239"/>
                  <a:gd name="connsiteY5" fmla="*/ 924881 h 979269"/>
                  <a:gd name="connsiteX6" fmla="*/ 261743 w 734239"/>
                  <a:gd name="connsiteY6" fmla="*/ 907885 h 979269"/>
                  <a:gd name="connsiteX7" fmla="*/ 251545 w 734239"/>
                  <a:gd name="connsiteY7" fmla="*/ 873892 h 979269"/>
                  <a:gd name="connsiteX8" fmla="*/ 135970 w 734239"/>
                  <a:gd name="connsiteY8" fmla="*/ 911284 h 979269"/>
                  <a:gd name="connsiteX9" fmla="*/ 105377 w 734239"/>
                  <a:gd name="connsiteY9" fmla="*/ 904486 h 979269"/>
                  <a:gd name="connsiteX10" fmla="*/ 84981 w 734239"/>
                  <a:gd name="connsiteY10" fmla="*/ 877292 h 979269"/>
                  <a:gd name="connsiteX11" fmla="*/ 91780 w 734239"/>
                  <a:gd name="connsiteY11" fmla="*/ 833101 h 979269"/>
                  <a:gd name="connsiteX12" fmla="*/ 54388 w 734239"/>
                  <a:gd name="connsiteY12" fmla="*/ 768515 h 979269"/>
                  <a:gd name="connsiteX13" fmla="*/ 54388 w 734239"/>
                  <a:gd name="connsiteY13" fmla="*/ 768515 h 979269"/>
                  <a:gd name="connsiteX14" fmla="*/ 61187 w 734239"/>
                  <a:gd name="connsiteY14" fmla="*/ 744721 h 979269"/>
                  <a:gd name="connsiteX15" fmla="*/ 61187 w 734239"/>
                  <a:gd name="connsiteY15" fmla="*/ 710728 h 979269"/>
                  <a:gd name="connsiteX16" fmla="*/ 40791 w 734239"/>
                  <a:gd name="connsiteY16" fmla="*/ 690333 h 979269"/>
                  <a:gd name="connsiteX17" fmla="*/ 47590 w 734239"/>
                  <a:gd name="connsiteY17" fmla="*/ 635944 h 979269"/>
                  <a:gd name="connsiteX18" fmla="*/ 13597 w 734239"/>
                  <a:gd name="connsiteY18" fmla="*/ 635944 h 979269"/>
                  <a:gd name="connsiteX19" fmla="*/ 3399 w 734239"/>
                  <a:gd name="connsiteY19" fmla="*/ 629146 h 979269"/>
                  <a:gd name="connsiteX20" fmla="*/ 0 w 734239"/>
                  <a:gd name="connsiteY20" fmla="*/ 608750 h 979269"/>
                  <a:gd name="connsiteX21" fmla="*/ 57787 w 734239"/>
                  <a:gd name="connsiteY21" fmla="*/ 489776 h 979269"/>
                  <a:gd name="connsiteX22" fmla="*/ 47590 w 734239"/>
                  <a:gd name="connsiteY22" fmla="*/ 476179 h 979269"/>
                  <a:gd name="connsiteX23" fmla="*/ 44190 w 734239"/>
                  <a:gd name="connsiteY23" fmla="*/ 455784 h 979269"/>
                  <a:gd name="connsiteX24" fmla="*/ 33993 w 734239"/>
                  <a:gd name="connsiteY24" fmla="*/ 438788 h 979269"/>
                  <a:gd name="connsiteX25" fmla="*/ 27194 w 734239"/>
                  <a:gd name="connsiteY25" fmla="*/ 414993 h 979269"/>
                  <a:gd name="connsiteX26" fmla="*/ 57787 w 734239"/>
                  <a:gd name="connsiteY26" fmla="*/ 370802 h 979269"/>
                  <a:gd name="connsiteX27" fmla="*/ 57787 w 734239"/>
                  <a:gd name="connsiteY27" fmla="*/ 299418 h 9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34239" h="979269">
                    <a:moveTo>
                      <a:pt x="57787" y="299418"/>
                    </a:moveTo>
                    <a:cubicBezTo>
                      <a:pt x="298284" y="0"/>
                      <a:pt x="522919" y="168830"/>
                      <a:pt x="571075" y="224634"/>
                    </a:cubicBezTo>
                    <a:cubicBezTo>
                      <a:pt x="734239" y="400829"/>
                      <a:pt x="596003" y="496575"/>
                      <a:pt x="608467" y="632545"/>
                    </a:cubicBezTo>
                    <a:lnTo>
                      <a:pt x="605068" y="724325"/>
                    </a:lnTo>
                    <a:lnTo>
                      <a:pt x="282138" y="979269"/>
                    </a:lnTo>
                    <a:lnTo>
                      <a:pt x="271941" y="924881"/>
                    </a:lnTo>
                    <a:lnTo>
                      <a:pt x="261743" y="907885"/>
                    </a:lnTo>
                    <a:lnTo>
                      <a:pt x="251545" y="873892"/>
                    </a:lnTo>
                    <a:lnTo>
                      <a:pt x="135970" y="911284"/>
                    </a:lnTo>
                    <a:lnTo>
                      <a:pt x="105377" y="904486"/>
                    </a:lnTo>
                    <a:lnTo>
                      <a:pt x="84981" y="877292"/>
                    </a:lnTo>
                    <a:lnTo>
                      <a:pt x="91780" y="833101"/>
                    </a:lnTo>
                    <a:cubicBezTo>
                      <a:pt x="53797" y="770948"/>
                      <a:pt x="54388" y="795817"/>
                      <a:pt x="54388" y="768515"/>
                    </a:cubicBezTo>
                    <a:lnTo>
                      <a:pt x="54388" y="768515"/>
                    </a:lnTo>
                    <a:lnTo>
                      <a:pt x="61187" y="744721"/>
                    </a:lnTo>
                    <a:lnTo>
                      <a:pt x="61187" y="710728"/>
                    </a:lnTo>
                    <a:lnTo>
                      <a:pt x="40791" y="690333"/>
                    </a:lnTo>
                    <a:lnTo>
                      <a:pt x="47590" y="635944"/>
                    </a:lnTo>
                    <a:lnTo>
                      <a:pt x="13597" y="635944"/>
                    </a:lnTo>
                    <a:lnTo>
                      <a:pt x="3399" y="629146"/>
                    </a:lnTo>
                    <a:lnTo>
                      <a:pt x="0" y="608750"/>
                    </a:lnTo>
                    <a:lnTo>
                      <a:pt x="57787" y="489776"/>
                    </a:lnTo>
                    <a:lnTo>
                      <a:pt x="47590" y="476179"/>
                    </a:lnTo>
                    <a:lnTo>
                      <a:pt x="44190" y="455784"/>
                    </a:lnTo>
                    <a:lnTo>
                      <a:pt x="33993" y="438788"/>
                    </a:lnTo>
                    <a:lnTo>
                      <a:pt x="27194" y="414993"/>
                    </a:lnTo>
                    <a:lnTo>
                      <a:pt x="57787" y="370802"/>
                    </a:lnTo>
                    <a:lnTo>
                      <a:pt x="57787" y="2994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Freeform 4"/>
              <p:cNvSpPr/>
              <p:nvPr/>
            </p:nvSpPr>
            <p:spPr>
              <a:xfrm>
                <a:off x="5046849" y="2614211"/>
                <a:ext cx="591951" cy="1353642"/>
              </a:xfrm>
              <a:custGeom>
                <a:avLst/>
                <a:gdLst>
                  <a:gd name="connsiteX0" fmla="*/ 783772 w 1110343"/>
                  <a:gd name="connsiteY0" fmla="*/ 0 h 2527160"/>
                  <a:gd name="connsiteX1" fmla="*/ 823965 w 1110343"/>
                  <a:gd name="connsiteY1" fmla="*/ 85411 h 2527160"/>
                  <a:gd name="connsiteX2" fmla="*/ 1110343 w 1110343"/>
                  <a:gd name="connsiteY2" fmla="*/ 512466 h 2527160"/>
                  <a:gd name="connsiteX3" fmla="*/ 989763 w 1110343"/>
                  <a:gd name="connsiteY3" fmla="*/ 2527160 h 2527160"/>
                  <a:gd name="connsiteX4" fmla="*/ 0 w 1110343"/>
                  <a:gd name="connsiteY4" fmla="*/ 2502039 h 2527160"/>
                  <a:gd name="connsiteX5" fmla="*/ 271306 w 1110343"/>
                  <a:gd name="connsiteY5" fmla="*/ 442127 h 2527160"/>
                  <a:gd name="connsiteX6" fmla="*/ 256233 w 1110343"/>
                  <a:gd name="connsiteY6" fmla="*/ 723481 h 2527160"/>
                  <a:gd name="connsiteX7" fmla="*/ 783772 w 1110343"/>
                  <a:gd name="connsiteY7" fmla="*/ 0 h 2527160"/>
                  <a:gd name="connsiteX0" fmla="*/ 783772 w 1110343"/>
                  <a:gd name="connsiteY0" fmla="*/ 0 h 2527160"/>
                  <a:gd name="connsiteX1" fmla="*/ 823965 w 1110343"/>
                  <a:gd name="connsiteY1" fmla="*/ 85411 h 2527160"/>
                  <a:gd name="connsiteX2" fmla="*/ 1110343 w 1110343"/>
                  <a:gd name="connsiteY2" fmla="*/ 512466 h 2527160"/>
                  <a:gd name="connsiteX3" fmla="*/ 989763 w 1110343"/>
                  <a:gd name="connsiteY3" fmla="*/ 2527160 h 2527160"/>
                  <a:gd name="connsiteX4" fmla="*/ 0 w 1110343"/>
                  <a:gd name="connsiteY4" fmla="*/ 2502039 h 2527160"/>
                  <a:gd name="connsiteX5" fmla="*/ 271306 w 1110343"/>
                  <a:gd name="connsiteY5" fmla="*/ 442127 h 2527160"/>
                  <a:gd name="connsiteX6" fmla="*/ 256233 w 1110343"/>
                  <a:gd name="connsiteY6" fmla="*/ 723481 h 2527160"/>
                  <a:gd name="connsiteX7" fmla="*/ 783772 w 1110343"/>
                  <a:gd name="connsiteY7" fmla="*/ 0 h 2527160"/>
                  <a:gd name="connsiteX0" fmla="*/ 785447 w 1112018"/>
                  <a:gd name="connsiteY0" fmla="*/ 0 h 2527160"/>
                  <a:gd name="connsiteX1" fmla="*/ 825640 w 1112018"/>
                  <a:gd name="connsiteY1" fmla="*/ 85411 h 2527160"/>
                  <a:gd name="connsiteX2" fmla="*/ 1112018 w 1112018"/>
                  <a:gd name="connsiteY2" fmla="*/ 512466 h 2527160"/>
                  <a:gd name="connsiteX3" fmla="*/ 991438 w 1112018"/>
                  <a:gd name="connsiteY3" fmla="*/ 2527160 h 2527160"/>
                  <a:gd name="connsiteX4" fmla="*/ 1675 w 1112018"/>
                  <a:gd name="connsiteY4" fmla="*/ 2502039 h 2527160"/>
                  <a:gd name="connsiteX5" fmla="*/ 272981 w 1112018"/>
                  <a:gd name="connsiteY5" fmla="*/ 442127 h 2527160"/>
                  <a:gd name="connsiteX6" fmla="*/ 257908 w 1112018"/>
                  <a:gd name="connsiteY6" fmla="*/ 723481 h 2527160"/>
                  <a:gd name="connsiteX7" fmla="*/ 785447 w 1112018"/>
                  <a:gd name="connsiteY7" fmla="*/ 0 h 2527160"/>
                  <a:gd name="connsiteX0" fmla="*/ 785447 w 1112018"/>
                  <a:gd name="connsiteY0" fmla="*/ 0 h 2527160"/>
                  <a:gd name="connsiteX1" fmla="*/ 825640 w 1112018"/>
                  <a:gd name="connsiteY1" fmla="*/ 85411 h 2527160"/>
                  <a:gd name="connsiteX2" fmla="*/ 1112018 w 1112018"/>
                  <a:gd name="connsiteY2" fmla="*/ 512466 h 2527160"/>
                  <a:gd name="connsiteX3" fmla="*/ 991438 w 1112018"/>
                  <a:gd name="connsiteY3" fmla="*/ 2527160 h 2527160"/>
                  <a:gd name="connsiteX4" fmla="*/ 1675 w 1112018"/>
                  <a:gd name="connsiteY4" fmla="*/ 2502039 h 2527160"/>
                  <a:gd name="connsiteX5" fmla="*/ 272981 w 1112018"/>
                  <a:gd name="connsiteY5" fmla="*/ 442127 h 2527160"/>
                  <a:gd name="connsiteX6" fmla="*/ 257908 w 1112018"/>
                  <a:gd name="connsiteY6" fmla="*/ 723481 h 2527160"/>
                  <a:gd name="connsiteX7" fmla="*/ 785447 w 1112018"/>
                  <a:gd name="connsiteY7" fmla="*/ 0 h 2527160"/>
                  <a:gd name="connsiteX0" fmla="*/ 785447 w 1112018"/>
                  <a:gd name="connsiteY0" fmla="*/ 0 h 2527160"/>
                  <a:gd name="connsiteX1" fmla="*/ 825640 w 1112018"/>
                  <a:gd name="connsiteY1" fmla="*/ 85411 h 2527160"/>
                  <a:gd name="connsiteX2" fmla="*/ 1112018 w 1112018"/>
                  <a:gd name="connsiteY2" fmla="*/ 512466 h 2527160"/>
                  <a:gd name="connsiteX3" fmla="*/ 991438 w 1112018"/>
                  <a:gd name="connsiteY3" fmla="*/ 2527160 h 2527160"/>
                  <a:gd name="connsiteX4" fmla="*/ 1675 w 1112018"/>
                  <a:gd name="connsiteY4" fmla="*/ 2502039 h 2527160"/>
                  <a:gd name="connsiteX5" fmla="*/ 272981 w 1112018"/>
                  <a:gd name="connsiteY5" fmla="*/ 442127 h 2527160"/>
                  <a:gd name="connsiteX6" fmla="*/ 257908 w 1112018"/>
                  <a:gd name="connsiteY6" fmla="*/ 723481 h 2527160"/>
                  <a:gd name="connsiteX7" fmla="*/ 785447 w 1112018"/>
                  <a:gd name="connsiteY7" fmla="*/ 0 h 2527160"/>
                  <a:gd name="connsiteX0" fmla="*/ 785447 w 1126253"/>
                  <a:gd name="connsiteY0" fmla="*/ 0 h 2527160"/>
                  <a:gd name="connsiteX1" fmla="*/ 825640 w 1126253"/>
                  <a:gd name="connsiteY1" fmla="*/ 85411 h 2527160"/>
                  <a:gd name="connsiteX2" fmla="*/ 1112018 w 1126253"/>
                  <a:gd name="connsiteY2" fmla="*/ 512466 h 2527160"/>
                  <a:gd name="connsiteX3" fmla="*/ 991438 w 1126253"/>
                  <a:gd name="connsiteY3" fmla="*/ 2527160 h 2527160"/>
                  <a:gd name="connsiteX4" fmla="*/ 1675 w 1126253"/>
                  <a:gd name="connsiteY4" fmla="*/ 2502039 h 2527160"/>
                  <a:gd name="connsiteX5" fmla="*/ 272981 w 1126253"/>
                  <a:gd name="connsiteY5" fmla="*/ 442127 h 2527160"/>
                  <a:gd name="connsiteX6" fmla="*/ 257908 w 1126253"/>
                  <a:gd name="connsiteY6" fmla="*/ 723481 h 2527160"/>
                  <a:gd name="connsiteX7" fmla="*/ 785447 w 1126253"/>
                  <a:gd name="connsiteY7" fmla="*/ 0 h 2527160"/>
                  <a:gd name="connsiteX0" fmla="*/ 785447 w 1126253"/>
                  <a:gd name="connsiteY0" fmla="*/ 0 h 2527160"/>
                  <a:gd name="connsiteX1" fmla="*/ 825640 w 1126253"/>
                  <a:gd name="connsiteY1" fmla="*/ 85411 h 2527160"/>
                  <a:gd name="connsiteX2" fmla="*/ 1112018 w 1126253"/>
                  <a:gd name="connsiteY2" fmla="*/ 512466 h 2527160"/>
                  <a:gd name="connsiteX3" fmla="*/ 991438 w 1126253"/>
                  <a:gd name="connsiteY3" fmla="*/ 2527160 h 2527160"/>
                  <a:gd name="connsiteX4" fmla="*/ 1675 w 1126253"/>
                  <a:gd name="connsiteY4" fmla="*/ 2502039 h 2527160"/>
                  <a:gd name="connsiteX5" fmla="*/ 272981 w 1126253"/>
                  <a:gd name="connsiteY5" fmla="*/ 442127 h 2527160"/>
                  <a:gd name="connsiteX6" fmla="*/ 257908 w 1126253"/>
                  <a:gd name="connsiteY6" fmla="*/ 723481 h 2527160"/>
                  <a:gd name="connsiteX7" fmla="*/ 785447 w 1126253"/>
                  <a:gd name="connsiteY7" fmla="*/ 0 h 2527160"/>
                  <a:gd name="connsiteX0" fmla="*/ 785447 w 1149700"/>
                  <a:gd name="connsiteY0" fmla="*/ 0 h 2527160"/>
                  <a:gd name="connsiteX1" fmla="*/ 825640 w 1149700"/>
                  <a:gd name="connsiteY1" fmla="*/ 85411 h 2527160"/>
                  <a:gd name="connsiteX2" fmla="*/ 1112018 w 1149700"/>
                  <a:gd name="connsiteY2" fmla="*/ 512466 h 2527160"/>
                  <a:gd name="connsiteX3" fmla="*/ 991438 w 1149700"/>
                  <a:gd name="connsiteY3" fmla="*/ 2527160 h 2527160"/>
                  <a:gd name="connsiteX4" fmla="*/ 1675 w 1149700"/>
                  <a:gd name="connsiteY4" fmla="*/ 2502039 h 2527160"/>
                  <a:gd name="connsiteX5" fmla="*/ 272981 w 1149700"/>
                  <a:gd name="connsiteY5" fmla="*/ 442127 h 2527160"/>
                  <a:gd name="connsiteX6" fmla="*/ 257908 w 1149700"/>
                  <a:gd name="connsiteY6" fmla="*/ 723481 h 2527160"/>
                  <a:gd name="connsiteX7" fmla="*/ 785447 w 1149700"/>
                  <a:gd name="connsiteY7" fmla="*/ 0 h 2527160"/>
                  <a:gd name="connsiteX0" fmla="*/ 785447 w 1149700"/>
                  <a:gd name="connsiteY0" fmla="*/ 0 h 2527160"/>
                  <a:gd name="connsiteX1" fmla="*/ 825640 w 1149700"/>
                  <a:gd name="connsiteY1" fmla="*/ 85411 h 2527160"/>
                  <a:gd name="connsiteX2" fmla="*/ 1112018 w 1149700"/>
                  <a:gd name="connsiteY2" fmla="*/ 512466 h 2527160"/>
                  <a:gd name="connsiteX3" fmla="*/ 991438 w 1149700"/>
                  <a:gd name="connsiteY3" fmla="*/ 2527160 h 2527160"/>
                  <a:gd name="connsiteX4" fmla="*/ 1675 w 1149700"/>
                  <a:gd name="connsiteY4" fmla="*/ 2502039 h 2527160"/>
                  <a:gd name="connsiteX5" fmla="*/ 272981 w 1149700"/>
                  <a:gd name="connsiteY5" fmla="*/ 442127 h 2527160"/>
                  <a:gd name="connsiteX6" fmla="*/ 257908 w 1149700"/>
                  <a:gd name="connsiteY6" fmla="*/ 723481 h 2527160"/>
                  <a:gd name="connsiteX7" fmla="*/ 785447 w 1149700"/>
                  <a:gd name="connsiteY7" fmla="*/ 0 h 2527160"/>
                  <a:gd name="connsiteX0" fmla="*/ 785447 w 1149700"/>
                  <a:gd name="connsiteY0" fmla="*/ 0 h 2527160"/>
                  <a:gd name="connsiteX1" fmla="*/ 825640 w 1149700"/>
                  <a:gd name="connsiteY1" fmla="*/ 85411 h 2527160"/>
                  <a:gd name="connsiteX2" fmla="*/ 1112018 w 1149700"/>
                  <a:gd name="connsiteY2" fmla="*/ 512466 h 2527160"/>
                  <a:gd name="connsiteX3" fmla="*/ 991438 w 1149700"/>
                  <a:gd name="connsiteY3" fmla="*/ 2527160 h 2527160"/>
                  <a:gd name="connsiteX4" fmla="*/ 1675 w 1149700"/>
                  <a:gd name="connsiteY4" fmla="*/ 2502039 h 2527160"/>
                  <a:gd name="connsiteX5" fmla="*/ 272981 w 1149700"/>
                  <a:gd name="connsiteY5" fmla="*/ 442127 h 2527160"/>
                  <a:gd name="connsiteX6" fmla="*/ 257908 w 1149700"/>
                  <a:gd name="connsiteY6" fmla="*/ 723481 h 2527160"/>
                  <a:gd name="connsiteX7" fmla="*/ 785447 w 1149700"/>
                  <a:gd name="connsiteY7" fmla="*/ 0 h 252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9700" h="2527160">
                    <a:moveTo>
                      <a:pt x="785447" y="0"/>
                    </a:moveTo>
                    <a:lnTo>
                      <a:pt x="825640" y="85411"/>
                    </a:lnTo>
                    <a:cubicBezTo>
                      <a:pt x="1126253" y="312337"/>
                      <a:pt x="1100295" y="483158"/>
                      <a:pt x="1112018" y="512466"/>
                    </a:cubicBezTo>
                    <a:cubicBezTo>
                      <a:pt x="1149700" y="771211"/>
                      <a:pt x="1024094" y="978877"/>
                      <a:pt x="991438" y="2527160"/>
                    </a:cubicBezTo>
                    <a:lnTo>
                      <a:pt x="1675" y="2502039"/>
                    </a:lnTo>
                    <a:cubicBezTo>
                      <a:pt x="0" y="2249993"/>
                      <a:pt x="24284" y="887604"/>
                      <a:pt x="272981" y="442127"/>
                    </a:cubicBezTo>
                    <a:lnTo>
                      <a:pt x="257908" y="723481"/>
                    </a:lnTo>
                    <a:cubicBezTo>
                      <a:pt x="387699" y="278005"/>
                      <a:pt x="687476" y="44380"/>
                      <a:pt x="78544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Freeform 7"/>
              <p:cNvSpPr/>
              <p:nvPr/>
            </p:nvSpPr>
            <p:spPr>
              <a:xfrm>
                <a:off x="4646772" y="3222407"/>
                <a:ext cx="455262" cy="239512"/>
              </a:xfrm>
              <a:custGeom>
                <a:avLst/>
                <a:gdLst>
                  <a:gd name="connsiteX0" fmla="*/ 788795 w 788795"/>
                  <a:gd name="connsiteY0" fmla="*/ 25121 h 447152"/>
                  <a:gd name="connsiteX1" fmla="*/ 607925 w 788795"/>
                  <a:gd name="connsiteY1" fmla="*/ 25121 h 447152"/>
                  <a:gd name="connsiteX2" fmla="*/ 497393 w 788795"/>
                  <a:gd name="connsiteY2" fmla="*/ 40194 h 447152"/>
                  <a:gd name="connsiteX3" fmla="*/ 401934 w 788795"/>
                  <a:gd name="connsiteY3" fmla="*/ 35170 h 447152"/>
                  <a:gd name="connsiteX4" fmla="*/ 346668 w 788795"/>
                  <a:gd name="connsiteY4" fmla="*/ 30145 h 447152"/>
                  <a:gd name="connsiteX5" fmla="*/ 311498 w 788795"/>
                  <a:gd name="connsiteY5" fmla="*/ 20097 h 447152"/>
                  <a:gd name="connsiteX6" fmla="*/ 276329 w 788795"/>
                  <a:gd name="connsiteY6" fmla="*/ 15073 h 447152"/>
                  <a:gd name="connsiteX7" fmla="*/ 251208 w 788795"/>
                  <a:gd name="connsiteY7" fmla="*/ 0 h 447152"/>
                  <a:gd name="connsiteX8" fmla="*/ 216039 w 788795"/>
                  <a:gd name="connsiteY8" fmla="*/ 0 h 447152"/>
                  <a:gd name="connsiteX9" fmla="*/ 185894 w 788795"/>
                  <a:gd name="connsiteY9" fmla="*/ 40194 h 447152"/>
                  <a:gd name="connsiteX10" fmla="*/ 75362 w 788795"/>
                  <a:gd name="connsiteY10" fmla="*/ 200967 h 447152"/>
                  <a:gd name="connsiteX11" fmla="*/ 0 w 788795"/>
                  <a:gd name="connsiteY11" fmla="*/ 286378 h 447152"/>
                  <a:gd name="connsiteX12" fmla="*/ 15072 w 788795"/>
                  <a:gd name="connsiteY12" fmla="*/ 311499 h 447152"/>
                  <a:gd name="connsiteX13" fmla="*/ 35169 w 788795"/>
                  <a:gd name="connsiteY13" fmla="*/ 321548 h 447152"/>
                  <a:gd name="connsiteX14" fmla="*/ 70338 w 788795"/>
                  <a:gd name="connsiteY14" fmla="*/ 321548 h 447152"/>
                  <a:gd name="connsiteX15" fmla="*/ 85411 w 788795"/>
                  <a:gd name="connsiteY15" fmla="*/ 336620 h 447152"/>
                  <a:gd name="connsiteX16" fmla="*/ 85411 w 788795"/>
                  <a:gd name="connsiteY16" fmla="*/ 371789 h 447152"/>
                  <a:gd name="connsiteX17" fmla="*/ 105507 w 788795"/>
                  <a:gd name="connsiteY17" fmla="*/ 386862 h 447152"/>
                  <a:gd name="connsiteX18" fmla="*/ 135652 w 788795"/>
                  <a:gd name="connsiteY18" fmla="*/ 391886 h 447152"/>
                  <a:gd name="connsiteX19" fmla="*/ 145701 w 788795"/>
                  <a:gd name="connsiteY19" fmla="*/ 386862 h 447152"/>
                  <a:gd name="connsiteX20" fmla="*/ 155749 w 788795"/>
                  <a:gd name="connsiteY20" fmla="*/ 417007 h 447152"/>
                  <a:gd name="connsiteX21" fmla="*/ 185894 w 788795"/>
                  <a:gd name="connsiteY21" fmla="*/ 422031 h 447152"/>
                  <a:gd name="connsiteX22" fmla="*/ 205991 w 788795"/>
                  <a:gd name="connsiteY22" fmla="*/ 417007 h 447152"/>
                  <a:gd name="connsiteX23" fmla="*/ 226087 w 788795"/>
                  <a:gd name="connsiteY23" fmla="*/ 447152 h 447152"/>
                  <a:gd name="connsiteX24" fmla="*/ 256233 w 788795"/>
                  <a:gd name="connsiteY24" fmla="*/ 432080 h 447152"/>
                  <a:gd name="connsiteX25" fmla="*/ 311498 w 788795"/>
                  <a:gd name="connsiteY25" fmla="*/ 401934 h 447152"/>
                  <a:gd name="connsiteX26" fmla="*/ 336619 w 788795"/>
                  <a:gd name="connsiteY26" fmla="*/ 376814 h 447152"/>
                  <a:gd name="connsiteX27" fmla="*/ 351692 w 788795"/>
                  <a:gd name="connsiteY27" fmla="*/ 366765 h 447152"/>
                  <a:gd name="connsiteX28" fmla="*/ 376813 w 788795"/>
                  <a:gd name="connsiteY28" fmla="*/ 356717 h 447152"/>
                  <a:gd name="connsiteX29" fmla="*/ 371789 w 788795"/>
                  <a:gd name="connsiteY29" fmla="*/ 316523 h 447152"/>
                  <a:gd name="connsiteX30" fmla="*/ 411982 w 788795"/>
                  <a:gd name="connsiteY30" fmla="*/ 306475 h 447152"/>
                  <a:gd name="connsiteX31" fmla="*/ 437103 w 788795"/>
                  <a:gd name="connsiteY31" fmla="*/ 442128 h 447152"/>
                  <a:gd name="connsiteX32" fmla="*/ 753626 w 788795"/>
                  <a:gd name="connsiteY32" fmla="*/ 422031 h 447152"/>
                  <a:gd name="connsiteX33" fmla="*/ 788795 w 788795"/>
                  <a:gd name="connsiteY33" fmla="*/ 25121 h 447152"/>
                  <a:gd name="connsiteX0" fmla="*/ 788795 w 788795"/>
                  <a:gd name="connsiteY0" fmla="*/ 25121 h 447152"/>
                  <a:gd name="connsiteX1" fmla="*/ 607925 w 788795"/>
                  <a:gd name="connsiteY1" fmla="*/ 25121 h 447152"/>
                  <a:gd name="connsiteX2" fmla="*/ 497393 w 788795"/>
                  <a:gd name="connsiteY2" fmla="*/ 40194 h 447152"/>
                  <a:gd name="connsiteX3" fmla="*/ 401934 w 788795"/>
                  <a:gd name="connsiteY3" fmla="*/ 35170 h 447152"/>
                  <a:gd name="connsiteX4" fmla="*/ 346668 w 788795"/>
                  <a:gd name="connsiteY4" fmla="*/ 30145 h 447152"/>
                  <a:gd name="connsiteX5" fmla="*/ 311498 w 788795"/>
                  <a:gd name="connsiteY5" fmla="*/ 20097 h 447152"/>
                  <a:gd name="connsiteX6" fmla="*/ 276329 w 788795"/>
                  <a:gd name="connsiteY6" fmla="*/ 15073 h 447152"/>
                  <a:gd name="connsiteX7" fmla="*/ 251208 w 788795"/>
                  <a:gd name="connsiteY7" fmla="*/ 0 h 447152"/>
                  <a:gd name="connsiteX8" fmla="*/ 216039 w 788795"/>
                  <a:gd name="connsiteY8" fmla="*/ 0 h 447152"/>
                  <a:gd name="connsiteX9" fmla="*/ 185894 w 788795"/>
                  <a:gd name="connsiteY9" fmla="*/ 40194 h 447152"/>
                  <a:gd name="connsiteX10" fmla="*/ 81999 w 788795"/>
                  <a:gd name="connsiteY10" fmla="*/ 20187 h 447152"/>
                  <a:gd name="connsiteX11" fmla="*/ 0 w 788795"/>
                  <a:gd name="connsiteY11" fmla="*/ 286378 h 447152"/>
                  <a:gd name="connsiteX12" fmla="*/ 15072 w 788795"/>
                  <a:gd name="connsiteY12" fmla="*/ 311499 h 447152"/>
                  <a:gd name="connsiteX13" fmla="*/ 35169 w 788795"/>
                  <a:gd name="connsiteY13" fmla="*/ 321548 h 447152"/>
                  <a:gd name="connsiteX14" fmla="*/ 70338 w 788795"/>
                  <a:gd name="connsiteY14" fmla="*/ 321548 h 447152"/>
                  <a:gd name="connsiteX15" fmla="*/ 85411 w 788795"/>
                  <a:gd name="connsiteY15" fmla="*/ 336620 h 447152"/>
                  <a:gd name="connsiteX16" fmla="*/ 85411 w 788795"/>
                  <a:gd name="connsiteY16" fmla="*/ 371789 h 447152"/>
                  <a:gd name="connsiteX17" fmla="*/ 105507 w 788795"/>
                  <a:gd name="connsiteY17" fmla="*/ 386862 h 447152"/>
                  <a:gd name="connsiteX18" fmla="*/ 135652 w 788795"/>
                  <a:gd name="connsiteY18" fmla="*/ 391886 h 447152"/>
                  <a:gd name="connsiteX19" fmla="*/ 145701 w 788795"/>
                  <a:gd name="connsiteY19" fmla="*/ 386862 h 447152"/>
                  <a:gd name="connsiteX20" fmla="*/ 155749 w 788795"/>
                  <a:gd name="connsiteY20" fmla="*/ 417007 h 447152"/>
                  <a:gd name="connsiteX21" fmla="*/ 185894 w 788795"/>
                  <a:gd name="connsiteY21" fmla="*/ 422031 h 447152"/>
                  <a:gd name="connsiteX22" fmla="*/ 205991 w 788795"/>
                  <a:gd name="connsiteY22" fmla="*/ 417007 h 447152"/>
                  <a:gd name="connsiteX23" fmla="*/ 226087 w 788795"/>
                  <a:gd name="connsiteY23" fmla="*/ 447152 h 447152"/>
                  <a:gd name="connsiteX24" fmla="*/ 256233 w 788795"/>
                  <a:gd name="connsiteY24" fmla="*/ 432080 h 447152"/>
                  <a:gd name="connsiteX25" fmla="*/ 311498 w 788795"/>
                  <a:gd name="connsiteY25" fmla="*/ 401934 h 447152"/>
                  <a:gd name="connsiteX26" fmla="*/ 336619 w 788795"/>
                  <a:gd name="connsiteY26" fmla="*/ 376814 h 447152"/>
                  <a:gd name="connsiteX27" fmla="*/ 351692 w 788795"/>
                  <a:gd name="connsiteY27" fmla="*/ 366765 h 447152"/>
                  <a:gd name="connsiteX28" fmla="*/ 376813 w 788795"/>
                  <a:gd name="connsiteY28" fmla="*/ 356717 h 447152"/>
                  <a:gd name="connsiteX29" fmla="*/ 371789 w 788795"/>
                  <a:gd name="connsiteY29" fmla="*/ 316523 h 447152"/>
                  <a:gd name="connsiteX30" fmla="*/ 411982 w 788795"/>
                  <a:gd name="connsiteY30" fmla="*/ 306475 h 447152"/>
                  <a:gd name="connsiteX31" fmla="*/ 437103 w 788795"/>
                  <a:gd name="connsiteY31" fmla="*/ 442128 h 447152"/>
                  <a:gd name="connsiteX32" fmla="*/ 753626 w 788795"/>
                  <a:gd name="connsiteY32" fmla="*/ 422031 h 447152"/>
                  <a:gd name="connsiteX33" fmla="*/ 788795 w 788795"/>
                  <a:gd name="connsiteY33" fmla="*/ 25121 h 447152"/>
                  <a:gd name="connsiteX0" fmla="*/ 884218 w 884218"/>
                  <a:gd name="connsiteY0" fmla="*/ 25121 h 447152"/>
                  <a:gd name="connsiteX1" fmla="*/ 703348 w 884218"/>
                  <a:gd name="connsiteY1" fmla="*/ 25121 h 447152"/>
                  <a:gd name="connsiteX2" fmla="*/ 592816 w 884218"/>
                  <a:gd name="connsiteY2" fmla="*/ 40194 h 447152"/>
                  <a:gd name="connsiteX3" fmla="*/ 497357 w 884218"/>
                  <a:gd name="connsiteY3" fmla="*/ 35170 h 447152"/>
                  <a:gd name="connsiteX4" fmla="*/ 442091 w 884218"/>
                  <a:gd name="connsiteY4" fmla="*/ 30145 h 447152"/>
                  <a:gd name="connsiteX5" fmla="*/ 406921 w 884218"/>
                  <a:gd name="connsiteY5" fmla="*/ 20097 h 447152"/>
                  <a:gd name="connsiteX6" fmla="*/ 371752 w 884218"/>
                  <a:gd name="connsiteY6" fmla="*/ 15073 h 447152"/>
                  <a:gd name="connsiteX7" fmla="*/ 346631 w 884218"/>
                  <a:gd name="connsiteY7" fmla="*/ 0 h 447152"/>
                  <a:gd name="connsiteX8" fmla="*/ 311462 w 884218"/>
                  <a:gd name="connsiteY8" fmla="*/ 0 h 447152"/>
                  <a:gd name="connsiteX9" fmla="*/ 281317 w 884218"/>
                  <a:gd name="connsiteY9" fmla="*/ 40194 h 447152"/>
                  <a:gd name="connsiteX10" fmla="*/ 177422 w 884218"/>
                  <a:gd name="connsiteY10" fmla="*/ 20187 h 447152"/>
                  <a:gd name="connsiteX11" fmla="*/ 95423 w 884218"/>
                  <a:gd name="connsiteY11" fmla="*/ 286378 h 447152"/>
                  <a:gd name="connsiteX12" fmla="*/ 110495 w 884218"/>
                  <a:gd name="connsiteY12" fmla="*/ 311499 h 447152"/>
                  <a:gd name="connsiteX13" fmla="*/ 130592 w 884218"/>
                  <a:gd name="connsiteY13" fmla="*/ 321548 h 447152"/>
                  <a:gd name="connsiteX14" fmla="*/ 165761 w 884218"/>
                  <a:gd name="connsiteY14" fmla="*/ 321548 h 447152"/>
                  <a:gd name="connsiteX15" fmla="*/ 180834 w 884218"/>
                  <a:gd name="connsiteY15" fmla="*/ 336620 h 447152"/>
                  <a:gd name="connsiteX16" fmla="*/ 180834 w 884218"/>
                  <a:gd name="connsiteY16" fmla="*/ 371789 h 447152"/>
                  <a:gd name="connsiteX17" fmla="*/ 200930 w 884218"/>
                  <a:gd name="connsiteY17" fmla="*/ 386862 h 447152"/>
                  <a:gd name="connsiteX18" fmla="*/ 231075 w 884218"/>
                  <a:gd name="connsiteY18" fmla="*/ 391886 h 447152"/>
                  <a:gd name="connsiteX19" fmla="*/ 241124 w 884218"/>
                  <a:gd name="connsiteY19" fmla="*/ 386862 h 447152"/>
                  <a:gd name="connsiteX20" fmla="*/ 251172 w 884218"/>
                  <a:gd name="connsiteY20" fmla="*/ 417007 h 447152"/>
                  <a:gd name="connsiteX21" fmla="*/ 281317 w 884218"/>
                  <a:gd name="connsiteY21" fmla="*/ 422031 h 447152"/>
                  <a:gd name="connsiteX22" fmla="*/ 301414 w 884218"/>
                  <a:gd name="connsiteY22" fmla="*/ 417007 h 447152"/>
                  <a:gd name="connsiteX23" fmla="*/ 321510 w 884218"/>
                  <a:gd name="connsiteY23" fmla="*/ 447152 h 447152"/>
                  <a:gd name="connsiteX24" fmla="*/ 351656 w 884218"/>
                  <a:gd name="connsiteY24" fmla="*/ 432080 h 447152"/>
                  <a:gd name="connsiteX25" fmla="*/ 406921 w 884218"/>
                  <a:gd name="connsiteY25" fmla="*/ 401934 h 447152"/>
                  <a:gd name="connsiteX26" fmla="*/ 432042 w 884218"/>
                  <a:gd name="connsiteY26" fmla="*/ 376814 h 447152"/>
                  <a:gd name="connsiteX27" fmla="*/ 447115 w 884218"/>
                  <a:gd name="connsiteY27" fmla="*/ 366765 h 447152"/>
                  <a:gd name="connsiteX28" fmla="*/ 472236 w 884218"/>
                  <a:gd name="connsiteY28" fmla="*/ 356717 h 447152"/>
                  <a:gd name="connsiteX29" fmla="*/ 467212 w 884218"/>
                  <a:gd name="connsiteY29" fmla="*/ 316523 h 447152"/>
                  <a:gd name="connsiteX30" fmla="*/ 507405 w 884218"/>
                  <a:gd name="connsiteY30" fmla="*/ 306475 h 447152"/>
                  <a:gd name="connsiteX31" fmla="*/ 532526 w 884218"/>
                  <a:gd name="connsiteY31" fmla="*/ 442128 h 447152"/>
                  <a:gd name="connsiteX32" fmla="*/ 849049 w 884218"/>
                  <a:gd name="connsiteY32" fmla="*/ 422031 h 447152"/>
                  <a:gd name="connsiteX33" fmla="*/ 884218 w 884218"/>
                  <a:gd name="connsiteY33" fmla="*/ 25121 h 447152"/>
                  <a:gd name="connsiteX0" fmla="*/ 884218 w 884218"/>
                  <a:gd name="connsiteY0" fmla="*/ 25121 h 447152"/>
                  <a:gd name="connsiteX1" fmla="*/ 703348 w 884218"/>
                  <a:gd name="connsiteY1" fmla="*/ 25121 h 447152"/>
                  <a:gd name="connsiteX2" fmla="*/ 592816 w 884218"/>
                  <a:gd name="connsiteY2" fmla="*/ 40194 h 447152"/>
                  <a:gd name="connsiteX3" fmla="*/ 497357 w 884218"/>
                  <a:gd name="connsiteY3" fmla="*/ 35170 h 447152"/>
                  <a:gd name="connsiteX4" fmla="*/ 442091 w 884218"/>
                  <a:gd name="connsiteY4" fmla="*/ 30145 h 447152"/>
                  <a:gd name="connsiteX5" fmla="*/ 406921 w 884218"/>
                  <a:gd name="connsiteY5" fmla="*/ 20097 h 447152"/>
                  <a:gd name="connsiteX6" fmla="*/ 371752 w 884218"/>
                  <a:gd name="connsiteY6" fmla="*/ 15073 h 447152"/>
                  <a:gd name="connsiteX7" fmla="*/ 346631 w 884218"/>
                  <a:gd name="connsiteY7" fmla="*/ 0 h 447152"/>
                  <a:gd name="connsiteX8" fmla="*/ 311462 w 884218"/>
                  <a:gd name="connsiteY8" fmla="*/ 0 h 447152"/>
                  <a:gd name="connsiteX9" fmla="*/ 177422 w 884218"/>
                  <a:gd name="connsiteY9" fmla="*/ 20187 h 447152"/>
                  <a:gd name="connsiteX10" fmla="*/ 95423 w 884218"/>
                  <a:gd name="connsiteY10" fmla="*/ 286378 h 447152"/>
                  <a:gd name="connsiteX11" fmla="*/ 110495 w 884218"/>
                  <a:gd name="connsiteY11" fmla="*/ 311499 h 447152"/>
                  <a:gd name="connsiteX12" fmla="*/ 130592 w 884218"/>
                  <a:gd name="connsiteY12" fmla="*/ 321548 h 447152"/>
                  <a:gd name="connsiteX13" fmla="*/ 165761 w 884218"/>
                  <a:gd name="connsiteY13" fmla="*/ 321548 h 447152"/>
                  <a:gd name="connsiteX14" fmla="*/ 180834 w 884218"/>
                  <a:gd name="connsiteY14" fmla="*/ 336620 h 447152"/>
                  <a:gd name="connsiteX15" fmla="*/ 180834 w 884218"/>
                  <a:gd name="connsiteY15" fmla="*/ 371789 h 447152"/>
                  <a:gd name="connsiteX16" fmla="*/ 200930 w 884218"/>
                  <a:gd name="connsiteY16" fmla="*/ 386862 h 447152"/>
                  <a:gd name="connsiteX17" fmla="*/ 231075 w 884218"/>
                  <a:gd name="connsiteY17" fmla="*/ 391886 h 447152"/>
                  <a:gd name="connsiteX18" fmla="*/ 241124 w 884218"/>
                  <a:gd name="connsiteY18" fmla="*/ 386862 h 447152"/>
                  <a:gd name="connsiteX19" fmla="*/ 251172 w 884218"/>
                  <a:gd name="connsiteY19" fmla="*/ 417007 h 447152"/>
                  <a:gd name="connsiteX20" fmla="*/ 281317 w 884218"/>
                  <a:gd name="connsiteY20" fmla="*/ 422031 h 447152"/>
                  <a:gd name="connsiteX21" fmla="*/ 301414 w 884218"/>
                  <a:gd name="connsiteY21" fmla="*/ 417007 h 447152"/>
                  <a:gd name="connsiteX22" fmla="*/ 321510 w 884218"/>
                  <a:gd name="connsiteY22" fmla="*/ 447152 h 447152"/>
                  <a:gd name="connsiteX23" fmla="*/ 351656 w 884218"/>
                  <a:gd name="connsiteY23" fmla="*/ 432080 h 447152"/>
                  <a:gd name="connsiteX24" fmla="*/ 406921 w 884218"/>
                  <a:gd name="connsiteY24" fmla="*/ 401934 h 447152"/>
                  <a:gd name="connsiteX25" fmla="*/ 432042 w 884218"/>
                  <a:gd name="connsiteY25" fmla="*/ 376814 h 447152"/>
                  <a:gd name="connsiteX26" fmla="*/ 447115 w 884218"/>
                  <a:gd name="connsiteY26" fmla="*/ 366765 h 447152"/>
                  <a:gd name="connsiteX27" fmla="*/ 472236 w 884218"/>
                  <a:gd name="connsiteY27" fmla="*/ 356717 h 447152"/>
                  <a:gd name="connsiteX28" fmla="*/ 467212 w 884218"/>
                  <a:gd name="connsiteY28" fmla="*/ 316523 h 447152"/>
                  <a:gd name="connsiteX29" fmla="*/ 507405 w 884218"/>
                  <a:gd name="connsiteY29" fmla="*/ 306475 h 447152"/>
                  <a:gd name="connsiteX30" fmla="*/ 532526 w 884218"/>
                  <a:gd name="connsiteY30" fmla="*/ 442128 h 447152"/>
                  <a:gd name="connsiteX31" fmla="*/ 849049 w 884218"/>
                  <a:gd name="connsiteY31" fmla="*/ 422031 h 447152"/>
                  <a:gd name="connsiteX32" fmla="*/ 884218 w 884218"/>
                  <a:gd name="connsiteY32" fmla="*/ 25121 h 447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884218" h="447152">
                    <a:moveTo>
                      <a:pt x="884218" y="25121"/>
                    </a:moveTo>
                    <a:lnTo>
                      <a:pt x="703348" y="25121"/>
                    </a:lnTo>
                    <a:lnTo>
                      <a:pt x="592816" y="40194"/>
                    </a:lnTo>
                    <a:lnTo>
                      <a:pt x="497357" y="35170"/>
                    </a:lnTo>
                    <a:lnTo>
                      <a:pt x="442091" y="30145"/>
                    </a:lnTo>
                    <a:lnTo>
                      <a:pt x="406921" y="20097"/>
                    </a:lnTo>
                    <a:lnTo>
                      <a:pt x="371752" y="15073"/>
                    </a:lnTo>
                    <a:lnTo>
                      <a:pt x="346631" y="0"/>
                    </a:lnTo>
                    <a:lnTo>
                      <a:pt x="311462" y="0"/>
                    </a:lnTo>
                    <a:lnTo>
                      <a:pt x="177422" y="20187"/>
                    </a:lnTo>
                    <a:cubicBezTo>
                      <a:pt x="0" y="260794"/>
                      <a:pt x="122756" y="197648"/>
                      <a:pt x="95423" y="286378"/>
                    </a:cubicBezTo>
                    <a:lnTo>
                      <a:pt x="110495" y="311499"/>
                    </a:lnTo>
                    <a:lnTo>
                      <a:pt x="130592" y="321548"/>
                    </a:lnTo>
                    <a:lnTo>
                      <a:pt x="165761" y="321548"/>
                    </a:lnTo>
                    <a:lnTo>
                      <a:pt x="180834" y="336620"/>
                    </a:lnTo>
                    <a:lnTo>
                      <a:pt x="180834" y="371789"/>
                    </a:lnTo>
                    <a:lnTo>
                      <a:pt x="200930" y="386862"/>
                    </a:lnTo>
                    <a:lnTo>
                      <a:pt x="231075" y="391886"/>
                    </a:lnTo>
                    <a:lnTo>
                      <a:pt x="241124" y="386862"/>
                    </a:lnTo>
                    <a:lnTo>
                      <a:pt x="251172" y="417007"/>
                    </a:lnTo>
                    <a:lnTo>
                      <a:pt x="281317" y="422031"/>
                    </a:lnTo>
                    <a:lnTo>
                      <a:pt x="301414" y="417007"/>
                    </a:lnTo>
                    <a:lnTo>
                      <a:pt x="321510" y="447152"/>
                    </a:lnTo>
                    <a:lnTo>
                      <a:pt x="351656" y="432080"/>
                    </a:lnTo>
                    <a:lnTo>
                      <a:pt x="406921" y="401934"/>
                    </a:lnTo>
                    <a:lnTo>
                      <a:pt x="432042" y="376814"/>
                    </a:lnTo>
                    <a:lnTo>
                      <a:pt x="447115" y="366765"/>
                    </a:lnTo>
                    <a:lnTo>
                      <a:pt x="472236" y="356717"/>
                    </a:lnTo>
                    <a:lnTo>
                      <a:pt x="467212" y="316523"/>
                    </a:lnTo>
                    <a:lnTo>
                      <a:pt x="507405" y="306475"/>
                    </a:lnTo>
                    <a:lnTo>
                      <a:pt x="532526" y="442128"/>
                    </a:lnTo>
                    <a:lnTo>
                      <a:pt x="849049" y="422031"/>
                    </a:lnTo>
                    <a:lnTo>
                      <a:pt x="884218" y="251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Freeform 8"/>
              <p:cNvSpPr/>
              <p:nvPr/>
            </p:nvSpPr>
            <p:spPr>
              <a:xfrm>
                <a:off x="4998561" y="3938250"/>
                <a:ext cx="591951" cy="1318658"/>
              </a:xfrm>
              <a:custGeom>
                <a:avLst/>
                <a:gdLst>
                  <a:gd name="connsiteX0" fmla="*/ 135653 w 1110343"/>
                  <a:gd name="connsiteY0" fmla="*/ 0 h 2461846"/>
                  <a:gd name="connsiteX1" fmla="*/ 432079 w 1110343"/>
                  <a:gd name="connsiteY1" fmla="*/ 1602712 h 2461846"/>
                  <a:gd name="connsiteX2" fmla="*/ 457200 w 1110343"/>
                  <a:gd name="connsiteY2" fmla="*/ 1693147 h 2461846"/>
                  <a:gd name="connsiteX3" fmla="*/ 381837 w 1110343"/>
                  <a:gd name="connsiteY3" fmla="*/ 1868994 h 2461846"/>
                  <a:gd name="connsiteX4" fmla="*/ 351692 w 1110343"/>
                  <a:gd name="connsiteY4" fmla="*/ 1909187 h 2461846"/>
                  <a:gd name="connsiteX5" fmla="*/ 321547 w 1110343"/>
                  <a:gd name="connsiteY5" fmla="*/ 1959429 h 2461846"/>
                  <a:gd name="connsiteX6" fmla="*/ 246185 w 1110343"/>
                  <a:gd name="connsiteY6" fmla="*/ 1999622 h 2461846"/>
                  <a:gd name="connsiteX7" fmla="*/ 160774 w 1110343"/>
                  <a:gd name="connsiteY7" fmla="*/ 2024743 h 2461846"/>
                  <a:gd name="connsiteX8" fmla="*/ 105508 w 1110343"/>
                  <a:gd name="connsiteY8" fmla="*/ 2029767 h 2461846"/>
                  <a:gd name="connsiteX9" fmla="*/ 30145 w 1110343"/>
                  <a:gd name="connsiteY9" fmla="*/ 2049864 h 2461846"/>
                  <a:gd name="connsiteX10" fmla="*/ 15073 w 1110343"/>
                  <a:gd name="connsiteY10" fmla="*/ 2074985 h 2461846"/>
                  <a:gd name="connsiteX11" fmla="*/ 0 w 1110343"/>
                  <a:gd name="connsiteY11" fmla="*/ 2125227 h 2461846"/>
                  <a:gd name="connsiteX12" fmla="*/ 15073 w 1110343"/>
                  <a:gd name="connsiteY12" fmla="*/ 2155372 h 2461846"/>
                  <a:gd name="connsiteX13" fmla="*/ 90435 w 1110343"/>
                  <a:gd name="connsiteY13" fmla="*/ 2185517 h 2461846"/>
                  <a:gd name="connsiteX14" fmla="*/ 195943 w 1110343"/>
                  <a:gd name="connsiteY14" fmla="*/ 2195565 h 2461846"/>
                  <a:gd name="connsiteX15" fmla="*/ 336620 w 1110343"/>
                  <a:gd name="connsiteY15" fmla="*/ 2180492 h 2461846"/>
                  <a:gd name="connsiteX16" fmla="*/ 467248 w 1110343"/>
                  <a:gd name="connsiteY16" fmla="*/ 2145323 h 2461846"/>
                  <a:gd name="connsiteX17" fmla="*/ 557684 w 1110343"/>
                  <a:gd name="connsiteY17" fmla="*/ 2115178 h 2461846"/>
                  <a:gd name="connsiteX18" fmla="*/ 587829 w 1110343"/>
                  <a:gd name="connsiteY18" fmla="*/ 2150347 h 2461846"/>
                  <a:gd name="connsiteX19" fmla="*/ 663191 w 1110343"/>
                  <a:gd name="connsiteY19" fmla="*/ 2155372 h 2461846"/>
                  <a:gd name="connsiteX20" fmla="*/ 602901 w 1110343"/>
                  <a:gd name="connsiteY20" fmla="*/ 2205613 h 2461846"/>
                  <a:gd name="connsiteX21" fmla="*/ 577780 w 1110343"/>
                  <a:gd name="connsiteY21" fmla="*/ 2255855 h 2461846"/>
                  <a:gd name="connsiteX22" fmla="*/ 432079 w 1110343"/>
                  <a:gd name="connsiteY22" fmla="*/ 2321169 h 2461846"/>
                  <a:gd name="connsiteX23" fmla="*/ 391886 w 1110343"/>
                  <a:gd name="connsiteY23" fmla="*/ 2376435 h 2461846"/>
                  <a:gd name="connsiteX24" fmla="*/ 381837 w 1110343"/>
                  <a:gd name="connsiteY24" fmla="*/ 2411605 h 2461846"/>
                  <a:gd name="connsiteX25" fmla="*/ 396910 w 1110343"/>
                  <a:gd name="connsiteY25" fmla="*/ 2436725 h 2461846"/>
                  <a:gd name="connsiteX26" fmla="*/ 437103 w 1110343"/>
                  <a:gd name="connsiteY26" fmla="*/ 2456822 h 2461846"/>
                  <a:gd name="connsiteX27" fmla="*/ 592853 w 1110343"/>
                  <a:gd name="connsiteY27" fmla="*/ 2461846 h 2461846"/>
                  <a:gd name="connsiteX28" fmla="*/ 763675 w 1110343"/>
                  <a:gd name="connsiteY28" fmla="*/ 2456822 h 2461846"/>
                  <a:gd name="connsiteX29" fmla="*/ 859134 w 1110343"/>
                  <a:gd name="connsiteY29" fmla="*/ 2416629 h 2461846"/>
                  <a:gd name="connsiteX30" fmla="*/ 964642 w 1110343"/>
                  <a:gd name="connsiteY30" fmla="*/ 2366387 h 2461846"/>
                  <a:gd name="connsiteX31" fmla="*/ 1009859 w 1110343"/>
                  <a:gd name="connsiteY31" fmla="*/ 2376435 h 2461846"/>
                  <a:gd name="connsiteX32" fmla="*/ 1110343 w 1110343"/>
                  <a:gd name="connsiteY32" fmla="*/ 2321169 h 2461846"/>
                  <a:gd name="connsiteX33" fmla="*/ 1095270 w 1110343"/>
                  <a:gd name="connsiteY33" fmla="*/ 1969477 h 2461846"/>
                  <a:gd name="connsiteX34" fmla="*/ 1004835 w 1110343"/>
                  <a:gd name="connsiteY34" fmla="*/ 633046 h 2461846"/>
                  <a:gd name="connsiteX35" fmla="*/ 999811 w 1110343"/>
                  <a:gd name="connsiteY35" fmla="*/ 361741 h 2461846"/>
                  <a:gd name="connsiteX36" fmla="*/ 1060101 w 1110343"/>
                  <a:gd name="connsiteY36" fmla="*/ 0 h 2461846"/>
                  <a:gd name="connsiteX37" fmla="*/ 135653 w 1110343"/>
                  <a:gd name="connsiteY37" fmla="*/ 0 h 2461846"/>
                  <a:gd name="connsiteX0" fmla="*/ 135653 w 1149699"/>
                  <a:gd name="connsiteY0" fmla="*/ 0 h 2461846"/>
                  <a:gd name="connsiteX1" fmla="*/ 432079 w 1149699"/>
                  <a:gd name="connsiteY1" fmla="*/ 1602712 h 2461846"/>
                  <a:gd name="connsiteX2" fmla="*/ 457200 w 1149699"/>
                  <a:gd name="connsiteY2" fmla="*/ 1693147 h 2461846"/>
                  <a:gd name="connsiteX3" fmla="*/ 381837 w 1149699"/>
                  <a:gd name="connsiteY3" fmla="*/ 1868994 h 2461846"/>
                  <a:gd name="connsiteX4" fmla="*/ 351692 w 1149699"/>
                  <a:gd name="connsiteY4" fmla="*/ 1909187 h 2461846"/>
                  <a:gd name="connsiteX5" fmla="*/ 321547 w 1149699"/>
                  <a:gd name="connsiteY5" fmla="*/ 1959429 h 2461846"/>
                  <a:gd name="connsiteX6" fmla="*/ 246185 w 1149699"/>
                  <a:gd name="connsiteY6" fmla="*/ 1999622 h 2461846"/>
                  <a:gd name="connsiteX7" fmla="*/ 160774 w 1149699"/>
                  <a:gd name="connsiteY7" fmla="*/ 2024743 h 2461846"/>
                  <a:gd name="connsiteX8" fmla="*/ 105508 w 1149699"/>
                  <a:gd name="connsiteY8" fmla="*/ 2029767 h 2461846"/>
                  <a:gd name="connsiteX9" fmla="*/ 30145 w 1149699"/>
                  <a:gd name="connsiteY9" fmla="*/ 2049864 h 2461846"/>
                  <a:gd name="connsiteX10" fmla="*/ 15073 w 1149699"/>
                  <a:gd name="connsiteY10" fmla="*/ 2074985 h 2461846"/>
                  <a:gd name="connsiteX11" fmla="*/ 0 w 1149699"/>
                  <a:gd name="connsiteY11" fmla="*/ 2125227 h 2461846"/>
                  <a:gd name="connsiteX12" fmla="*/ 15073 w 1149699"/>
                  <a:gd name="connsiteY12" fmla="*/ 2155372 h 2461846"/>
                  <a:gd name="connsiteX13" fmla="*/ 90435 w 1149699"/>
                  <a:gd name="connsiteY13" fmla="*/ 2185517 h 2461846"/>
                  <a:gd name="connsiteX14" fmla="*/ 195943 w 1149699"/>
                  <a:gd name="connsiteY14" fmla="*/ 2195565 h 2461846"/>
                  <a:gd name="connsiteX15" fmla="*/ 336620 w 1149699"/>
                  <a:gd name="connsiteY15" fmla="*/ 2180492 h 2461846"/>
                  <a:gd name="connsiteX16" fmla="*/ 467248 w 1149699"/>
                  <a:gd name="connsiteY16" fmla="*/ 2145323 h 2461846"/>
                  <a:gd name="connsiteX17" fmla="*/ 557684 w 1149699"/>
                  <a:gd name="connsiteY17" fmla="*/ 2115178 h 2461846"/>
                  <a:gd name="connsiteX18" fmla="*/ 587829 w 1149699"/>
                  <a:gd name="connsiteY18" fmla="*/ 2150347 h 2461846"/>
                  <a:gd name="connsiteX19" fmla="*/ 663191 w 1149699"/>
                  <a:gd name="connsiteY19" fmla="*/ 2155372 h 2461846"/>
                  <a:gd name="connsiteX20" fmla="*/ 602901 w 1149699"/>
                  <a:gd name="connsiteY20" fmla="*/ 2205613 h 2461846"/>
                  <a:gd name="connsiteX21" fmla="*/ 577780 w 1149699"/>
                  <a:gd name="connsiteY21" fmla="*/ 2255855 h 2461846"/>
                  <a:gd name="connsiteX22" fmla="*/ 432079 w 1149699"/>
                  <a:gd name="connsiteY22" fmla="*/ 2321169 h 2461846"/>
                  <a:gd name="connsiteX23" fmla="*/ 391886 w 1149699"/>
                  <a:gd name="connsiteY23" fmla="*/ 2376435 h 2461846"/>
                  <a:gd name="connsiteX24" fmla="*/ 381837 w 1149699"/>
                  <a:gd name="connsiteY24" fmla="*/ 2411605 h 2461846"/>
                  <a:gd name="connsiteX25" fmla="*/ 396910 w 1149699"/>
                  <a:gd name="connsiteY25" fmla="*/ 2436725 h 2461846"/>
                  <a:gd name="connsiteX26" fmla="*/ 437103 w 1149699"/>
                  <a:gd name="connsiteY26" fmla="*/ 2456822 h 2461846"/>
                  <a:gd name="connsiteX27" fmla="*/ 592853 w 1149699"/>
                  <a:gd name="connsiteY27" fmla="*/ 2461846 h 2461846"/>
                  <a:gd name="connsiteX28" fmla="*/ 763675 w 1149699"/>
                  <a:gd name="connsiteY28" fmla="*/ 2456822 h 2461846"/>
                  <a:gd name="connsiteX29" fmla="*/ 859134 w 1149699"/>
                  <a:gd name="connsiteY29" fmla="*/ 2416629 h 2461846"/>
                  <a:gd name="connsiteX30" fmla="*/ 964642 w 1149699"/>
                  <a:gd name="connsiteY30" fmla="*/ 2366387 h 2461846"/>
                  <a:gd name="connsiteX31" fmla="*/ 1009859 w 1149699"/>
                  <a:gd name="connsiteY31" fmla="*/ 2376435 h 2461846"/>
                  <a:gd name="connsiteX32" fmla="*/ 1110343 w 1149699"/>
                  <a:gd name="connsiteY32" fmla="*/ 2321169 h 2461846"/>
                  <a:gd name="connsiteX33" fmla="*/ 1095270 w 1149699"/>
                  <a:gd name="connsiteY33" fmla="*/ 1969477 h 2461846"/>
                  <a:gd name="connsiteX34" fmla="*/ 1004835 w 1149699"/>
                  <a:gd name="connsiteY34" fmla="*/ 633046 h 2461846"/>
                  <a:gd name="connsiteX35" fmla="*/ 999811 w 1149699"/>
                  <a:gd name="connsiteY35" fmla="*/ 361741 h 2461846"/>
                  <a:gd name="connsiteX36" fmla="*/ 1060101 w 1149699"/>
                  <a:gd name="connsiteY36" fmla="*/ 0 h 2461846"/>
                  <a:gd name="connsiteX37" fmla="*/ 135653 w 1149699"/>
                  <a:gd name="connsiteY37" fmla="*/ 0 h 2461846"/>
                  <a:gd name="connsiteX0" fmla="*/ 135653 w 1149699"/>
                  <a:gd name="connsiteY0" fmla="*/ 0 h 2461846"/>
                  <a:gd name="connsiteX1" fmla="*/ 432079 w 1149699"/>
                  <a:gd name="connsiteY1" fmla="*/ 1602712 h 2461846"/>
                  <a:gd name="connsiteX2" fmla="*/ 457200 w 1149699"/>
                  <a:gd name="connsiteY2" fmla="*/ 1693147 h 2461846"/>
                  <a:gd name="connsiteX3" fmla="*/ 381837 w 1149699"/>
                  <a:gd name="connsiteY3" fmla="*/ 1868994 h 2461846"/>
                  <a:gd name="connsiteX4" fmla="*/ 351692 w 1149699"/>
                  <a:gd name="connsiteY4" fmla="*/ 1909187 h 2461846"/>
                  <a:gd name="connsiteX5" fmla="*/ 321547 w 1149699"/>
                  <a:gd name="connsiteY5" fmla="*/ 1959429 h 2461846"/>
                  <a:gd name="connsiteX6" fmla="*/ 246185 w 1149699"/>
                  <a:gd name="connsiteY6" fmla="*/ 1999622 h 2461846"/>
                  <a:gd name="connsiteX7" fmla="*/ 160774 w 1149699"/>
                  <a:gd name="connsiteY7" fmla="*/ 2024743 h 2461846"/>
                  <a:gd name="connsiteX8" fmla="*/ 105508 w 1149699"/>
                  <a:gd name="connsiteY8" fmla="*/ 2029767 h 2461846"/>
                  <a:gd name="connsiteX9" fmla="*/ 30145 w 1149699"/>
                  <a:gd name="connsiteY9" fmla="*/ 2049864 h 2461846"/>
                  <a:gd name="connsiteX10" fmla="*/ 15073 w 1149699"/>
                  <a:gd name="connsiteY10" fmla="*/ 2074985 h 2461846"/>
                  <a:gd name="connsiteX11" fmla="*/ 0 w 1149699"/>
                  <a:gd name="connsiteY11" fmla="*/ 2125227 h 2461846"/>
                  <a:gd name="connsiteX12" fmla="*/ 15073 w 1149699"/>
                  <a:gd name="connsiteY12" fmla="*/ 2155372 h 2461846"/>
                  <a:gd name="connsiteX13" fmla="*/ 90435 w 1149699"/>
                  <a:gd name="connsiteY13" fmla="*/ 2185517 h 2461846"/>
                  <a:gd name="connsiteX14" fmla="*/ 195943 w 1149699"/>
                  <a:gd name="connsiteY14" fmla="*/ 2195565 h 2461846"/>
                  <a:gd name="connsiteX15" fmla="*/ 336620 w 1149699"/>
                  <a:gd name="connsiteY15" fmla="*/ 2180492 h 2461846"/>
                  <a:gd name="connsiteX16" fmla="*/ 467248 w 1149699"/>
                  <a:gd name="connsiteY16" fmla="*/ 2145323 h 2461846"/>
                  <a:gd name="connsiteX17" fmla="*/ 557684 w 1149699"/>
                  <a:gd name="connsiteY17" fmla="*/ 2115178 h 2461846"/>
                  <a:gd name="connsiteX18" fmla="*/ 587829 w 1149699"/>
                  <a:gd name="connsiteY18" fmla="*/ 2150347 h 2461846"/>
                  <a:gd name="connsiteX19" fmla="*/ 663191 w 1149699"/>
                  <a:gd name="connsiteY19" fmla="*/ 2155372 h 2461846"/>
                  <a:gd name="connsiteX20" fmla="*/ 602901 w 1149699"/>
                  <a:gd name="connsiteY20" fmla="*/ 2205613 h 2461846"/>
                  <a:gd name="connsiteX21" fmla="*/ 577780 w 1149699"/>
                  <a:gd name="connsiteY21" fmla="*/ 2255855 h 2461846"/>
                  <a:gd name="connsiteX22" fmla="*/ 432079 w 1149699"/>
                  <a:gd name="connsiteY22" fmla="*/ 2321169 h 2461846"/>
                  <a:gd name="connsiteX23" fmla="*/ 391886 w 1149699"/>
                  <a:gd name="connsiteY23" fmla="*/ 2376435 h 2461846"/>
                  <a:gd name="connsiteX24" fmla="*/ 381837 w 1149699"/>
                  <a:gd name="connsiteY24" fmla="*/ 2411605 h 2461846"/>
                  <a:gd name="connsiteX25" fmla="*/ 396910 w 1149699"/>
                  <a:gd name="connsiteY25" fmla="*/ 2436725 h 2461846"/>
                  <a:gd name="connsiteX26" fmla="*/ 437103 w 1149699"/>
                  <a:gd name="connsiteY26" fmla="*/ 2456822 h 2461846"/>
                  <a:gd name="connsiteX27" fmla="*/ 592853 w 1149699"/>
                  <a:gd name="connsiteY27" fmla="*/ 2461846 h 2461846"/>
                  <a:gd name="connsiteX28" fmla="*/ 763675 w 1149699"/>
                  <a:gd name="connsiteY28" fmla="*/ 2456822 h 2461846"/>
                  <a:gd name="connsiteX29" fmla="*/ 859134 w 1149699"/>
                  <a:gd name="connsiteY29" fmla="*/ 2416629 h 2461846"/>
                  <a:gd name="connsiteX30" fmla="*/ 964642 w 1149699"/>
                  <a:gd name="connsiteY30" fmla="*/ 2366387 h 2461846"/>
                  <a:gd name="connsiteX31" fmla="*/ 1009859 w 1149699"/>
                  <a:gd name="connsiteY31" fmla="*/ 2376435 h 2461846"/>
                  <a:gd name="connsiteX32" fmla="*/ 1110343 w 1149699"/>
                  <a:gd name="connsiteY32" fmla="*/ 2321169 h 2461846"/>
                  <a:gd name="connsiteX33" fmla="*/ 1095270 w 1149699"/>
                  <a:gd name="connsiteY33" fmla="*/ 1969477 h 2461846"/>
                  <a:gd name="connsiteX34" fmla="*/ 1004835 w 1149699"/>
                  <a:gd name="connsiteY34" fmla="*/ 633046 h 2461846"/>
                  <a:gd name="connsiteX35" fmla="*/ 999811 w 1149699"/>
                  <a:gd name="connsiteY35" fmla="*/ 361741 h 2461846"/>
                  <a:gd name="connsiteX36" fmla="*/ 1060101 w 1149699"/>
                  <a:gd name="connsiteY36" fmla="*/ 0 h 2461846"/>
                  <a:gd name="connsiteX37" fmla="*/ 135653 w 1149699"/>
                  <a:gd name="connsiteY37" fmla="*/ 0 h 2461846"/>
                  <a:gd name="connsiteX0" fmla="*/ 135653 w 1149699"/>
                  <a:gd name="connsiteY0" fmla="*/ 0 h 2461846"/>
                  <a:gd name="connsiteX1" fmla="*/ 432079 w 1149699"/>
                  <a:gd name="connsiteY1" fmla="*/ 1602712 h 2461846"/>
                  <a:gd name="connsiteX2" fmla="*/ 457200 w 1149699"/>
                  <a:gd name="connsiteY2" fmla="*/ 1693147 h 2461846"/>
                  <a:gd name="connsiteX3" fmla="*/ 381837 w 1149699"/>
                  <a:gd name="connsiteY3" fmla="*/ 1868994 h 2461846"/>
                  <a:gd name="connsiteX4" fmla="*/ 351692 w 1149699"/>
                  <a:gd name="connsiteY4" fmla="*/ 1909187 h 2461846"/>
                  <a:gd name="connsiteX5" fmla="*/ 321547 w 1149699"/>
                  <a:gd name="connsiteY5" fmla="*/ 1959429 h 2461846"/>
                  <a:gd name="connsiteX6" fmla="*/ 246185 w 1149699"/>
                  <a:gd name="connsiteY6" fmla="*/ 1999622 h 2461846"/>
                  <a:gd name="connsiteX7" fmla="*/ 160774 w 1149699"/>
                  <a:gd name="connsiteY7" fmla="*/ 2024743 h 2461846"/>
                  <a:gd name="connsiteX8" fmla="*/ 105508 w 1149699"/>
                  <a:gd name="connsiteY8" fmla="*/ 2029767 h 2461846"/>
                  <a:gd name="connsiteX9" fmla="*/ 30145 w 1149699"/>
                  <a:gd name="connsiteY9" fmla="*/ 2049864 h 2461846"/>
                  <a:gd name="connsiteX10" fmla="*/ 15073 w 1149699"/>
                  <a:gd name="connsiteY10" fmla="*/ 2074985 h 2461846"/>
                  <a:gd name="connsiteX11" fmla="*/ 0 w 1149699"/>
                  <a:gd name="connsiteY11" fmla="*/ 2125227 h 2461846"/>
                  <a:gd name="connsiteX12" fmla="*/ 15073 w 1149699"/>
                  <a:gd name="connsiteY12" fmla="*/ 2155372 h 2461846"/>
                  <a:gd name="connsiteX13" fmla="*/ 90435 w 1149699"/>
                  <a:gd name="connsiteY13" fmla="*/ 2185517 h 2461846"/>
                  <a:gd name="connsiteX14" fmla="*/ 195943 w 1149699"/>
                  <a:gd name="connsiteY14" fmla="*/ 2195565 h 2461846"/>
                  <a:gd name="connsiteX15" fmla="*/ 336620 w 1149699"/>
                  <a:gd name="connsiteY15" fmla="*/ 2180492 h 2461846"/>
                  <a:gd name="connsiteX16" fmla="*/ 467248 w 1149699"/>
                  <a:gd name="connsiteY16" fmla="*/ 2145323 h 2461846"/>
                  <a:gd name="connsiteX17" fmla="*/ 557684 w 1149699"/>
                  <a:gd name="connsiteY17" fmla="*/ 2115178 h 2461846"/>
                  <a:gd name="connsiteX18" fmla="*/ 587829 w 1149699"/>
                  <a:gd name="connsiteY18" fmla="*/ 2150347 h 2461846"/>
                  <a:gd name="connsiteX19" fmla="*/ 663191 w 1149699"/>
                  <a:gd name="connsiteY19" fmla="*/ 2155372 h 2461846"/>
                  <a:gd name="connsiteX20" fmla="*/ 602901 w 1149699"/>
                  <a:gd name="connsiteY20" fmla="*/ 2205613 h 2461846"/>
                  <a:gd name="connsiteX21" fmla="*/ 577780 w 1149699"/>
                  <a:gd name="connsiteY21" fmla="*/ 2255855 h 2461846"/>
                  <a:gd name="connsiteX22" fmla="*/ 432079 w 1149699"/>
                  <a:gd name="connsiteY22" fmla="*/ 2321169 h 2461846"/>
                  <a:gd name="connsiteX23" fmla="*/ 391886 w 1149699"/>
                  <a:gd name="connsiteY23" fmla="*/ 2376435 h 2461846"/>
                  <a:gd name="connsiteX24" fmla="*/ 381837 w 1149699"/>
                  <a:gd name="connsiteY24" fmla="*/ 2411605 h 2461846"/>
                  <a:gd name="connsiteX25" fmla="*/ 396910 w 1149699"/>
                  <a:gd name="connsiteY25" fmla="*/ 2436725 h 2461846"/>
                  <a:gd name="connsiteX26" fmla="*/ 437103 w 1149699"/>
                  <a:gd name="connsiteY26" fmla="*/ 2456822 h 2461846"/>
                  <a:gd name="connsiteX27" fmla="*/ 592853 w 1149699"/>
                  <a:gd name="connsiteY27" fmla="*/ 2461846 h 2461846"/>
                  <a:gd name="connsiteX28" fmla="*/ 763675 w 1149699"/>
                  <a:gd name="connsiteY28" fmla="*/ 2456822 h 2461846"/>
                  <a:gd name="connsiteX29" fmla="*/ 859134 w 1149699"/>
                  <a:gd name="connsiteY29" fmla="*/ 2416629 h 2461846"/>
                  <a:gd name="connsiteX30" fmla="*/ 964642 w 1149699"/>
                  <a:gd name="connsiteY30" fmla="*/ 2366387 h 2461846"/>
                  <a:gd name="connsiteX31" fmla="*/ 1009859 w 1149699"/>
                  <a:gd name="connsiteY31" fmla="*/ 2376435 h 2461846"/>
                  <a:gd name="connsiteX32" fmla="*/ 1110343 w 1149699"/>
                  <a:gd name="connsiteY32" fmla="*/ 2321169 h 2461846"/>
                  <a:gd name="connsiteX33" fmla="*/ 1095270 w 1149699"/>
                  <a:gd name="connsiteY33" fmla="*/ 1969477 h 2461846"/>
                  <a:gd name="connsiteX34" fmla="*/ 1004835 w 1149699"/>
                  <a:gd name="connsiteY34" fmla="*/ 633046 h 2461846"/>
                  <a:gd name="connsiteX35" fmla="*/ 999811 w 1149699"/>
                  <a:gd name="connsiteY35" fmla="*/ 361741 h 2461846"/>
                  <a:gd name="connsiteX36" fmla="*/ 1060101 w 1149699"/>
                  <a:gd name="connsiteY36" fmla="*/ 0 h 2461846"/>
                  <a:gd name="connsiteX37" fmla="*/ 135653 w 1149699"/>
                  <a:gd name="connsiteY37" fmla="*/ 0 h 2461846"/>
                  <a:gd name="connsiteX0" fmla="*/ 135653 w 1149699"/>
                  <a:gd name="connsiteY0" fmla="*/ 0 h 2461846"/>
                  <a:gd name="connsiteX1" fmla="*/ 432079 w 1149699"/>
                  <a:gd name="connsiteY1" fmla="*/ 1602712 h 2461846"/>
                  <a:gd name="connsiteX2" fmla="*/ 457200 w 1149699"/>
                  <a:gd name="connsiteY2" fmla="*/ 1693147 h 2461846"/>
                  <a:gd name="connsiteX3" fmla="*/ 381837 w 1149699"/>
                  <a:gd name="connsiteY3" fmla="*/ 1868994 h 2461846"/>
                  <a:gd name="connsiteX4" fmla="*/ 351692 w 1149699"/>
                  <a:gd name="connsiteY4" fmla="*/ 1909187 h 2461846"/>
                  <a:gd name="connsiteX5" fmla="*/ 321547 w 1149699"/>
                  <a:gd name="connsiteY5" fmla="*/ 1959429 h 2461846"/>
                  <a:gd name="connsiteX6" fmla="*/ 246185 w 1149699"/>
                  <a:gd name="connsiteY6" fmla="*/ 1999622 h 2461846"/>
                  <a:gd name="connsiteX7" fmla="*/ 160774 w 1149699"/>
                  <a:gd name="connsiteY7" fmla="*/ 2024743 h 2461846"/>
                  <a:gd name="connsiteX8" fmla="*/ 105508 w 1149699"/>
                  <a:gd name="connsiteY8" fmla="*/ 2029767 h 2461846"/>
                  <a:gd name="connsiteX9" fmla="*/ 30145 w 1149699"/>
                  <a:gd name="connsiteY9" fmla="*/ 2049864 h 2461846"/>
                  <a:gd name="connsiteX10" fmla="*/ 15073 w 1149699"/>
                  <a:gd name="connsiteY10" fmla="*/ 2074985 h 2461846"/>
                  <a:gd name="connsiteX11" fmla="*/ 0 w 1149699"/>
                  <a:gd name="connsiteY11" fmla="*/ 2125227 h 2461846"/>
                  <a:gd name="connsiteX12" fmla="*/ 15073 w 1149699"/>
                  <a:gd name="connsiteY12" fmla="*/ 2155372 h 2461846"/>
                  <a:gd name="connsiteX13" fmla="*/ 90435 w 1149699"/>
                  <a:gd name="connsiteY13" fmla="*/ 2185517 h 2461846"/>
                  <a:gd name="connsiteX14" fmla="*/ 195943 w 1149699"/>
                  <a:gd name="connsiteY14" fmla="*/ 2195565 h 2461846"/>
                  <a:gd name="connsiteX15" fmla="*/ 336620 w 1149699"/>
                  <a:gd name="connsiteY15" fmla="*/ 2180492 h 2461846"/>
                  <a:gd name="connsiteX16" fmla="*/ 467248 w 1149699"/>
                  <a:gd name="connsiteY16" fmla="*/ 2145323 h 2461846"/>
                  <a:gd name="connsiteX17" fmla="*/ 557684 w 1149699"/>
                  <a:gd name="connsiteY17" fmla="*/ 2115178 h 2461846"/>
                  <a:gd name="connsiteX18" fmla="*/ 587829 w 1149699"/>
                  <a:gd name="connsiteY18" fmla="*/ 2150347 h 2461846"/>
                  <a:gd name="connsiteX19" fmla="*/ 663191 w 1149699"/>
                  <a:gd name="connsiteY19" fmla="*/ 2155372 h 2461846"/>
                  <a:gd name="connsiteX20" fmla="*/ 602901 w 1149699"/>
                  <a:gd name="connsiteY20" fmla="*/ 2205613 h 2461846"/>
                  <a:gd name="connsiteX21" fmla="*/ 577780 w 1149699"/>
                  <a:gd name="connsiteY21" fmla="*/ 2255855 h 2461846"/>
                  <a:gd name="connsiteX22" fmla="*/ 432079 w 1149699"/>
                  <a:gd name="connsiteY22" fmla="*/ 2321169 h 2461846"/>
                  <a:gd name="connsiteX23" fmla="*/ 391886 w 1149699"/>
                  <a:gd name="connsiteY23" fmla="*/ 2376435 h 2461846"/>
                  <a:gd name="connsiteX24" fmla="*/ 381837 w 1149699"/>
                  <a:gd name="connsiteY24" fmla="*/ 2411605 h 2461846"/>
                  <a:gd name="connsiteX25" fmla="*/ 396910 w 1149699"/>
                  <a:gd name="connsiteY25" fmla="*/ 2436725 h 2461846"/>
                  <a:gd name="connsiteX26" fmla="*/ 437103 w 1149699"/>
                  <a:gd name="connsiteY26" fmla="*/ 2456822 h 2461846"/>
                  <a:gd name="connsiteX27" fmla="*/ 592853 w 1149699"/>
                  <a:gd name="connsiteY27" fmla="*/ 2461846 h 2461846"/>
                  <a:gd name="connsiteX28" fmla="*/ 763675 w 1149699"/>
                  <a:gd name="connsiteY28" fmla="*/ 2456822 h 2461846"/>
                  <a:gd name="connsiteX29" fmla="*/ 859134 w 1149699"/>
                  <a:gd name="connsiteY29" fmla="*/ 2416629 h 2461846"/>
                  <a:gd name="connsiteX30" fmla="*/ 964642 w 1149699"/>
                  <a:gd name="connsiteY30" fmla="*/ 2366387 h 2461846"/>
                  <a:gd name="connsiteX31" fmla="*/ 1009859 w 1149699"/>
                  <a:gd name="connsiteY31" fmla="*/ 2376435 h 2461846"/>
                  <a:gd name="connsiteX32" fmla="*/ 1110343 w 1149699"/>
                  <a:gd name="connsiteY32" fmla="*/ 2321169 h 2461846"/>
                  <a:gd name="connsiteX33" fmla="*/ 1095270 w 1149699"/>
                  <a:gd name="connsiteY33" fmla="*/ 1969477 h 2461846"/>
                  <a:gd name="connsiteX34" fmla="*/ 1004835 w 1149699"/>
                  <a:gd name="connsiteY34" fmla="*/ 633046 h 2461846"/>
                  <a:gd name="connsiteX35" fmla="*/ 999811 w 1149699"/>
                  <a:gd name="connsiteY35" fmla="*/ 361741 h 2461846"/>
                  <a:gd name="connsiteX36" fmla="*/ 1060101 w 1149699"/>
                  <a:gd name="connsiteY36" fmla="*/ 0 h 2461846"/>
                  <a:gd name="connsiteX37" fmla="*/ 135653 w 1149699"/>
                  <a:gd name="connsiteY37" fmla="*/ 0 h 246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149699" h="2461846">
                    <a:moveTo>
                      <a:pt x="135653" y="0"/>
                    </a:moveTo>
                    <a:cubicBezTo>
                      <a:pt x="234462" y="534237"/>
                      <a:pt x="189244" y="599552"/>
                      <a:pt x="432079" y="1602712"/>
                    </a:cubicBezTo>
                    <a:cubicBezTo>
                      <a:pt x="463012" y="1690356"/>
                      <a:pt x="483573" y="1666774"/>
                      <a:pt x="457200" y="1693147"/>
                    </a:cubicBezTo>
                    <a:lnTo>
                      <a:pt x="381837" y="1868994"/>
                    </a:lnTo>
                    <a:lnTo>
                      <a:pt x="351692" y="1909187"/>
                    </a:lnTo>
                    <a:lnTo>
                      <a:pt x="321547" y="1959429"/>
                    </a:lnTo>
                    <a:lnTo>
                      <a:pt x="246185" y="1999622"/>
                    </a:lnTo>
                    <a:lnTo>
                      <a:pt x="160774" y="2024743"/>
                    </a:lnTo>
                    <a:lnTo>
                      <a:pt x="105508" y="2029767"/>
                    </a:lnTo>
                    <a:lnTo>
                      <a:pt x="30145" y="2049864"/>
                    </a:lnTo>
                    <a:lnTo>
                      <a:pt x="15073" y="2074985"/>
                    </a:lnTo>
                    <a:lnTo>
                      <a:pt x="0" y="2125227"/>
                    </a:lnTo>
                    <a:lnTo>
                      <a:pt x="15073" y="2155372"/>
                    </a:lnTo>
                    <a:lnTo>
                      <a:pt x="90435" y="2185517"/>
                    </a:lnTo>
                    <a:lnTo>
                      <a:pt x="195943" y="2195565"/>
                    </a:lnTo>
                    <a:lnTo>
                      <a:pt x="336620" y="2180492"/>
                    </a:lnTo>
                    <a:cubicBezTo>
                      <a:pt x="473894" y="2144903"/>
                      <a:pt x="413478" y="2172119"/>
                      <a:pt x="467248" y="2145323"/>
                    </a:cubicBezTo>
                    <a:lnTo>
                      <a:pt x="557684" y="2115178"/>
                    </a:lnTo>
                    <a:lnTo>
                      <a:pt x="587829" y="2150347"/>
                    </a:lnTo>
                    <a:lnTo>
                      <a:pt x="663191" y="2155372"/>
                    </a:lnTo>
                    <a:lnTo>
                      <a:pt x="602901" y="2205613"/>
                    </a:lnTo>
                    <a:lnTo>
                      <a:pt x="577780" y="2255855"/>
                    </a:lnTo>
                    <a:lnTo>
                      <a:pt x="432079" y="2321169"/>
                    </a:lnTo>
                    <a:lnTo>
                      <a:pt x="391886" y="2376435"/>
                    </a:lnTo>
                    <a:lnTo>
                      <a:pt x="381837" y="2411605"/>
                    </a:lnTo>
                    <a:lnTo>
                      <a:pt x="396910" y="2436725"/>
                    </a:lnTo>
                    <a:cubicBezTo>
                      <a:pt x="433533" y="2457653"/>
                      <a:pt x="418577" y="2456822"/>
                      <a:pt x="437103" y="2456822"/>
                    </a:cubicBezTo>
                    <a:lnTo>
                      <a:pt x="592853" y="2461846"/>
                    </a:lnTo>
                    <a:lnTo>
                      <a:pt x="763675" y="2456822"/>
                    </a:lnTo>
                    <a:lnTo>
                      <a:pt x="859134" y="2416629"/>
                    </a:lnTo>
                    <a:lnTo>
                      <a:pt x="964642" y="2366387"/>
                    </a:lnTo>
                    <a:cubicBezTo>
                      <a:pt x="1011523" y="2371596"/>
                      <a:pt x="953756" y="2365457"/>
                      <a:pt x="1009859" y="2376435"/>
                    </a:cubicBezTo>
                    <a:cubicBezTo>
                      <a:pt x="1106768" y="2320330"/>
                      <a:pt x="1068551" y="2321169"/>
                      <a:pt x="1110343" y="2321169"/>
                    </a:cubicBezTo>
                    <a:lnTo>
                      <a:pt x="1095270" y="1969477"/>
                    </a:lnTo>
                    <a:cubicBezTo>
                      <a:pt x="1065125" y="1524000"/>
                      <a:pt x="1149699" y="1076848"/>
                      <a:pt x="1004835" y="633046"/>
                    </a:cubicBezTo>
                    <a:cubicBezTo>
                      <a:pt x="1003160" y="542611"/>
                      <a:pt x="1001486" y="452176"/>
                      <a:pt x="999811" y="361741"/>
                    </a:cubicBezTo>
                    <a:lnTo>
                      <a:pt x="1060101" y="0"/>
                    </a:lnTo>
                    <a:lnTo>
                      <a:pt x="13565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Freeform 5"/>
              <p:cNvSpPr/>
              <p:nvPr/>
            </p:nvSpPr>
            <p:spPr>
              <a:xfrm>
                <a:off x="5254656" y="2585927"/>
                <a:ext cx="199185" cy="204526"/>
              </a:xfrm>
              <a:custGeom>
                <a:avLst/>
                <a:gdLst>
                  <a:gd name="connsiteX0" fmla="*/ 0 w 386861"/>
                  <a:gd name="connsiteY0" fmla="*/ 246184 h 381837"/>
                  <a:gd name="connsiteX1" fmla="*/ 50241 w 386861"/>
                  <a:gd name="connsiteY1" fmla="*/ 381837 h 381837"/>
                  <a:gd name="connsiteX2" fmla="*/ 386861 w 386861"/>
                  <a:gd name="connsiteY2" fmla="*/ 65314 h 381837"/>
                  <a:gd name="connsiteX3" fmla="*/ 326571 w 386861"/>
                  <a:gd name="connsiteY3" fmla="*/ 0 h 381837"/>
                  <a:gd name="connsiteX4" fmla="*/ 0 w 386861"/>
                  <a:gd name="connsiteY4" fmla="*/ 246184 h 381837"/>
                  <a:gd name="connsiteX0" fmla="*/ 0 w 386861"/>
                  <a:gd name="connsiteY0" fmla="*/ 246184 h 381837"/>
                  <a:gd name="connsiteX1" fmla="*/ 50241 w 386861"/>
                  <a:gd name="connsiteY1" fmla="*/ 381837 h 381837"/>
                  <a:gd name="connsiteX2" fmla="*/ 386861 w 386861"/>
                  <a:gd name="connsiteY2" fmla="*/ 65314 h 381837"/>
                  <a:gd name="connsiteX3" fmla="*/ 326571 w 386861"/>
                  <a:gd name="connsiteY3" fmla="*/ 0 h 381837"/>
                  <a:gd name="connsiteX4" fmla="*/ 0 w 386861"/>
                  <a:gd name="connsiteY4" fmla="*/ 246184 h 381837"/>
                  <a:gd name="connsiteX0" fmla="*/ 0 w 386861"/>
                  <a:gd name="connsiteY0" fmla="*/ 246184 h 381837"/>
                  <a:gd name="connsiteX1" fmla="*/ 50241 w 386861"/>
                  <a:gd name="connsiteY1" fmla="*/ 381837 h 381837"/>
                  <a:gd name="connsiteX2" fmla="*/ 386861 w 386861"/>
                  <a:gd name="connsiteY2" fmla="*/ 65314 h 381837"/>
                  <a:gd name="connsiteX3" fmla="*/ 326571 w 386861"/>
                  <a:gd name="connsiteY3" fmla="*/ 0 h 381837"/>
                  <a:gd name="connsiteX4" fmla="*/ 0 w 386861"/>
                  <a:gd name="connsiteY4" fmla="*/ 246184 h 381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6861" h="381837">
                    <a:moveTo>
                      <a:pt x="0" y="246184"/>
                    </a:moveTo>
                    <a:lnTo>
                      <a:pt x="50241" y="381837"/>
                    </a:lnTo>
                    <a:cubicBezTo>
                      <a:pt x="139002" y="221063"/>
                      <a:pt x="274654" y="170822"/>
                      <a:pt x="386861" y="65314"/>
                    </a:cubicBezTo>
                    <a:lnTo>
                      <a:pt x="326571" y="0"/>
                    </a:lnTo>
                    <a:lnTo>
                      <a:pt x="0" y="2461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8" name="Group 26"/>
              <p:cNvGrpSpPr/>
              <p:nvPr/>
            </p:nvGrpSpPr>
            <p:grpSpPr>
              <a:xfrm flipH="1">
                <a:off x="5064472" y="2157274"/>
                <a:ext cx="441658" cy="287499"/>
                <a:chOff x="2371898" y="2713321"/>
                <a:chExt cx="2001530" cy="1221285"/>
              </a:xfrm>
              <a:grpFill/>
            </p:grpSpPr>
            <p:sp>
              <p:nvSpPr>
                <p:cNvPr id="28" name="Freeform 27"/>
                <p:cNvSpPr/>
                <p:nvPr/>
              </p:nvSpPr>
              <p:spPr>
                <a:xfrm>
                  <a:off x="2371898" y="2713321"/>
                  <a:ext cx="2001530" cy="1221285"/>
                </a:xfrm>
                <a:custGeom>
                  <a:avLst/>
                  <a:gdLst>
                    <a:gd name="connsiteX0" fmla="*/ 277091 w 1939637"/>
                    <a:gd name="connsiteY0" fmla="*/ 842356 h 980901"/>
                    <a:gd name="connsiteX1" fmla="*/ 615142 w 1939637"/>
                    <a:gd name="connsiteY1" fmla="*/ 742603 h 980901"/>
                    <a:gd name="connsiteX2" fmla="*/ 786938 w 1939637"/>
                    <a:gd name="connsiteY2" fmla="*/ 737061 h 980901"/>
                    <a:gd name="connsiteX3" fmla="*/ 1939637 w 1939637"/>
                    <a:gd name="connsiteY3" fmla="*/ 980901 h 980901"/>
                    <a:gd name="connsiteX4" fmla="*/ 1629295 w 1939637"/>
                    <a:gd name="connsiteY4" fmla="*/ 980901 h 980901"/>
                    <a:gd name="connsiteX5" fmla="*/ 1939637 w 1939637"/>
                    <a:gd name="connsiteY5" fmla="*/ 975360 h 980901"/>
                    <a:gd name="connsiteX6" fmla="*/ 1679171 w 1939637"/>
                    <a:gd name="connsiteY6" fmla="*/ 809105 h 980901"/>
                    <a:gd name="connsiteX7" fmla="*/ 1634837 w 1939637"/>
                    <a:gd name="connsiteY7" fmla="*/ 482138 h 980901"/>
                    <a:gd name="connsiteX8" fmla="*/ 1756757 w 1939637"/>
                    <a:gd name="connsiteY8" fmla="*/ 0 h 980901"/>
                    <a:gd name="connsiteX9" fmla="*/ 0 w 1939637"/>
                    <a:gd name="connsiteY9" fmla="*/ 509847 h 980901"/>
                    <a:gd name="connsiteX10" fmla="*/ 260466 w 1939637"/>
                    <a:gd name="connsiteY10" fmla="*/ 670560 h 980901"/>
                    <a:gd name="connsiteX11" fmla="*/ 277091 w 1939637"/>
                    <a:gd name="connsiteY11" fmla="*/ 842356 h 980901"/>
                    <a:gd name="connsiteX0" fmla="*/ 277091 w 1939637"/>
                    <a:gd name="connsiteY0" fmla="*/ 842356 h 980901"/>
                    <a:gd name="connsiteX1" fmla="*/ 615142 w 1939637"/>
                    <a:gd name="connsiteY1" fmla="*/ 742603 h 980901"/>
                    <a:gd name="connsiteX2" fmla="*/ 786938 w 1939637"/>
                    <a:gd name="connsiteY2" fmla="*/ 737061 h 980901"/>
                    <a:gd name="connsiteX3" fmla="*/ 1939637 w 1939637"/>
                    <a:gd name="connsiteY3" fmla="*/ 980901 h 980901"/>
                    <a:gd name="connsiteX4" fmla="*/ 1629295 w 1939637"/>
                    <a:gd name="connsiteY4" fmla="*/ 980901 h 980901"/>
                    <a:gd name="connsiteX5" fmla="*/ 1939637 w 1939637"/>
                    <a:gd name="connsiteY5" fmla="*/ 975360 h 980901"/>
                    <a:gd name="connsiteX6" fmla="*/ 1679171 w 1939637"/>
                    <a:gd name="connsiteY6" fmla="*/ 809105 h 980901"/>
                    <a:gd name="connsiteX7" fmla="*/ 1634837 w 1939637"/>
                    <a:gd name="connsiteY7" fmla="*/ 482138 h 980901"/>
                    <a:gd name="connsiteX8" fmla="*/ 1756757 w 1939637"/>
                    <a:gd name="connsiteY8" fmla="*/ 0 h 980901"/>
                    <a:gd name="connsiteX9" fmla="*/ 0 w 1939637"/>
                    <a:gd name="connsiteY9" fmla="*/ 509847 h 980901"/>
                    <a:gd name="connsiteX10" fmla="*/ 260466 w 1939637"/>
                    <a:gd name="connsiteY10" fmla="*/ 670560 h 980901"/>
                    <a:gd name="connsiteX11" fmla="*/ 277091 w 1939637"/>
                    <a:gd name="connsiteY11" fmla="*/ 842356 h 980901"/>
                    <a:gd name="connsiteX0" fmla="*/ 277091 w 1939637"/>
                    <a:gd name="connsiteY0" fmla="*/ 842356 h 980901"/>
                    <a:gd name="connsiteX1" fmla="*/ 615142 w 1939637"/>
                    <a:gd name="connsiteY1" fmla="*/ 742603 h 980901"/>
                    <a:gd name="connsiteX2" fmla="*/ 786938 w 1939637"/>
                    <a:gd name="connsiteY2" fmla="*/ 737061 h 980901"/>
                    <a:gd name="connsiteX3" fmla="*/ 1939637 w 1939637"/>
                    <a:gd name="connsiteY3" fmla="*/ 980901 h 980901"/>
                    <a:gd name="connsiteX4" fmla="*/ 1629295 w 1939637"/>
                    <a:gd name="connsiteY4" fmla="*/ 980901 h 980901"/>
                    <a:gd name="connsiteX5" fmla="*/ 1939637 w 1939637"/>
                    <a:gd name="connsiteY5" fmla="*/ 975360 h 980901"/>
                    <a:gd name="connsiteX6" fmla="*/ 1679171 w 1939637"/>
                    <a:gd name="connsiteY6" fmla="*/ 809105 h 980901"/>
                    <a:gd name="connsiteX7" fmla="*/ 1634837 w 1939637"/>
                    <a:gd name="connsiteY7" fmla="*/ 482138 h 980901"/>
                    <a:gd name="connsiteX8" fmla="*/ 1756757 w 1939637"/>
                    <a:gd name="connsiteY8" fmla="*/ 0 h 980901"/>
                    <a:gd name="connsiteX9" fmla="*/ 0 w 1939637"/>
                    <a:gd name="connsiteY9" fmla="*/ 509847 h 980901"/>
                    <a:gd name="connsiteX10" fmla="*/ 260466 w 1939637"/>
                    <a:gd name="connsiteY10" fmla="*/ 670560 h 980901"/>
                    <a:gd name="connsiteX11" fmla="*/ 277091 w 1939637"/>
                    <a:gd name="connsiteY11" fmla="*/ 842356 h 980901"/>
                    <a:gd name="connsiteX0" fmla="*/ 277091 w 1939637"/>
                    <a:gd name="connsiteY0" fmla="*/ 842356 h 1023850"/>
                    <a:gd name="connsiteX1" fmla="*/ 615142 w 1939637"/>
                    <a:gd name="connsiteY1" fmla="*/ 742603 h 1023850"/>
                    <a:gd name="connsiteX2" fmla="*/ 786938 w 1939637"/>
                    <a:gd name="connsiteY2" fmla="*/ 737061 h 1023850"/>
                    <a:gd name="connsiteX3" fmla="*/ 1939637 w 1939637"/>
                    <a:gd name="connsiteY3" fmla="*/ 980901 h 1023850"/>
                    <a:gd name="connsiteX4" fmla="*/ 1629295 w 1939637"/>
                    <a:gd name="connsiteY4" fmla="*/ 980901 h 1023850"/>
                    <a:gd name="connsiteX5" fmla="*/ 1939637 w 1939637"/>
                    <a:gd name="connsiteY5" fmla="*/ 975360 h 1023850"/>
                    <a:gd name="connsiteX6" fmla="*/ 1679171 w 1939637"/>
                    <a:gd name="connsiteY6" fmla="*/ 809105 h 1023850"/>
                    <a:gd name="connsiteX7" fmla="*/ 1634837 w 1939637"/>
                    <a:gd name="connsiteY7" fmla="*/ 482138 h 1023850"/>
                    <a:gd name="connsiteX8" fmla="*/ 1756757 w 1939637"/>
                    <a:gd name="connsiteY8" fmla="*/ 0 h 1023850"/>
                    <a:gd name="connsiteX9" fmla="*/ 0 w 1939637"/>
                    <a:gd name="connsiteY9" fmla="*/ 509847 h 1023850"/>
                    <a:gd name="connsiteX10" fmla="*/ 260466 w 1939637"/>
                    <a:gd name="connsiteY10" fmla="*/ 670560 h 1023850"/>
                    <a:gd name="connsiteX11" fmla="*/ 277091 w 1939637"/>
                    <a:gd name="connsiteY11" fmla="*/ 842356 h 1023850"/>
                    <a:gd name="connsiteX0" fmla="*/ 277091 w 1939637"/>
                    <a:gd name="connsiteY0" fmla="*/ 842356 h 1023850"/>
                    <a:gd name="connsiteX1" fmla="*/ 615142 w 1939637"/>
                    <a:gd name="connsiteY1" fmla="*/ 742603 h 1023850"/>
                    <a:gd name="connsiteX2" fmla="*/ 786938 w 1939637"/>
                    <a:gd name="connsiteY2" fmla="*/ 737061 h 1023850"/>
                    <a:gd name="connsiteX3" fmla="*/ 1939637 w 1939637"/>
                    <a:gd name="connsiteY3" fmla="*/ 980901 h 1023850"/>
                    <a:gd name="connsiteX4" fmla="*/ 1629295 w 1939637"/>
                    <a:gd name="connsiteY4" fmla="*/ 980901 h 1023850"/>
                    <a:gd name="connsiteX5" fmla="*/ 1939637 w 1939637"/>
                    <a:gd name="connsiteY5" fmla="*/ 975360 h 1023850"/>
                    <a:gd name="connsiteX6" fmla="*/ 1679171 w 1939637"/>
                    <a:gd name="connsiteY6" fmla="*/ 809105 h 1023850"/>
                    <a:gd name="connsiteX7" fmla="*/ 1634837 w 1939637"/>
                    <a:gd name="connsiteY7" fmla="*/ 482138 h 1023850"/>
                    <a:gd name="connsiteX8" fmla="*/ 1756757 w 1939637"/>
                    <a:gd name="connsiteY8" fmla="*/ 0 h 1023850"/>
                    <a:gd name="connsiteX9" fmla="*/ 0 w 1939637"/>
                    <a:gd name="connsiteY9" fmla="*/ 509847 h 1023850"/>
                    <a:gd name="connsiteX10" fmla="*/ 260466 w 1939637"/>
                    <a:gd name="connsiteY10" fmla="*/ 670560 h 1023850"/>
                    <a:gd name="connsiteX11" fmla="*/ 277091 w 1939637"/>
                    <a:gd name="connsiteY11" fmla="*/ 842356 h 1023850"/>
                    <a:gd name="connsiteX0" fmla="*/ 277091 w 1939637"/>
                    <a:gd name="connsiteY0" fmla="*/ 842356 h 1023850"/>
                    <a:gd name="connsiteX1" fmla="*/ 615142 w 1939637"/>
                    <a:gd name="connsiteY1" fmla="*/ 742603 h 1023850"/>
                    <a:gd name="connsiteX2" fmla="*/ 786938 w 1939637"/>
                    <a:gd name="connsiteY2" fmla="*/ 737061 h 1023850"/>
                    <a:gd name="connsiteX3" fmla="*/ 1939637 w 1939637"/>
                    <a:gd name="connsiteY3" fmla="*/ 980901 h 1023850"/>
                    <a:gd name="connsiteX4" fmla="*/ 1629295 w 1939637"/>
                    <a:gd name="connsiteY4" fmla="*/ 980901 h 1023850"/>
                    <a:gd name="connsiteX5" fmla="*/ 1939637 w 1939637"/>
                    <a:gd name="connsiteY5" fmla="*/ 975360 h 1023850"/>
                    <a:gd name="connsiteX6" fmla="*/ 1679171 w 1939637"/>
                    <a:gd name="connsiteY6" fmla="*/ 809105 h 1023850"/>
                    <a:gd name="connsiteX7" fmla="*/ 1634837 w 1939637"/>
                    <a:gd name="connsiteY7" fmla="*/ 482138 h 1023850"/>
                    <a:gd name="connsiteX8" fmla="*/ 1756757 w 1939637"/>
                    <a:gd name="connsiteY8" fmla="*/ 0 h 1023850"/>
                    <a:gd name="connsiteX9" fmla="*/ 0 w 1939637"/>
                    <a:gd name="connsiteY9" fmla="*/ 509847 h 1023850"/>
                    <a:gd name="connsiteX10" fmla="*/ 260466 w 1939637"/>
                    <a:gd name="connsiteY10" fmla="*/ 670560 h 1023850"/>
                    <a:gd name="connsiteX11" fmla="*/ 277091 w 1939637"/>
                    <a:gd name="connsiteY11" fmla="*/ 842356 h 1023850"/>
                    <a:gd name="connsiteX0" fmla="*/ 277091 w 1939637"/>
                    <a:gd name="connsiteY0" fmla="*/ 842356 h 1023850"/>
                    <a:gd name="connsiteX1" fmla="*/ 615142 w 1939637"/>
                    <a:gd name="connsiteY1" fmla="*/ 742603 h 1023850"/>
                    <a:gd name="connsiteX2" fmla="*/ 786938 w 1939637"/>
                    <a:gd name="connsiteY2" fmla="*/ 737061 h 1023850"/>
                    <a:gd name="connsiteX3" fmla="*/ 1939637 w 1939637"/>
                    <a:gd name="connsiteY3" fmla="*/ 980901 h 1023850"/>
                    <a:gd name="connsiteX4" fmla="*/ 1629295 w 1939637"/>
                    <a:gd name="connsiteY4" fmla="*/ 980901 h 1023850"/>
                    <a:gd name="connsiteX5" fmla="*/ 1939637 w 1939637"/>
                    <a:gd name="connsiteY5" fmla="*/ 975360 h 1023850"/>
                    <a:gd name="connsiteX6" fmla="*/ 1679171 w 1939637"/>
                    <a:gd name="connsiteY6" fmla="*/ 809105 h 1023850"/>
                    <a:gd name="connsiteX7" fmla="*/ 1634837 w 1939637"/>
                    <a:gd name="connsiteY7" fmla="*/ 482138 h 1023850"/>
                    <a:gd name="connsiteX8" fmla="*/ 1756757 w 1939637"/>
                    <a:gd name="connsiteY8" fmla="*/ 0 h 1023850"/>
                    <a:gd name="connsiteX9" fmla="*/ 0 w 1939637"/>
                    <a:gd name="connsiteY9" fmla="*/ 509847 h 1023850"/>
                    <a:gd name="connsiteX10" fmla="*/ 260466 w 1939637"/>
                    <a:gd name="connsiteY10" fmla="*/ 670560 h 1023850"/>
                    <a:gd name="connsiteX11" fmla="*/ 277091 w 1939637"/>
                    <a:gd name="connsiteY11" fmla="*/ 842356 h 1023850"/>
                    <a:gd name="connsiteX0" fmla="*/ 277091 w 1939637"/>
                    <a:gd name="connsiteY0" fmla="*/ 842356 h 1023850"/>
                    <a:gd name="connsiteX1" fmla="*/ 615142 w 1939637"/>
                    <a:gd name="connsiteY1" fmla="*/ 742603 h 1023850"/>
                    <a:gd name="connsiteX2" fmla="*/ 786938 w 1939637"/>
                    <a:gd name="connsiteY2" fmla="*/ 737061 h 1023850"/>
                    <a:gd name="connsiteX3" fmla="*/ 1939637 w 1939637"/>
                    <a:gd name="connsiteY3" fmla="*/ 980901 h 1023850"/>
                    <a:gd name="connsiteX4" fmla="*/ 1629295 w 1939637"/>
                    <a:gd name="connsiteY4" fmla="*/ 980901 h 1023850"/>
                    <a:gd name="connsiteX5" fmla="*/ 1939637 w 1939637"/>
                    <a:gd name="connsiteY5" fmla="*/ 975360 h 1023850"/>
                    <a:gd name="connsiteX6" fmla="*/ 1679171 w 1939637"/>
                    <a:gd name="connsiteY6" fmla="*/ 809105 h 1023850"/>
                    <a:gd name="connsiteX7" fmla="*/ 1634837 w 1939637"/>
                    <a:gd name="connsiteY7" fmla="*/ 482138 h 1023850"/>
                    <a:gd name="connsiteX8" fmla="*/ 1756757 w 1939637"/>
                    <a:gd name="connsiteY8" fmla="*/ 0 h 1023850"/>
                    <a:gd name="connsiteX9" fmla="*/ 0 w 1939637"/>
                    <a:gd name="connsiteY9" fmla="*/ 509847 h 1023850"/>
                    <a:gd name="connsiteX10" fmla="*/ 260466 w 1939637"/>
                    <a:gd name="connsiteY10" fmla="*/ 670560 h 1023850"/>
                    <a:gd name="connsiteX11" fmla="*/ 277091 w 1939637"/>
                    <a:gd name="connsiteY11" fmla="*/ 842356 h 1023850"/>
                    <a:gd name="connsiteX0" fmla="*/ 277091 w 1939637"/>
                    <a:gd name="connsiteY0" fmla="*/ 842356 h 1023850"/>
                    <a:gd name="connsiteX1" fmla="*/ 615142 w 1939637"/>
                    <a:gd name="connsiteY1" fmla="*/ 742603 h 1023850"/>
                    <a:gd name="connsiteX2" fmla="*/ 786938 w 1939637"/>
                    <a:gd name="connsiteY2" fmla="*/ 737061 h 1023850"/>
                    <a:gd name="connsiteX3" fmla="*/ 1939637 w 1939637"/>
                    <a:gd name="connsiteY3" fmla="*/ 980901 h 1023850"/>
                    <a:gd name="connsiteX4" fmla="*/ 1629295 w 1939637"/>
                    <a:gd name="connsiteY4" fmla="*/ 980901 h 1023850"/>
                    <a:gd name="connsiteX5" fmla="*/ 1939637 w 1939637"/>
                    <a:gd name="connsiteY5" fmla="*/ 975360 h 1023850"/>
                    <a:gd name="connsiteX6" fmla="*/ 1679171 w 1939637"/>
                    <a:gd name="connsiteY6" fmla="*/ 809105 h 1023850"/>
                    <a:gd name="connsiteX7" fmla="*/ 1634837 w 1939637"/>
                    <a:gd name="connsiteY7" fmla="*/ 482138 h 1023850"/>
                    <a:gd name="connsiteX8" fmla="*/ 1756757 w 1939637"/>
                    <a:gd name="connsiteY8" fmla="*/ 0 h 1023850"/>
                    <a:gd name="connsiteX9" fmla="*/ 0 w 1939637"/>
                    <a:gd name="connsiteY9" fmla="*/ 509847 h 1023850"/>
                    <a:gd name="connsiteX10" fmla="*/ 260466 w 1939637"/>
                    <a:gd name="connsiteY10" fmla="*/ 670560 h 1023850"/>
                    <a:gd name="connsiteX11" fmla="*/ 277091 w 1939637"/>
                    <a:gd name="connsiteY11" fmla="*/ 842356 h 1023850"/>
                    <a:gd name="connsiteX0" fmla="*/ 277091 w 1939637"/>
                    <a:gd name="connsiteY0" fmla="*/ 988291 h 1169785"/>
                    <a:gd name="connsiteX1" fmla="*/ 615142 w 1939637"/>
                    <a:gd name="connsiteY1" fmla="*/ 888538 h 1169785"/>
                    <a:gd name="connsiteX2" fmla="*/ 786938 w 1939637"/>
                    <a:gd name="connsiteY2" fmla="*/ 882996 h 1169785"/>
                    <a:gd name="connsiteX3" fmla="*/ 1939637 w 1939637"/>
                    <a:gd name="connsiteY3" fmla="*/ 1126836 h 1169785"/>
                    <a:gd name="connsiteX4" fmla="*/ 1629295 w 1939637"/>
                    <a:gd name="connsiteY4" fmla="*/ 1126836 h 1169785"/>
                    <a:gd name="connsiteX5" fmla="*/ 1939637 w 1939637"/>
                    <a:gd name="connsiteY5" fmla="*/ 1121295 h 1169785"/>
                    <a:gd name="connsiteX6" fmla="*/ 1679171 w 1939637"/>
                    <a:gd name="connsiteY6" fmla="*/ 955040 h 1169785"/>
                    <a:gd name="connsiteX7" fmla="*/ 1634837 w 1939637"/>
                    <a:gd name="connsiteY7" fmla="*/ 628073 h 1169785"/>
                    <a:gd name="connsiteX8" fmla="*/ 1756757 w 1939637"/>
                    <a:gd name="connsiteY8" fmla="*/ 145935 h 1169785"/>
                    <a:gd name="connsiteX9" fmla="*/ 0 w 1939637"/>
                    <a:gd name="connsiteY9" fmla="*/ 655782 h 1169785"/>
                    <a:gd name="connsiteX10" fmla="*/ 260466 w 1939637"/>
                    <a:gd name="connsiteY10" fmla="*/ 816495 h 1169785"/>
                    <a:gd name="connsiteX11" fmla="*/ 277091 w 1939637"/>
                    <a:gd name="connsiteY11" fmla="*/ 988291 h 1169785"/>
                    <a:gd name="connsiteX0" fmla="*/ 441036 w 2103582"/>
                    <a:gd name="connsiteY0" fmla="*/ 988291 h 1169785"/>
                    <a:gd name="connsiteX1" fmla="*/ 779087 w 2103582"/>
                    <a:gd name="connsiteY1" fmla="*/ 888538 h 1169785"/>
                    <a:gd name="connsiteX2" fmla="*/ 950883 w 2103582"/>
                    <a:gd name="connsiteY2" fmla="*/ 882996 h 1169785"/>
                    <a:gd name="connsiteX3" fmla="*/ 2103582 w 2103582"/>
                    <a:gd name="connsiteY3" fmla="*/ 1126836 h 1169785"/>
                    <a:gd name="connsiteX4" fmla="*/ 1793240 w 2103582"/>
                    <a:gd name="connsiteY4" fmla="*/ 1126836 h 1169785"/>
                    <a:gd name="connsiteX5" fmla="*/ 2103582 w 2103582"/>
                    <a:gd name="connsiteY5" fmla="*/ 1121295 h 1169785"/>
                    <a:gd name="connsiteX6" fmla="*/ 1843116 w 2103582"/>
                    <a:gd name="connsiteY6" fmla="*/ 955040 h 1169785"/>
                    <a:gd name="connsiteX7" fmla="*/ 1798782 w 2103582"/>
                    <a:gd name="connsiteY7" fmla="*/ 628073 h 1169785"/>
                    <a:gd name="connsiteX8" fmla="*/ 1920702 w 2103582"/>
                    <a:gd name="connsiteY8" fmla="*/ 145935 h 1169785"/>
                    <a:gd name="connsiteX9" fmla="*/ 163945 w 2103582"/>
                    <a:gd name="connsiteY9" fmla="*/ 655782 h 1169785"/>
                    <a:gd name="connsiteX10" fmla="*/ 424411 w 2103582"/>
                    <a:gd name="connsiteY10" fmla="*/ 816495 h 1169785"/>
                    <a:gd name="connsiteX11" fmla="*/ 441036 w 2103582"/>
                    <a:gd name="connsiteY11" fmla="*/ 988291 h 1169785"/>
                    <a:gd name="connsiteX0" fmla="*/ 441036 w 2103582"/>
                    <a:gd name="connsiteY0" fmla="*/ 988291 h 1169785"/>
                    <a:gd name="connsiteX1" fmla="*/ 779087 w 2103582"/>
                    <a:gd name="connsiteY1" fmla="*/ 888538 h 1169785"/>
                    <a:gd name="connsiteX2" fmla="*/ 950883 w 2103582"/>
                    <a:gd name="connsiteY2" fmla="*/ 882996 h 1169785"/>
                    <a:gd name="connsiteX3" fmla="*/ 2103582 w 2103582"/>
                    <a:gd name="connsiteY3" fmla="*/ 1126836 h 1169785"/>
                    <a:gd name="connsiteX4" fmla="*/ 1793240 w 2103582"/>
                    <a:gd name="connsiteY4" fmla="*/ 1126836 h 1169785"/>
                    <a:gd name="connsiteX5" fmla="*/ 2103582 w 2103582"/>
                    <a:gd name="connsiteY5" fmla="*/ 1121295 h 1169785"/>
                    <a:gd name="connsiteX6" fmla="*/ 1843116 w 2103582"/>
                    <a:gd name="connsiteY6" fmla="*/ 955040 h 1169785"/>
                    <a:gd name="connsiteX7" fmla="*/ 1798782 w 2103582"/>
                    <a:gd name="connsiteY7" fmla="*/ 628073 h 1169785"/>
                    <a:gd name="connsiteX8" fmla="*/ 1920702 w 2103582"/>
                    <a:gd name="connsiteY8" fmla="*/ 145935 h 1169785"/>
                    <a:gd name="connsiteX9" fmla="*/ 163945 w 2103582"/>
                    <a:gd name="connsiteY9" fmla="*/ 655782 h 1169785"/>
                    <a:gd name="connsiteX10" fmla="*/ 424411 w 2103582"/>
                    <a:gd name="connsiteY10" fmla="*/ 816495 h 1169785"/>
                    <a:gd name="connsiteX11" fmla="*/ 441036 w 2103582"/>
                    <a:gd name="connsiteY11" fmla="*/ 988291 h 1169785"/>
                    <a:gd name="connsiteX0" fmla="*/ 441036 w 2103582"/>
                    <a:gd name="connsiteY0" fmla="*/ 988291 h 1172303"/>
                    <a:gd name="connsiteX1" fmla="*/ 779087 w 2103582"/>
                    <a:gd name="connsiteY1" fmla="*/ 888538 h 1172303"/>
                    <a:gd name="connsiteX2" fmla="*/ 950883 w 2103582"/>
                    <a:gd name="connsiteY2" fmla="*/ 882996 h 1172303"/>
                    <a:gd name="connsiteX3" fmla="*/ 2103582 w 2103582"/>
                    <a:gd name="connsiteY3" fmla="*/ 1126836 h 1172303"/>
                    <a:gd name="connsiteX4" fmla="*/ 1793240 w 2103582"/>
                    <a:gd name="connsiteY4" fmla="*/ 1126836 h 1172303"/>
                    <a:gd name="connsiteX5" fmla="*/ 2103582 w 2103582"/>
                    <a:gd name="connsiteY5" fmla="*/ 1121295 h 1172303"/>
                    <a:gd name="connsiteX6" fmla="*/ 1843116 w 2103582"/>
                    <a:gd name="connsiteY6" fmla="*/ 955040 h 1172303"/>
                    <a:gd name="connsiteX7" fmla="*/ 1798782 w 2103582"/>
                    <a:gd name="connsiteY7" fmla="*/ 628073 h 1172303"/>
                    <a:gd name="connsiteX8" fmla="*/ 1920702 w 2103582"/>
                    <a:gd name="connsiteY8" fmla="*/ 145935 h 1172303"/>
                    <a:gd name="connsiteX9" fmla="*/ 163945 w 2103582"/>
                    <a:gd name="connsiteY9" fmla="*/ 655782 h 1172303"/>
                    <a:gd name="connsiteX10" fmla="*/ 424411 w 2103582"/>
                    <a:gd name="connsiteY10" fmla="*/ 816495 h 1172303"/>
                    <a:gd name="connsiteX11" fmla="*/ 441036 w 2103582"/>
                    <a:gd name="connsiteY11" fmla="*/ 988291 h 1172303"/>
                    <a:gd name="connsiteX0" fmla="*/ 441036 w 2103582"/>
                    <a:gd name="connsiteY0" fmla="*/ 988291 h 1169785"/>
                    <a:gd name="connsiteX1" fmla="*/ 779087 w 2103582"/>
                    <a:gd name="connsiteY1" fmla="*/ 888538 h 1169785"/>
                    <a:gd name="connsiteX2" fmla="*/ 950883 w 2103582"/>
                    <a:gd name="connsiteY2" fmla="*/ 882996 h 1169785"/>
                    <a:gd name="connsiteX3" fmla="*/ 2103582 w 2103582"/>
                    <a:gd name="connsiteY3" fmla="*/ 1126836 h 1169785"/>
                    <a:gd name="connsiteX4" fmla="*/ 1793240 w 2103582"/>
                    <a:gd name="connsiteY4" fmla="*/ 1126836 h 1169785"/>
                    <a:gd name="connsiteX5" fmla="*/ 2103582 w 2103582"/>
                    <a:gd name="connsiteY5" fmla="*/ 1121295 h 1169785"/>
                    <a:gd name="connsiteX6" fmla="*/ 1843116 w 2103582"/>
                    <a:gd name="connsiteY6" fmla="*/ 955040 h 1169785"/>
                    <a:gd name="connsiteX7" fmla="*/ 1798782 w 2103582"/>
                    <a:gd name="connsiteY7" fmla="*/ 628073 h 1169785"/>
                    <a:gd name="connsiteX8" fmla="*/ 1920702 w 2103582"/>
                    <a:gd name="connsiteY8" fmla="*/ 145935 h 1169785"/>
                    <a:gd name="connsiteX9" fmla="*/ 163945 w 2103582"/>
                    <a:gd name="connsiteY9" fmla="*/ 655782 h 1169785"/>
                    <a:gd name="connsiteX10" fmla="*/ 424411 w 2103582"/>
                    <a:gd name="connsiteY10" fmla="*/ 816495 h 1169785"/>
                    <a:gd name="connsiteX11" fmla="*/ 441036 w 2103582"/>
                    <a:gd name="connsiteY11" fmla="*/ 988291 h 1169785"/>
                    <a:gd name="connsiteX0" fmla="*/ 441036 w 2103582"/>
                    <a:gd name="connsiteY0" fmla="*/ 988291 h 1169785"/>
                    <a:gd name="connsiteX1" fmla="*/ 779087 w 2103582"/>
                    <a:gd name="connsiteY1" fmla="*/ 888538 h 1169785"/>
                    <a:gd name="connsiteX2" fmla="*/ 950883 w 2103582"/>
                    <a:gd name="connsiteY2" fmla="*/ 882996 h 1169785"/>
                    <a:gd name="connsiteX3" fmla="*/ 2103582 w 2103582"/>
                    <a:gd name="connsiteY3" fmla="*/ 1126836 h 1169785"/>
                    <a:gd name="connsiteX4" fmla="*/ 1793240 w 2103582"/>
                    <a:gd name="connsiteY4" fmla="*/ 1126836 h 1169785"/>
                    <a:gd name="connsiteX5" fmla="*/ 2103582 w 2103582"/>
                    <a:gd name="connsiteY5" fmla="*/ 1121295 h 1169785"/>
                    <a:gd name="connsiteX6" fmla="*/ 1843116 w 2103582"/>
                    <a:gd name="connsiteY6" fmla="*/ 955040 h 1169785"/>
                    <a:gd name="connsiteX7" fmla="*/ 1798782 w 2103582"/>
                    <a:gd name="connsiteY7" fmla="*/ 628073 h 1169785"/>
                    <a:gd name="connsiteX8" fmla="*/ 1920702 w 2103582"/>
                    <a:gd name="connsiteY8" fmla="*/ 145935 h 1169785"/>
                    <a:gd name="connsiteX9" fmla="*/ 163945 w 2103582"/>
                    <a:gd name="connsiteY9" fmla="*/ 655782 h 1169785"/>
                    <a:gd name="connsiteX10" fmla="*/ 424411 w 2103582"/>
                    <a:gd name="connsiteY10" fmla="*/ 816495 h 1169785"/>
                    <a:gd name="connsiteX11" fmla="*/ 441036 w 2103582"/>
                    <a:gd name="connsiteY11" fmla="*/ 988291 h 1169785"/>
                    <a:gd name="connsiteX0" fmla="*/ 441036 w 2103582"/>
                    <a:gd name="connsiteY0" fmla="*/ 988291 h 1169785"/>
                    <a:gd name="connsiteX1" fmla="*/ 779087 w 2103582"/>
                    <a:gd name="connsiteY1" fmla="*/ 888538 h 1169785"/>
                    <a:gd name="connsiteX2" fmla="*/ 950883 w 2103582"/>
                    <a:gd name="connsiteY2" fmla="*/ 882996 h 1169785"/>
                    <a:gd name="connsiteX3" fmla="*/ 2103582 w 2103582"/>
                    <a:gd name="connsiteY3" fmla="*/ 1126836 h 1169785"/>
                    <a:gd name="connsiteX4" fmla="*/ 1793240 w 2103582"/>
                    <a:gd name="connsiteY4" fmla="*/ 1126836 h 1169785"/>
                    <a:gd name="connsiteX5" fmla="*/ 2103582 w 2103582"/>
                    <a:gd name="connsiteY5" fmla="*/ 1121295 h 1169785"/>
                    <a:gd name="connsiteX6" fmla="*/ 1843116 w 2103582"/>
                    <a:gd name="connsiteY6" fmla="*/ 955040 h 1169785"/>
                    <a:gd name="connsiteX7" fmla="*/ 1798782 w 2103582"/>
                    <a:gd name="connsiteY7" fmla="*/ 628073 h 1169785"/>
                    <a:gd name="connsiteX8" fmla="*/ 1920702 w 2103582"/>
                    <a:gd name="connsiteY8" fmla="*/ 145935 h 1169785"/>
                    <a:gd name="connsiteX9" fmla="*/ 163945 w 2103582"/>
                    <a:gd name="connsiteY9" fmla="*/ 655782 h 1169785"/>
                    <a:gd name="connsiteX10" fmla="*/ 424411 w 2103582"/>
                    <a:gd name="connsiteY10" fmla="*/ 816495 h 1169785"/>
                    <a:gd name="connsiteX11" fmla="*/ 441036 w 2103582"/>
                    <a:gd name="connsiteY11" fmla="*/ 988291 h 1169785"/>
                    <a:gd name="connsiteX0" fmla="*/ 441036 w 2103582"/>
                    <a:gd name="connsiteY0" fmla="*/ 988291 h 1169785"/>
                    <a:gd name="connsiteX1" fmla="*/ 779087 w 2103582"/>
                    <a:gd name="connsiteY1" fmla="*/ 888538 h 1169785"/>
                    <a:gd name="connsiteX2" fmla="*/ 950883 w 2103582"/>
                    <a:gd name="connsiteY2" fmla="*/ 882996 h 1169785"/>
                    <a:gd name="connsiteX3" fmla="*/ 2103582 w 2103582"/>
                    <a:gd name="connsiteY3" fmla="*/ 1126836 h 1169785"/>
                    <a:gd name="connsiteX4" fmla="*/ 1793240 w 2103582"/>
                    <a:gd name="connsiteY4" fmla="*/ 1126836 h 1169785"/>
                    <a:gd name="connsiteX5" fmla="*/ 2103582 w 2103582"/>
                    <a:gd name="connsiteY5" fmla="*/ 1121295 h 1169785"/>
                    <a:gd name="connsiteX6" fmla="*/ 1843116 w 2103582"/>
                    <a:gd name="connsiteY6" fmla="*/ 955040 h 1169785"/>
                    <a:gd name="connsiteX7" fmla="*/ 1798782 w 2103582"/>
                    <a:gd name="connsiteY7" fmla="*/ 628073 h 1169785"/>
                    <a:gd name="connsiteX8" fmla="*/ 1920702 w 2103582"/>
                    <a:gd name="connsiteY8" fmla="*/ 145935 h 1169785"/>
                    <a:gd name="connsiteX9" fmla="*/ 163945 w 2103582"/>
                    <a:gd name="connsiteY9" fmla="*/ 655782 h 1169785"/>
                    <a:gd name="connsiteX10" fmla="*/ 424411 w 2103582"/>
                    <a:gd name="connsiteY10" fmla="*/ 816495 h 1169785"/>
                    <a:gd name="connsiteX11" fmla="*/ 441036 w 2103582"/>
                    <a:gd name="connsiteY11" fmla="*/ 988291 h 1169785"/>
                    <a:gd name="connsiteX0" fmla="*/ 441036 w 2103582"/>
                    <a:gd name="connsiteY0" fmla="*/ 988291 h 1169785"/>
                    <a:gd name="connsiteX1" fmla="*/ 779087 w 2103582"/>
                    <a:gd name="connsiteY1" fmla="*/ 888538 h 1169785"/>
                    <a:gd name="connsiteX2" fmla="*/ 950883 w 2103582"/>
                    <a:gd name="connsiteY2" fmla="*/ 882996 h 1169785"/>
                    <a:gd name="connsiteX3" fmla="*/ 2103582 w 2103582"/>
                    <a:gd name="connsiteY3" fmla="*/ 1126836 h 1169785"/>
                    <a:gd name="connsiteX4" fmla="*/ 1793240 w 2103582"/>
                    <a:gd name="connsiteY4" fmla="*/ 1126836 h 1169785"/>
                    <a:gd name="connsiteX5" fmla="*/ 2103582 w 2103582"/>
                    <a:gd name="connsiteY5" fmla="*/ 1121295 h 1169785"/>
                    <a:gd name="connsiteX6" fmla="*/ 1843116 w 2103582"/>
                    <a:gd name="connsiteY6" fmla="*/ 955040 h 1169785"/>
                    <a:gd name="connsiteX7" fmla="*/ 1798782 w 2103582"/>
                    <a:gd name="connsiteY7" fmla="*/ 628073 h 1169785"/>
                    <a:gd name="connsiteX8" fmla="*/ 1920702 w 2103582"/>
                    <a:gd name="connsiteY8" fmla="*/ 145935 h 1169785"/>
                    <a:gd name="connsiteX9" fmla="*/ 163945 w 2103582"/>
                    <a:gd name="connsiteY9" fmla="*/ 655782 h 1169785"/>
                    <a:gd name="connsiteX10" fmla="*/ 424411 w 2103582"/>
                    <a:gd name="connsiteY10" fmla="*/ 816495 h 1169785"/>
                    <a:gd name="connsiteX11" fmla="*/ 441036 w 2103582"/>
                    <a:gd name="connsiteY11" fmla="*/ 988291 h 1169785"/>
                    <a:gd name="connsiteX0" fmla="*/ 441036 w 2103582"/>
                    <a:gd name="connsiteY0" fmla="*/ 988291 h 1169785"/>
                    <a:gd name="connsiteX1" fmla="*/ 779087 w 2103582"/>
                    <a:gd name="connsiteY1" fmla="*/ 888538 h 1169785"/>
                    <a:gd name="connsiteX2" fmla="*/ 950883 w 2103582"/>
                    <a:gd name="connsiteY2" fmla="*/ 882996 h 1169785"/>
                    <a:gd name="connsiteX3" fmla="*/ 2103582 w 2103582"/>
                    <a:gd name="connsiteY3" fmla="*/ 1126836 h 1169785"/>
                    <a:gd name="connsiteX4" fmla="*/ 1793240 w 2103582"/>
                    <a:gd name="connsiteY4" fmla="*/ 1126836 h 1169785"/>
                    <a:gd name="connsiteX5" fmla="*/ 2103582 w 2103582"/>
                    <a:gd name="connsiteY5" fmla="*/ 1121295 h 1169785"/>
                    <a:gd name="connsiteX6" fmla="*/ 1843116 w 2103582"/>
                    <a:gd name="connsiteY6" fmla="*/ 955040 h 1169785"/>
                    <a:gd name="connsiteX7" fmla="*/ 1798782 w 2103582"/>
                    <a:gd name="connsiteY7" fmla="*/ 628073 h 1169785"/>
                    <a:gd name="connsiteX8" fmla="*/ 1920702 w 2103582"/>
                    <a:gd name="connsiteY8" fmla="*/ 145935 h 1169785"/>
                    <a:gd name="connsiteX9" fmla="*/ 163945 w 2103582"/>
                    <a:gd name="connsiteY9" fmla="*/ 655782 h 1169785"/>
                    <a:gd name="connsiteX10" fmla="*/ 424411 w 2103582"/>
                    <a:gd name="connsiteY10" fmla="*/ 816495 h 1169785"/>
                    <a:gd name="connsiteX11" fmla="*/ 441036 w 2103582"/>
                    <a:gd name="connsiteY11" fmla="*/ 988291 h 1169785"/>
                    <a:gd name="connsiteX0" fmla="*/ 441036 w 2103582"/>
                    <a:gd name="connsiteY0" fmla="*/ 988291 h 1174761"/>
                    <a:gd name="connsiteX1" fmla="*/ 779087 w 2103582"/>
                    <a:gd name="connsiteY1" fmla="*/ 888538 h 1174761"/>
                    <a:gd name="connsiteX2" fmla="*/ 950883 w 2103582"/>
                    <a:gd name="connsiteY2" fmla="*/ 882996 h 1174761"/>
                    <a:gd name="connsiteX3" fmla="*/ 2103582 w 2103582"/>
                    <a:gd name="connsiteY3" fmla="*/ 1126836 h 1174761"/>
                    <a:gd name="connsiteX4" fmla="*/ 1793240 w 2103582"/>
                    <a:gd name="connsiteY4" fmla="*/ 1126836 h 1174761"/>
                    <a:gd name="connsiteX5" fmla="*/ 2103582 w 2103582"/>
                    <a:gd name="connsiteY5" fmla="*/ 1121295 h 1174761"/>
                    <a:gd name="connsiteX6" fmla="*/ 1843116 w 2103582"/>
                    <a:gd name="connsiteY6" fmla="*/ 955040 h 1174761"/>
                    <a:gd name="connsiteX7" fmla="*/ 1798782 w 2103582"/>
                    <a:gd name="connsiteY7" fmla="*/ 628073 h 1174761"/>
                    <a:gd name="connsiteX8" fmla="*/ 1920702 w 2103582"/>
                    <a:gd name="connsiteY8" fmla="*/ 145935 h 1174761"/>
                    <a:gd name="connsiteX9" fmla="*/ 163945 w 2103582"/>
                    <a:gd name="connsiteY9" fmla="*/ 655782 h 1174761"/>
                    <a:gd name="connsiteX10" fmla="*/ 424411 w 2103582"/>
                    <a:gd name="connsiteY10" fmla="*/ 816495 h 1174761"/>
                    <a:gd name="connsiteX11" fmla="*/ 441036 w 2103582"/>
                    <a:gd name="connsiteY11" fmla="*/ 988291 h 1174761"/>
                    <a:gd name="connsiteX0" fmla="*/ 441036 w 2103582"/>
                    <a:gd name="connsiteY0" fmla="*/ 988291 h 1169785"/>
                    <a:gd name="connsiteX1" fmla="*/ 779087 w 2103582"/>
                    <a:gd name="connsiteY1" fmla="*/ 888538 h 1169785"/>
                    <a:gd name="connsiteX2" fmla="*/ 950883 w 2103582"/>
                    <a:gd name="connsiteY2" fmla="*/ 882996 h 1169785"/>
                    <a:gd name="connsiteX3" fmla="*/ 2103582 w 2103582"/>
                    <a:gd name="connsiteY3" fmla="*/ 1126836 h 1169785"/>
                    <a:gd name="connsiteX4" fmla="*/ 1793240 w 2103582"/>
                    <a:gd name="connsiteY4" fmla="*/ 1126836 h 1169785"/>
                    <a:gd name="connsiteX5" fmla="*/ 2103582 w 2103582"/>
                    <a:gd name="connsiteY5" fmla="*/ 1121295 h 1169785"/>
                    <a:gd name="connsiteX6" fmla="*/ 1843116 w 2103582"/>
                    <a:gd name="connsiteY6" fmla="*/ 955040 h 1169785"/>
                    <a:gd name="connsiteX7" fmla="*/ 1798782 w 2103582"/>
                    <a:gd name="connsiteY7" fmla="*/ 628073 h 1169785"/>
                    <a:gd name="connsiteX8" fmla="*/ 1920702 w 2103582"/>
                    <a:gd name="connsiteY8" fmla="*/ 145935 h 1169785"/>
                    <a:gd name="connsiteX9" fmla="*/ 163945 w 2103582"/>
                    <a:gd name="connsiteY9" fmla="*/ 655782 h 1169785"/>
                    <a:gd name="connsiteX10" fmla="*/ 424411 w 2103582"/>
                    <a:gd name="connsiteY10" fmla="*/ 816495 h 1169785"/>
                    <a:gd name="connsiteX11" fmla="*/ 441036 w 2103582"/>
                    <a:gd name="connsiteY11" fmla="*/ 988291 h 1169785"/>
                    <a:gd name="connsiteX0" fmla="*/ 441036 w 2132870"/>
                    <a:gd name="connsiteY0" fmla="*/ 988291 h 1169785"/>
                    <a:gd name="connsiteX1" fmla="*/ 779087 w 2132870"/>
                    <a:gd name="connsiteY1" fmla="*/ 888538 h 1169785"/>
                    <a:gd name="connsiteX2" fmla="*/ 950883 w 2132870"/>
                    <a:gd name="connsiteY2" fmla="*/ 882996 h 1169785"/>
                    <a:gd name="connsiteX3" fmla="*/ 2103582 w 2132870"/>
                    <a:gd name="connsiteY3" fmla="*/ 1126836 h 1169785"/>
                    <a:gd name="connsiteX4" fmla="*/ 1793240 w 2132870"/>
                    <a:gd name="connsiteY4" fmla="*/ 1126836 h 1169785"/>
                    <a:gd name="connsiteX5" fmla="*/ 2103582 w 2132870"/>
                    <a:gd name="connsiteY5" fmla="*/ 1121295 h 1169785"/>
                    <a:gd name="connsiteX6" fmla="*/ 1843116 w 2132870"/>
                    <a:gd name="connsiteY6" fmla="*/ 955040 h 1169785"/>
                    <a:gd name="connsiteX7" fmla="*/ 1798782 w 2132870"/>
                    <a:gd name="connsiteY7" fmla="*/ 628073 h 1169785"/>
                    <a:gd name="connsiteX8" fmla="*/ 1920702 w 2132870"/>
                    <a:gd name="connsiteY8" fmla="*/ 145935 h 1169785"/>
                    <a:gd name="connsiteX9" fmla="*/ 163945 w 2132870"/>
                    <a:gd name="connsiteY9" fmla="*/ 655782 h 1169785"/>
                    <a:gd name="connsiteX10" fmla="*/ 424411 w 2132870"/>
                    <a:gd name="connsiteY10" fmla="*/ 816495 h 1169785"/>
                    <a:gd name="connsiteX11" fmla="*/ 441036 w 2132870"/>
                    <a:gd name="connsiteY11" fmla="*/ 988291 h 1169785"/>
                    <a:gd name="connsiteX0" fmla="*/ 441036 w 2123038"/>
                    <a:gd name="connsiteY0" fmla="*/ 988291 h 1169785"/>
                    <a:gd name="connsiteX1" fmla="*/ 779087 w 2123038"/>
                    <a:gd name="connsiteY1" fmla="*/ 888538 h 1169785"/>
                    <a:gd name="connsiteX2" fmla="*/ 950883 w 2123038"/>
                    <a:gd name="connsiteY2" fmla="*/ 882996 h 1169785"/>
                    <a:gd name="connsiteX3" fmla="*/ 2103582 w 2123038"/>
                    <a:gd name="connsiteY3" fmla="*/ 1126836 h 1169785"/>
                    <a:gd name="connsiteX4" fmla="*/ 1793240 w 2123038"/>
                    <a:gd name="connsiteY4" fmla="*/ 1126836 h 1169785"/>
                    <a:gd name="connsiteX5" fmla="*/ 2103582 w 2123038"/>
                    <a:gd name="connsiteY5" fmla="*/ 1121295 h 1169785"/>
                    <a:gd name="connsiteX6" fmla="*/ 1843116 w 2123038"/>
                    <a:gd name="connsiteY6" fmla="*/ 955040 h 1169785"/>
                    <a:gd name="connsiteX7" fmla="*/ 1798782 w 2123038"/>
                    <a:gd name="connsiteY7" fmla="*/ 628073 h 1169785"/>
                    <a:gd name="connsiteX8" fmla="*/ 1920702 w 2123038"/>
                    <a:gd name="connsiteY8" fmla="*/ 145935 h 1169785"/>
                    <a:gd name="connsiteX9" fmla="*/ 163945 w 2123038"/>
                    <a:gd name="connsiteY9" fmla="*/ 655782 h 1169785"/>
                    <a:gd name="connsiteX10" fmla="*/ 424411 w 2123038"/>
                    <a:gd name="connsiteY10" fmla="*/ 816495 h 1169785"/>
                    <a:gd name="connsiteX11" fmla="*/ 441036 w 2123038"/>
                    <a:gd name="connsiteY11" fmla="*/ 988291 h 1169785"/>
                    <a:gd name="connsiteX0" fmla="*/ 441036 w 2150077"/>
                    <a:gd name="connsiteY0" fmla="*/ 988291 h 1171081"/>
                    <a:gd name="connsiteX1" fmla="*/ 779087 w 2150077"/>
                    <a:gd name="connsiteY1" fmla="*/ 888538 h 1171081"/>
                    <a:gd name="connsiteX2" fmla="*/ 950883 w 2150077"/>
                    <a:gd name="connsiteY2" fmla="*/ 882996 h 1171081"/>
                    <a:gd name="connsiteX3" fmla="*/ 2103582 w 2150077"/>
                    <a:gd name="connsiteY3" fmla="*/ 1126836 h 1171081"/>
                    <a:gd name="connsiteX4" fmla="*/ 1793240 w 2150077"/>
                    <a:gd name="connsiteY4" fmla="*/ 1126836 h 1171081"/>
                    <a:gd name="connsiteX5" fmla="*/ 2103582 w 2150077"/>
                    <a:gd name="connsiteY5" fmla="*/ 1121295 h 1171081"/>
                    <a:gd name="connsiteX6" fmla="*/ 1843116 w 2150077"/>
                    <a:gd name="connsiteY6" fmla="*/ 955040 h 1171081"/>
                    <a:gd name="connsiteX7" fmla="*/ 1798782 w 2150077"/>
                    <a:gd name="connsiteY7" fmla="*/ 628073 h 1171081"/>
                    <a:gd name="connsiteX8" fmla="*/ 1920702 w 2150077"/>
                    <a:gd name="connsiteY8" fmla="*/ 145935 h 1171081"/>
                    <a:gd name="connsiteX9" fmla="*/ 163945 w 2150077"/>
                    <a:gd name="connsiteY9" fmla="*/ 655782 h 1171081"/>
                    <a:gd name="connsiteX10" fmla="*/ 424411 w 2150077"/>
                    <a:gd name="connsiteY10" fmla="*/ 816495 h 1171081"/>
                    <a:gd name="connsiteX11" fmla="*/ 441036 w 2150077"/>
                    <a:gd name="connsiteY11" fmla="*/ 988291 h 1171081"/>
                    <a:gd name="connsiteX0" fmla="*/ 277091 w 2407463"/>
                    <a:gd name="connsiteY0" fmla="*/ 947344 h 1130134"/>
                    <a:gd name="connsiteX1" fmla="*/ 615142 w 2407463"/>
                    <a:gd name="connsiteY1" fmla="*/ 847591 h 1130134"/>
                    <a:gd name="connsiteX2" fmla="*/ 786938 w 2407463"/>
                    <a:gd name="connsiteY2" fmla="*/ 842049 h 1130134"/>
                    <a:gd name="connsiteX3" fmla="*/ 1939637 w 2407463"/>
                    <a:gd name="connsiteY3" fmla="*/ 1085889 h 1130134"/>
                    <a:gd name="connsiteX4" fmla="*/ 1629295 w 2407463"/>
                    <a:gd name="connsiteY4" fmla="*/ 1085889 h 1130134"/>
                    <a:gd name="connsiteX5" fmla="*/ 1939637 w 2407463"/>
                    <a:gd name="connsiteY5" fmla="*/ 1080348 h 1130134"/>
                    <a:gd name="connsiteX6" fmla="*/ 1679171 w 2407463"/>
                    <a:gd name="connsiteY6" fmla="*/ 914093 h 1130134"/>
                    <a:gd name="connsiteX7" fmla="*/ 1634837 w 2407463"/>
                    <a:gd name="connsiteY7" fmla="*/ 587126 h 1130134"/>
                    <a:gd name="connsiteX8" fmla="*/ 1756757 w 2407463"/>
                    <a:gd name="connsiteY8" fmla="*/ 104988 h 1130134"/>
                    <a:gd name="connsiteX9" fmla="*/ 2114671 w 2407463"/>
                    <a:gd name="connsiteY9" fmla="*/ 84972 h 1130134"/>
                    <a:gd name="connsiteX10" fmla="*/ 0 w 2407463"/>
                    <a:gd name="connsiteY10" fmla="*/ 614835 h 1130134"/>
                    <a:gd name="connsiteX11" fmla="*/ 260466 w 2407463"/>
                    <a:gd name="connsiteY11" fmla="*/ 775548 h 1130134"/>
                    <a:gd name="connsiteX12" fmla="*/ 277091 w 2407463"/>
                    <a:gd name="connsiteY12" fmla="*/ 947344 h 1130134"/>
                    <a:gd name="connsiteX0" fmla="*/ 277091 w 2387145"/>
                    <a:gd name="connsiteY0" fmla="*/ 866992 h 1049782"/>
                    <a:gd name="connsiteX1" fmla="*/ 615142 w 2387145"/>
                    <a:gd name="connsiteY1" fmla="*/ 767239 h 1049782"/>
                    <a:gd name="connsiteX2" fmla="*/ 786938 w 2387145"/>
                    <a:gd name="connsiteY2" fmla="*/ 761697 h 1049782"/>
                    <a:gd name="connsiteX3" fmla="*/ 1939637 w 2387145"/>
                    <a:gd name="connsiteY3" fmla="*/ 1005537 h 1049782"/>
                    <a:gd name="connsiteX4" fmla="*/ 1629295 w 2387145"/>
                    <a:gd name="connsiteY4" fmla="*/ 1005537 h 1049782"/>
                    <a:gd name="connsiteX5" fmla="*/ 1939637 w 2387145"/>
                    <a:gd name="connsiteY5" fmla="*/ 999996 h 1049782"/>
                    <a:gd name="connsiteX6" fmla="*/ 1679171 w 2387145"/>
                    <a:gd name="connsiteY6" fmla="*/ 833741 h 1049782"/>
                    <a:gd name="connsiteX7" fmla="*/ 1634837 w 2387145"/>
                    <a:gd name="connsiteY7" fmla="*/ 506774 h 1049782"/>
                    <a:gd name="connsiteX8" fmla="*/ 2114671 w 2387145"/>
                    <a:gd name="connsiteY8" fmla="*/ 4620 h 1049782"/>
                    <a:gd name="connsiteX9" fmla="*/ 0 w 2387145"/>
                    <a:gd name="connsiteY9" fmla="*/ 534483 h 1049782"/>
                    <a:gd name="connsiteX10" fmla="*/ 260466 w 2387145"/>
                    <a:gd name="connsiteY10" fmla="*/ 695196 h 1049782"/>
                    <a:gd name="connsiteX11" fmla="*/ 277091 w 2387145"/>
                    <a:gd name="connsiteY11" fmla="*/ 866992 h 1049782"/>
                    <a:gd name="connsiteX0" fmla="*/ 277091 w 2387145"/>
                    <a:gd name="connsiteY0" fmla="*/ 939767 h 1122557"/>
                    <a:gd name="connsiteX1" fmla="*/ 615142 w 2387145"/>
                    <a:gd name="connsiteY1" fmla="*/ 840014 h 1122557"/>
                    <a:gd name="connsiteX2" fmla="*/ 786938 w 2387145"/>
                    <a:gd name="connsiteY2" fmla="*/ 834472 h 1122557"/>
                    <a:gd name="connsiteX3" fmla="*/ 1939637 w 2387145"/>
                    <a:gd name="connsiteY3" fmla="*/ 1078312 h 1122557"/>
                    <a:gd name="connsiteX4" fmla="*/ 1629295 w 2387145"/>
                    <a:gd name="connsiteY4" fmla="*/ 1078312 h 1122557"/>
                    <a:gd name="connsiteX5" fmla="*/ 1939637 w 2387145"/>
                    <a:gd name="connsiteY5" fmla="*/ 1072771 h 1122557"/>
                    <a:gd name="connsiteX6" fmla="*/ 1679171 w 2387145"/>
                    <a:gd name="connsiteY6" fmla="*/ 906516 h 1122557"/>
                    <a:gd name="connsiteX7" fmla="*/ 1634837 w 2387145"/>
                    <a:gd name="connsiteY7" fmla="*/ 579549 h 1122557"/>
                    <a:gd name="connsiteX8" fmla="*/ 2114671 w 2387145"/>
                    <a:gd name="connsiteY8" fmla="*/ 77395 h 1122557"/>
                    <a:gd name="connsiteX9" fmla="*/ 1962762 w 2387145"/>
                    <a:gd name="connsiteY9" fmla="*/ 115172 h 1122557"/>
                    <a:gd name="connsiteX10" fmla="*/ 0 w 2387145"/>
                    <a:gd name="connsiteY10" fmla="*/ 607258 h 1122557"/>
                    <a:gd name="connsiteX11" fmla="*/ 260466 w 2387145"/>
                    <a:gd name="connsiteY11" fmla="*/ 767971 h 1122557"/>
                    <a:gd name="connsiteX12" fmla="*/ 277091 w 2387145"/>
                    <a:gd name="connsiteY12" fmla="*/ 939767 h 1122557"/>
                    <a:gd name="connsiteX0" fmla="*/ 277091 w 2235237"/>
                    <a:gd name="connsiteY0" fmla="*/ 829211 h 1012001"/>
                    <a:gd name="connsiteX1" fmla="*/ 615142 w 2235237"/>
                    <a:gd name="connsiteY1" fmla="*/ 729458 h 1012001"/>
                    <a:gd name="connsiteX2" fmla="*/ 786938 w 2235237"/>
                    <a:gd name="connsiteY2" fmla="*/ 723916 h 1012001"/>
                    <a:gd name="connsiteX3" fmla="*/ 1939637 w 2235237"/>
                    <a:gd name="connsiteY3" fmla="*/ 967756 h 1012001"/>
                    <a:gd name="connsiteX4" fmla="*/ 1629295 w 2235237"/>
                    <a:gd name="connsiteY4" fmla="*/ 967756 h 1012001"/>
                    <a:gd name="connsiteX5" fmla="*/ 1939637 w 2235237"/>
                    <a:gd name="connsiteY5" fmla="*/ 962215 h 1012001"/>
                    <a:gd name="connsiteX6" fmla="*/ 1679171 w 2235237"/>
                    <a:gd name="connsiteY6" fmla="*/ 795960 h 1012001"/>
                    <a:gd name="connsiteX7" fmla="*/ 1634837 w 2235237"/>
                    <a:gd name="connsiteY7" fmla="*/ 468993 h 1012001"/>
                    <a:gd name="connsiteX8" fmla="*/ 1962762 w 2235237"/>
                    <a:gd name="connsiteY8" fmla="*/ 4616 h 1012001"/>
                    <a:gd name="connsiteX9" fmla="*/ 0 w 2235237"/>
                    <a:gd name="connsiteY9" fmla="*/ 496702 h 1012001"/>
                    <a:gd name="connsiteX10" fmla="*/ 260466 w 2235237"/>
                    <a:gd name="connsiteY10" fmla="*/ 657415 h 1012001"/>
                    <a:gd name="connsiteX11" fmla="*/ 277091 w 2235237"/>
                    <a:gd name="connsiteY11" fmla="*/ 829211 h 1012001"/>
                    <a:gd name="connsiteX0" fmla="*/ 277091 w 2235237"/>
                    <a:gd name="connsiteY0" fmla="*/ 829211 h 1012001"/>
                    <a:gd name="connsiteX1" fmla="*/ 615142 w 2235237"/>
                    <a:gd name="connsiteY1" fmla="*/ 729458 h 1012001"/>
                    <a:gd name="connsiteX2" fmla="*/ 786938 w 2235237"/>
                    <a:gd name="connsiteY2" fmla="*/ 723916 h 1012001"/>
                    <a:gd name="connsiteX3" fmla="*/ 1939637 w 2235237"/>
                    <a:gd name="connsiteY3" fmla="*/ 967756 h 1012001"/>
                    <a:gd name="connsiteX4" fmla="*/ 1629295 w 2235237"/>
                    <a:gd name="connsiteY4" fmla="*/ 967756 h 1012001"/>
                    <a:gd name="connsiteX5" fmla="*/ 1939637 w 2235237"/>
                    <a:gd name="connsiteY5" fmla="*/ 962215 h 1012001"/>
                    <a:gd name="connsiteX6" fmla="*/ 1679171 w 2235237"/>
                    <a:gd name="connsiteY6" fmla="*/ 795960 h 1012001"/>
                    <a:gd name="connsiteX7" fmla="*/ 1634837 w 2235237"/>
                    <a:gd name="connsiteY7" fmla="*/ 468993 h 1012001"/>
                    <a:gd name="connsiteX8" fmla="*/ 1962762 w 2235237"/>
                    <a:gd name="connsiteY8" fmla="*/ 4616 h 1012001"/>
                    <a:gd name="connsiteX9" fmla="*/ 0 w 2235237"/>
                    <a:gd name="connsiteY9" fmla="*/ 496702 h 1012001"/>
                    <a:gd name="connsiteX10" fmla="*/ 260466 w 2235237"/>
                    <a:gd name="connsiteY10" fmla="*/ 657415 h 1012001"/>
                    <a:gd name="connsiteX11" fmla="*/ 277091 w 2235237"/>
                    <a:gd name="connsiteY11" fmla="*/ 829211 h 1012001"/>
                    <a:gd name="connsiteX0" fmla="*/ 277091 w 2235237"/>
                    <a:gd name="connsiteY0" fmla="*/ 829211 h 1012001"/>
                    <a:gd name="connsiteX1" fmla="*/ 615142 w 2235237"/>
                    <a:gd name="connsiteY1" fmla="*/ 729458 h 1012001"/>
                    <a:gd name="connsiteX2" fmla="*/ 786938 w 2235237"/>
                    <a:gd name="connsiteY2" fmla="*/ 723916 h 1012001"/>
                    <a:gd name="connsiteX3" fmla="*/ 1939637 w 2235237"/>
                    <a:gd name="connsiteY3" fmla="*/ 967756 h 1012001"/>
                    <a:gd name="connsiteX4" fmla="*/ 1629295 w 2235237"/>
                    <a:gd name="connsiteY4" fmla="*/ 967756 h 1012001"/>
                    <a:gd name="connsiteX5" fmla="*/ 1939637 w 2235237"/>
                    <a:gd name="connsiteY5" fmla="*/ 962215 h 1012001"/>
                    <a:gd name="connsiteX6" fmla="*/ 1679171 w 2235237"/>
                    <a:gd name="connsiteY6" fmla="*/ 795960 h 1012001"/>
                    <a:gd name="connsiteX7" fmla="*/ 1634837 w 2235237"/>
                    <a:gd name="connsiteY7" fmla="*/ 468993 h 1012001"/>
                    <a:gd name="connsiteX8" fmla="*/ 1962762 w 2235237"/>
                    <a:gd name="connsiteY8" fmla="*/ 4616 h 1012001"/>
                    <a:gd name="connsiteX9" fmla="*/ 0 w 2235237"/>
                    <a:gd name="connsiteY9" fmla="*/ 496702 h 1012001"/>
                    <a:gd name="connsiteX10" fmla="*/ 260466 w 2235237"/>
                    <a:gd name="connsiteY10" fmla="*/ 657415 h 1012001"/>
                    <a:gd name="connsiteX11" fmla="*/ 277091 w 2235237"/>
                    <a:gd name="connsiteY11" fmla="*/ 829211 h 1012001"/>
                    <a:gd name="connsiteX0" fmla="*/ 277091 w 2235237"/>
                    <a:gd name="connsiteY0" fmla="*/ 975535 h 1158325"/>
                    <a:gd name="connsiteX1" fmla="*/ 615142 w 2235237"/>
                    <a:gd name="connsiteY1" fmla="*/ 875782 h 1158325"/>
                    <a:gd name="connsiteX2" fmla="*/ 786938 w 2235237"/>
                    <a:gd name="connsiteY2" fmla="*/ 870240 h 1158325"/>
                    <a:gd name="connsiteX3" fmla="*/ 1939637 w 2235237"/>
                    <a:gd name="connsiteY3" fmla="*/ 1114080 h 1158325"/>
                    <a:gd name="connsiteX4" fmla="*/ 1629295 w 2235237"/>
                    <a:gd name="connsiteY4" fmla="*/ 1114080 h 1158325"/>
                    <a:gd name="connsiteX5" fmla="*/ 1939637 w 2235237"/>
                    <a:gd name="connsiteY5" fmla="*/ 1108539 h 1158325"/>
                    <a:gd name="connsiteX6" fmla="*/ 1679171 w 2235237"/>
                    <a:gd name="connsiteY6" fmla="*/ 942284 h 1158325"/>
                    <a:gd name="connsiteX7" fmla="*/ 1634837 w 2235237"/>
                    <a:gd name="connsiteY7" fmla="*/ 615317 h 1158325"/>
                    <a:gd name="connsiteX8" fmla="*/ 1962762 w 2235237"/>
                    <a:gd name="connsiteY8" fmla="*/ 150940 h 1158325"/>
                    <a:gd name="connsiteX9" fmla="*/ 0 w 2235237"/>
                    <a:gd name="connsiteY9" fmla="*/ 643026 h 1158325"/>
                    <a:gd name="connsiteX10" fmla="*/ 260466 w 2235237"/>
                    <a:gd name="connsiteY10" fmla="*/ 803739 h 1158325"/>
                    <a:gd name="connsiteX11" fmla="*/ 277091 w 2235237"/>
                    <a:gd name="connsiteY11" fmla="*/ 975535 h 1158325"/>
                    <a:gd name="connsiteX0" fmla="*/ 277091 w 2235237"/>
                    <a:gd name="connsiteY0" fmla="*/ 1038495 h 1221285"/>
                    <a:gd name="connsiteX1" fmla="*/ 615142 w 2235237"/>
                    <a:gd name="connsiteY1" fmla="*/ 938742 h 1221285"/>
                    <a:gd name="connsiteX2" fmla="*/ 786938 w 2235237"/>
                    <a:gd name="connsiteY2" fmla="*/ 933200 h 1221285"/>
                    <a:gd name="connsiteX3" fmla="*/ 1939637 w 2235237"/>
                    <a:gd name="connsiteY3" fmla="*/ 1177040 h 1221285"/>
                    <a:gd name="connsiteX4" fmla="*/ 1629295 w 2235237"/>
                    <a:gd name="connsiteY4" fmla="*/ 1177040 h 1221285"/>
                    <a:gd name="connsiteX5" fmla="*/ 1939637 w 2235237"/>
                    <a:gd name="connsiteY5" fmla="*/ 1171499 h 1221285"/>
                    <a:gd name="connsiteX6" fmla="*/ 1679171 w 2235237"/>
                    <a:gd name="connsiteY6" fmla="*/ 1005244 h 1221285"/>
                    <a:gd name="connsiteX7" fmla="*/ 1634837 w 2235237"/>
                    <a:gd name="connsiteY7" fmla="*/ 678277 h 1221285"/>
                    <a:gd name="connsiteX8" fmla="*/ 1962762 w 2235237"/>
                    <a:gd name="connsiteY8" fmla="*/ 213900 h 1221285"/>
                    <a:gd name="connsiteX9" fmla="*/ 0 w 2235237"/>
                    <a:gd name="connsiteY9" fmla="*/ 705986 h 1221285"/>
                    <a:gd name="connsiteX10" fmla="*/ 260466 w 2235237"/>
                    <a:gd name="connsiteY10" fmla="*/ 866699 h 1221285"/>
                    <a:gd name="connsiteX11" fmla="*/ 277091 w 2235237"/>
                    <a:gd name="connsiteY11" fmla="*/ 1038495 h 1221285"/>
                    <a:gd name="connsiteX0" fmla="*/ 277091 w 1986132"/>
                    <a:gd name="connsiteY0" fmla="*/ 1038495 h 1221285"/>
                    <a:gd name="connsiteX1" fmla="*/ 615142 w 1986132"/>
                    <a:gd name="connsiteY1" fmla="*/ 938742 h 1221285"/>
                    <a:gd name="connsiteX2" fmla="*/ 786938 w 1986132"/>
                    <a:gd name="connsiteY2" fmla="*/ 933200 h 1221285"/>
                    <a:gd name="connsiteX3" fmla="*/ 1939637 w 1986132"/>
                    <a:gd name="connsiteY3" fmla="*/ 1177040 h 1221285"/>
                    <a:gd name="connsiteX4" fmla="*/ 1629295 w 1986132"/>
                    <a:gd name="connsiteY4" fmla="*/ 1177040 h 1221285"/>
                    <a:gd name="connsiteX5" fmla="*/ 1939637 w 1986132"/>
                    <a:gd name="connsiteY5" fmla="*/ 1171499 h 1221285"/>
                    <a:gd name="connsiteX6" fmla="*/ 1679171 w 1986132"/>
                    <a:gd name="connsiteY6" fmla="*/ 1005244 h 1221285"/>
                    <a:gd name="connsiteX7" fmla="*/ 1634837 w 1986132"/>
                    <a:gd name="connsiteY7" fmla="*/ 678277 h 1221285"/>
                    <a:gd name="connsiteX8" fmla="*/ 1962762 w 1986132"/>
                    <a:gd name="connsiteY8" fmla="*/ 213900 h 1221285"/>
                    <a:gd name="connsiteX9" fmla="*/ 0 w 1986132"/>
                    <a:gd name="connsiteY9" fmla="*/ 705986 h 1221285"/>
                    <a:gd name="connsiteX10" fmla="*/ 260466 w 1986132"/>
                    <a:gd name="connsiteY10" fmla="*/ 866699 h 1221285"/>
                    <a:gd name="connsiteX11" fmla="*/ 277091 w 1986132"/>
                    <a:gd name="connsiteY11" fmla="*/ 1038495 h 1221285"/>
                    <a:gd name="connsiteX0" fmla="*/ 277091 w 2001530"/>
                    <a:gd name="connsiteY0" fmla="*/ 1038495 h 1221285"/>
                    <a:gd name="connsiteX1" fmla="*/ 615142 w 2001530"/>
                    <a:gd name="connsiteY1" fmla="*/ 938742 h 1221285"/>
                    <a:gd name="connsiteX2" fmla="*/ 786938 w 2001530"/>
                    <a:gd name="connsiteY2" fmla="*/ 933200 h 1221285"/>
                    <a:gd name="connsiteX3" fmla="*/ 1939637 w 2001530"/>
                    <a:gd name="connsiteY3" fmla="*/ 1177040 h 1221285"/>
                    <a:gd name="connsiteX4" fmla="*/ 1629295 w 2001530"/>
                    <a:gd name="connsiteY4" fmla="*/ 1177040 h 1221285"/>
                    <a:gd name="connsiteX5" fmla="*/ 1939637 w 2001530"/>
                    <a:gd name="connsiteY5" fmla="*/ 1171499 h 1221285"/>
                    <a:gd name="connsiteX6" fmla="*/ 1679171 w 2001530"/>
                    <a:gd name="connsiteY6" fmla="*/ 1005244 h 1221285"/>
                    <a:gd name="connsiteX7" fmla="*/ 1634837 w 2001530"/>
                    <a:gd name="connsiteY7" fmla="*/ 678277 h 1221285"/>
                    <a:gd name="connsiteX8" fmla="*/ 1962762 w 2001530"/>
                    <a:gd name="connsiteY8" fmla="*/ 213900 h 1221285"/>
                    <a:gd name="connsiteX9" fmla="*/ 0 w 2001530"/>
                    <a:gd name="connsiteY9" fmla="*/ 705986 h 1221285"/>
                    <a:gd name="connsiteX10" fmla="*/ 260466 w 2001530"/>
                    <a:gd name="connsiteY10" fmla="*/ 866699 h 1221285"/>
                    <a:gd name="connsiteX11" fmla="*/ 277091 w 2001530"/>
                    <a:gd name="connsiteY11" fmla="*/ 1038495 h 1221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001530" h="1221285">
                      <a:moveTo>
                        <a:pt x="277091" y="1038495"/>
                      </a:moveTo>
                      <a:lnTo>
                        <a:pt x="615142" y="938742"/>
                      </a:lnTo>
                      <a:lnTo>
                        <a:pt x="786938" y="933200"/>
                      </a:lnTo>
                      <a:cubicBezTo>
                        <a:pt x="946727" y="1044960"/>
                        <a:pt x="1555404" y="1095760"/>
                        <a:pt x="1939637" y="1177040"/>
                      </a:cubicBezTo>
                      <a:cubicBezTo>
                        <a:pt x="1986132" y="1221285"/>
                        <a:pt x="1768764" y="1219989"/>
                        <a:pt x="1629295" y="1177040"/>
                      </a:cubicBezTo>
                      <a:cubicBezTo>
                        <a:pt x="1614844" y="1074904"/>
                        <a:pt x="1804235" y="1084855"/>
                        <a:pt x="1939637" y="1171499"/>
                      </a:cubicBezTo>
                      <a:cubicBezTo>
                        <a:pt x="1812637" y="1019099"/>
                        <a:pt x="1765993" y="1060662"/>
                        <a:pt x="1679171" y="1005244"/>
                      </a:cubicBezTo>
                      <a:lnTo>
                        <a:pt x="1634837" y="678277"/>
                      </a:lnTo>
                      <a:cubicBezTo>
                        <a:pt x="1682102" y="546386"/>
                        <a:pt x="2001530" y="498903"/>
                        <a:pt x="1962762" y="213900"/>
                      </a:cubicBezTo>
                      <a:cubicBezTo>
                        <a:pt x="1668748" y="0"/>
                        <a:pt x="50015" y="534226"/>
                        <a:pt x="0" y="705986"/>
                      </a:cubicBezTo>
                      <a:cubicBezTo>
                        <a:pt x="114531" y="889790"/>
                        <a:pt x="173644" y="813128"/>
                        <a:pt x="260466" y="866699"/>
                      </a:cubicBezTo>
                      <a:lnTo>
                        <a:pt x="277091" y="103849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3999271" y="3765755"/>
                  <a:ext cx="309716" cy="132735"/>
                </a:xfrm>
                <a:custGeom>
                  <a:avLst/>
                  <a:gdLst>
                    <a:gd name="connsiteX0" fmla="*/ 0 w 309716"/>
                    <a:gd name="connsiteY0" fmla="*/ 0 h 132735"/>
                    <a:gd name="connsiteX1" fmla="*/ 12290 w 309716"/>
                    <a:gd name="connsiteY1" fmla="*/ 117987 h 132735"/>
                    <a:gd name="connsiteX2" fmla="*/ 309716 w 309716"/>
                    <a:gd name="connsiteY2" fmla="*/ 132735 h 132735"/>
                    <a:gd name="connsiteX3" fmla="*/ 307258 w 309716"/>
                    <a:gd name="connsiteY3" fmla="*/ 117987 h 132735"/>
                    <a:gd name="connsiteX4" fmla="*/ 199103 w 309716"/>
                    <a:gd name="connsiteY4" fmla="*/ 41787 h 132735"/>
                    <a:gd name="connsiteX5" fmla="*/ 0 w 309716"/>
                    <a:gd name="connsiteY5" fmla="*/ 0 h 132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9716" h="132735">
                      <a:moveTo>
                        <a:pt x="0" y="0"/>
                      </a:moveTo>
                      <a:lnTo>
                        <a:pt x="12290" y="117987"/>
                      </a:lnTo>
                      <a:lnTo>
                        <a:pt x="309716" y="132735"/>
                      </a:lnTo>
                      <a:lnTo>
                        <a:pt x="307258" y="117987"/>
                      </a:lnTo>
                      <a:lnTo>
                        <a:pt x="199103" y="417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sp>
          <p:nvSpPr>
            <p:cNvPr id="20" name="Freeform 19"/>
            <p:cNvSpPr/>
            <p:nvPr/>
          </p:nvSpPr>
          <p:spPr>
            <a:xfrm>
              <a:off x="6825540" y="4875003"/>
              <a:ext cx="228600" cy="154203"/>
            </a:xfrm>
            <a:custGeom>
              <a:avLst/>
              <a:gdLst>
                <a:gd name="connsiteX0" fmla="*/ 0 w 183963"/>
                <a:gd name="connsiteY0" fmla="*/ 97391 h 154203"/>
                <a:gd name="connsiteX1" fmla="*/ 51402 w 183963"/>
                <a:gd name="connsiteY1" fmla="*/ 5410 h 154203"/>
                <a:gd name="connsiteX2" fmla="*/ 67634 w 183963"/>
                <a:gd name="connsiteY2" fmla="*/ 0 h 154203"/>
                <a:gd name="connsiteX3" fmla="*/ 183963 w 183963"/>
                <a:gd name="connsiteY3" fmla="*/ 45990 h 154203"/>
                <a:gd name="connsiteX4" fmla="*/ 140677 w 183963"/>
                <a:gd name="connsiteY4" fmla="*/ 146087 h 154203"/>
                <a:gd name="connsiteX5" fmla="*/ 124445 w 183963"/>
                <a:gd name="connsiteY5" fmla="*/ 154203 h 154203"/>
                <a:gd name="connsiteX6" fmla="*/ 0 w 183963"/>
                <a:gd name="connsiteY6" fmla="*/ 97391 h 15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963" h="154203">
                  <a:moveTo>
                    <a:pt x="0" y="97391"/>
                  </a:moveTo>
                  <a:lnTo>
                    <a:pt x="51402" y="5410"/>
                  </a:lnTo>
                  <a:lnTo>
                    <a:pt x="67634" y="0"/>
                  </a:lnTo>
                  <a:lnTo>
                    <a:pt x="183963" y="45990"/>
                  </a:lnTo>
                  <a:lnTo>
                    <a:pt x="140677" y="146087"/>
                  </a:lnTo>
                  <a:lnTo>
                    <a:pt x="124445" y="154203"/>
                  </a:lnTo>
                  <a:lnTo>
                    <a:pt x="0" y="9739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81000" y="3124200"/>
            <a:ext cx="8382000" cy="353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o-RO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INFORMARE ŞI RELAŢII PUBLICE</a:t>
            </a:r>
            <a:endParaRPr lang="en-US" sz="17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00200" y="914400"/>
            <a:ext cx="6096000" cy="3539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o-RO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PERCEPȚIA CETĂȚEANULUI</a:t>
            </a:r>
            <a:endParaRPr lang="en-US" sz="17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38200" y="1295400"/>
            <a:ext cx="79248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EUROBAROMETRU STANDARD EB 88 (Noiembrie 2017)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3800" y="4343400"/>
            <a:ext cx="179562" cy="22860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</p:pic>
      <p:sp>
        <p:nvSpPr>
          <p:cNvPr id="46" name="Freeform 45"/>
          <p:cNvSpPr/>
          <p:nvPr/>
        </p:nvSpPr>
        <p:spPr>
          <a:xfrm>
            <a:off x="457200" y="1752600"/>
            <a:ext cx="381000" cy="374039"/>
          </a:xfrm>
          <a:custGeom>
            <a:avLst/>
            <a:gdLst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259308 w 1050878"/>
              <a:gd name="connsiteY3" fmla="*/ 846161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259308 w 1050878"/>
              <a:gd name="connsiteY3" fmla="*/ 846161 h 1228298"/>
              <a:gd name="connsiteX4" fmla="*/ 0 w 1050878"/>
              <a:gd name="connsiteY4" fmla="*/ 736979 h 122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878" h="1228298">
                <a:moveTo>
                  <a:pt x="0" y="736979"/>
                </a:moveTo>
                <a:lnTo>
                  <a:pt x="286603" y="1228298"/>
                </a:lnTo>
                <a:cubicBezTo>
                  <a:pt x="609600" y="368489"/>
                  <a:pt x="741529" y="313898"/>
                  <a:pt x="1050878" y="0"/>
                </a:cubicBezTo>
                <a:cubicBezTo>
                  <a:pt x="746078" y="204717"/>
                  <a:pt x="523710" y="341195"/>
                  <a:pt x="259308" y="846161"/>
                </a:cubicBezTo>
                <a:lnTo>
                  <a:pt x="0" y="736979"/>
                </a:lnTo>
                <a:close/>
              </a:path>
            </a:pathLst>
          </a:custGeom>
          <a:solidFill>
            <a:srgbClr val="356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7" name="Freeform 46"/>
          <p:cNvSpPr/>
          <p:nvPr/>
        </p:nvSpPr>
        <p:spPr>
          <a:xfrm>
            <a:off x="457200" y="2438400"/>
            <a:ext cx="381000" cy="374039"/>
          </a:xfrm>
          <a:custGeom>
            <a:avLst/>
            <a:gdLst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259308 w 1050878"/>
              <a:gd name="connsiteY3" fmla="*/ 846161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259308 w 1050878"/>
              <a:gd name="connsiteY3" fmla="*/ 846161 h 1228298"/>
              <a:gd name="connsiteX4" fmla="*/ 0 w 1050878"/>
              <a:gd name="connsiteY4" fmla="*/ 736979 h 122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878" h="1228298">
                <a:moveTo>
                  <a:pt x="0" y="736979"/>
                </a:moveTo>
                <a:lnTo>
                  <a:pt x="286603" y="1228298"/>
                </a:lnTo>
                <a:cubicBezTo>
                  <a:pt x="609600" y="368489"/>
                  <a:pt x="741529" y="313898"/>
                  <a:pt x="1050878" y="0"/>
                </a:cubicBezTo>
                <a:cubicBezTo>
                  <a:pt x="746078" y="204717"/>
                  <a:pt x="523710" y="341195"/>
                  <a:pt x="259308" y="846161"/>
                </a:cubicBezTo>
                <a:lnTo>
                  <a:pt x="0" y="736979"/>
                </a:lnTo>
                <a:close/>
              </a:path>
            </a:pathLst>
          </a:custGeom>
          <a:solidFill>
            <a:srgbClr val="356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" name="Rectangle 29"/>
          <p:cNvSpPr/>
          <p:nvPr/>
        </p:nvSpPr>
        <p:spPr>
          <a:xfrm>
            <a:off x="914400" y="1752600"/>
            <a:ext cx="7772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o-RO" sz="15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55% dintre respondenţii români </a:t>
            </a:r>
            <a:r>
              <a:rPr lang="ro-RO" sz="15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 încredere în poliție (cel mai înalt nivel de încredere din ultimii ani);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38200" y="2415570"/>
            <a:ext cx="78486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o-RO" sz="15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12% dintre respondenţii români </a:t>
            </a:r>
            <a:r>
              <a:rPr lang="ro-RO" sz="15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 menţionat criminalitatea între primele două probleme de interes (-4 p. p. faţă de toamna 2016). </a:t>
            </a:r>
          </a:p>
          <a:p>
            <a:endParaRPr lang="ro-RO" sz="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8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0"/>
                            </p:stCondLst>
                            <p:childTnLst>
                              <p:par>
                                <p:cTn id="6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000"/>
                            </p:stCondLst>
                            <p:childTnLst>
                              <p:par>
                                <p:cTn id="6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4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60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4" grpId="0" animBg="1"/>
      <p:bldP spid="45" grpId="0" animBg="1"/>
      <p:bldP spid="48" grpId="0"/>
      <p:bldP spid="50" grpId="0"/>
      <p:bldP spid="46" grpId="0" animBg="1"/>
      <p:bldP spid="47" grpId="0" animBg="1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타원 20"/>
          <p:cNvSpPr/>
          <p:nvPr/>
        </p:nvSpPr>
        <p:spPr>
          <a:xfrm>
            <a:off x="457200" y="3962400"/>
            <a:ext cx="533400" cy="533400"/>
          </a:xfrm>
          <a:prstGeom prst="ellipse">
            <a:avLst/>
          </a:prstGeom>
          <a:solidFill>
            <a:srgbClr val="35607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타원 20"/>
          <p:cNvSpPr/>
          <p:nvPr/>
        </p:nvSpPr>
        <p:spPr>
          <a:xfrm>
            <a:off x="457200" y="4876800"/>
            <a:ext cx="533400" cy="533400"/>
          </a:xfrm>
          <a:prstGeom prst="ellipse">
            <a:avLst/>
          </a:prstGeom>
          <a:solidFill>
            <a:srgbClr val="35607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타원 20"/>
          <p:cNvSpPr/>
          <p:nvPr/>
        </p:nvSpPr>
        <p:spPr>
          <a:xfrm>
            <a:off x="457200" y="3048000"/>
            <a:ext cx="533400" cy="533400"/>
          </a:xfrm>
          <a:prstGeom prst="ellipse">
            <a:avLst/>
          </a:prstGeom>
          <a:solidFill>
            <a:srgbClr val="35607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직사각형 67"/>
          <p:cNvSpPr/>
          <p:nvPr/>
        </p:nvSpPr>
        <p:spPr>
          <a:xfrm>
            <a:off x="1143000" y="3072825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o-RO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vi-VN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ontinuarea procesului de reducere a deficitului de personal și asigurarea stabilității pe post;</a:t>
            </a:r>
            <a:endParaRPr kumimoji="1" lang="ko-KR" altLang="ko-KR" sz="1600" i="1" dirty="0">
              <a:latin typeface="Verdana" pitchFamily="34" charset="0"/>
              <a:ea typeface="HY헤드라인M" pitchFamily="18" charset="-127"/>
              <a:cs typeface="Verdana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447800" y="914400"/>
            <a:ext cx="6096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o-RO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OBIECTIVE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533400" y="3124200"/>
            <a:ext cx="381000" cy="374039"/>
          </a:xfrm>
          <a:custGeom>
            <a:avLst/>
            <a:gdLst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259308 w 1050878"/>
              <a:gd name="connsiteY3" fmla="*/ 846161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259308 w 1050878"/>
              <a:gd name="connsiteY3" fmla="*/ 846161 h 1228298"/>
              <a:gd name="connsiteX4" fmla="*/ 0 w 1050878"/>
              <a:gd name="connsiteY4" fmla="*/ 736979 h 122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878" h="1228298">
                <a:moveTo>
                  <a:pt x="0" y="736979"/>
                </a:moveTo>
                <a:lnTo>
                  <a:pt x="286603" y="1228298"/>
                </a:lnTo>
                <a:cubicBezTo>
                  <a:pt x="609600" y="368489"/>
                  <a:pt x="741529" y="313898"/>
                  <a:pt x="1050878" y="0"/>
                </a:cubicBezTo>
                <a:cubicBezTo>
                  <a:pt x="746078" y="204717"/>
                  <a:pt x="523710" y="341195"/>
                  <a:pt x="259308" y="846161"/>
                </a:cubicBezTo>
                <a:lnTo>
                  <a:pt x="0" y="73697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7" name="Freeform 46"/>
          <p:cNvSpPr/>
          <p:nvPr/>
        </p:nvSpPr>
        <p:spPr>
          <a:xfrm>
            <a:off x="533400" y="4075391"/>
            <a:ext cx="381000" cy="374039"/>
          </a:xfrm>
          <a:custGeom>
            <a:avLst/>
            <a:gdLst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259308 w 1050878"/>
              <a:gd name="connsiteY3" fmla="*/ 846161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259308 w 1050878"/>
              <a:gd name="connsiteY3" fmla="*/ 846161 h 1228298"/>
              <a:gd name="connsiteX4" fmla="*/ 0 w 1050878"/>
              <a:gd name="connsiteY4" fmla="*/ 736979 h 122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878" h="1228298">
                <a:moveTo>
                  <a:pt x="0" y="736979"/>
                </a:moveTo>
                <a:lnTo>
                  <a:pt x="286603" y="1228298"/>
                </a:lnTo>
                <a:cubicBezTo>
                  <a:pt x="609600" y="368489"/>
                  <a:pt x="741529" y="313898"/>
                  <a:pt x="1050878" y="0"/>
                </a:cubicBezTo>
                <a:cubicBezTo>
                  <a:pt x="746078" y="204717"/>
                  <a:pt x="523710" y="341195"/>
                  <a:pt x="259308" y="846161"/>
                </a:cubicBezTo>
                <a:lnTo>
                  <a:pt x="0" y="73697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2" name="Freeform 51"/>
          <p:cNvSpPr/>
          <p:nvPr/>
        </p:nvSpPr>
        <p:spPr>
          <a:xfrm>
            <a:off x="533400" y="4953000"/>
            <a:ext cx="381000" cy="374039"/>
          </a:xfrm>
          <a:custGeom>
            <a:avLst/>
            <a:gdLst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300251 w 1050878"/>
              <a:gd name="connsiteY3" fmla="*/ 818866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259308 w 1050878"/>
              <a:gd name="connsiteY3" fmla="*/ 846161 h 1228298"/>
              <a:gd name="connsiteX4" fmla="*/ 0 w 1050878"/>
              <a:gd name="connsiteY4" fmla="*/ 736979 h 1228298"/>
              <a:gd name="connsiteX0" fmla="*/ 0 w 1050878"/>
              <a:gd name="connsiteY0" fmla="*/ 736979 h 1228298"/>
              <a:gd name="connsiteX1" fmla="*/ 286603 w 1050878"/>
              <a:gd name="connsiteY1" fmla="*/ 1228298 h 1228298"/>
              <a:gd name="connsiteX2" fmla="*/ 1050878 w 1050878"/>
              <a:gd name="connsiteY2" fmla="*/ 0 h 1228298"/>
              <a:gd name="connsiteX3" fmla="*/ 259308 w 1050878"/>
              <a:gd name="connsiteY3" fmla="*/ 846161 h 1228298"/>
              <a:gd name="connsiteX4" fmla="*/ 0 w 1050878"/>
              <a:gd name="connsiteY4" fmla="*/ 736979 h 122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878" h="1228298">
                <a:moveTo>
                  <a:pt x="0" y="736979"/>
                </a:moveTo>
                <a:lnTo>
                  <a:pt x="286603" y="1228298"/>
                </a:lnTo>
                <a:cubicBezTo>
                  <a:pt x="609600" y="368489"/>
                  <a:pt x="741529" y="313898"/>
                  <a:pt x="1050878" y="0"/>
                </a:cubicBezTo>
                <a:cubicBezTo>
                  <a:pt x="746078" y="204717"/>
                  <a:pt x="523710" y="341195"/>
                  <a:pt x="259308" y="846161"/>
                </a:cubicBezTo>
                <a:lnTo>
                  <a:pt x="0" y="73697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" name="직사각형 67"/>
          <p:cNvSpPr/>
          <p:nvPr/>
        </p:nvSpPr>
        <p:spPr>
          <a:xfrm>
            <a:off x="1143000" y="4038600"/>
            <a:ext cx="754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o-RO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vi-VN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reșterea gradului de pregătire a personalului;</a:t>
            </a:r>
            <a:endParaRPr kumimoji="1" lang="ko-KR" altLang="ko-KR" sz="1600" i="1" dirty="0">
              <a:latin typeface="Verdana" pitchFamily="34" charset="0"/>
              <a:ea typeface="HY헤드라인M" pitchFamily="18" charset="-127"/>
              <a:cs typeface="Verdana" pitchFamily="34" charset="0"/>
            </a:endParaRPr>
          </a:p>
        </p:txBody>
      </p:sp>
      <p:sp>
        <p:nvSpPr>
          <p:cNvPr id="25" name="직사각형 67"/>
          <p:cNvSpPr/>
          <p:nvPr/>
        </p:nvSpPr>
        <p:spPr>
          <a:xfrm>
            <a:off x="1143000" y="4876800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o-RO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Î</a:t>
            </a:r>
            <a:r>
              <a:rPr lang="vi-VN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mbunătățirea procesului de cunoaștere și evaluare a personalului.</a:t>
            </a:r>
            <a:endParaRPr kumimoji="1" lang="ko-KR" altLang="ko-KR" sz="1600" i="1" dirty="0">
              <a:latin typeface="Verdana" pitchFamily="34" charset="0"/>
              <a:ea typeface="HY헤드라인M" pitchFamily="18" charset="-127"/>
              <a:cs typeface="Verdana" pitchFamily="34" charset="0"/>
            </a:endParaRPr>
          </a:p>
        </p:txBody>
      </p:sp>
      <p:sp>
        <p:nvSpPr>
          <p:cNvPr id="26" name="Up Arrow 25"/>
          <p:cNvSpPr/>
          <p:nvPr/>
        </p:nvSpPr>
        <p:spPr>
          <a:xfrm rot="5400000">
            <a:off x="4257675" y="1381125"/>
            <a:ext cx="323850" cy="762000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1">
                <a:lumMod val="75000"/>
              </a:schemeClr>
            </a:solidFill>
            <a:headEnd type="oval" w="sm" len="sm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475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6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00" y="1600200"/>
            <a:ext cx="29718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1600" b="1" dirty="0" smtClean="0">
                <a:latin typeface="Verdana" panose="020B0604030504040204" pitchFamily="34" charset="0"/>
              </a:rPr>
              <a:t>Raport de diagnoză</a:t>
            </a:r>
            <a:endParaRPr lang="ro-RO" sz="1600" dirty="0" smtClean="0">
              <a:solidFill>
                <a:srgbClr val="C00000"/>
              </a:solidFill>
              <a:latin typeface="Verdan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05400" y="1612612"/>
            <a:ext cx="32004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1600" b="1" dirty="0" smtClean="0">
                <a:latin typeface="Verdana" panose="020B0604030504040204" pitchFamily="34" charset="0"/>
              </a:rPr>
              <a:t>Plan de acțiuni</a:t>
            </a:r>
            <a:endParaRPr lang="ro-RO" sz="1600" dirty="0" smtClean="0">
              <a:solidFill>
                <a:srgbClr val="C00000"/>
              </a:solidFill>
              <a:latin typeface="Verdana" panose="020B0604030504040204" pitchFamily="34" charset="0"/>
            </a:endParaRPr>
          </a:p>
        </p:txBody>
      </p:sp>
      <p:sp>
        <p:nvSpPr>
          <p:cNvPr id="29" name="Curved Right Arrow 28"/>
          <p:cNvSpPr/>
          <p:nvPr/>
        </p:nvSpPr>
        <p:spPr>
          <a:xfrm>
            <a:off x="2743200" y="2209800"/>
            <a:ext cx="762000" cy="685800"/>
          </a:xfrm>
          <a:prstGeom prst="curved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30" name="Curved Left Arrow 29"/>
          <p:cNvSpPr/>
          <p:nvPr/>
        </p:nvSpPr>
        <p:spPr>
          <a:xfrm>
            <a:off x="5334000" y="2209800"/>
            <a:ext cx="685800" cy="685800"/>
          </a:xfrm>
          <a:prstGeom prst="curvedLef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86200" y="2362200"/>
            <a:ext cx="121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MĂSURI</a:t>
            </a:r>
            <a:endParaRPr lang="en-US" sz="16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600" y="5846802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vi-VN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onsolidarea capacității de intervenție a polițistului</a:t>
            </a:r>
            <a:r>
              <a:rPr lang="ro-RO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- </a:t>
            </a:r>
            <a:r>
              <a:rPr lang="vi-VN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element esențial pentru asigurarea securității cetățeanului</a:t>
            </a:r>
            <a:endParaRPr lang="en-US" sz="16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9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3000"/>
                            </p:stCondLst>
                            <p:childTnLst>
                              <p:par>
                                <p:cTn id="5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0"/>
                            </p:stCondLst>
                            <p:childTnLst>
                              <p:par>
                                <p:cTn id="6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000"/>
                            </p:stCondLst>
                            <p:childTnLst>
                              <p:par>
                                <p:cTn id="6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10" grpId="0" animBg="1"/>
      <p:bldP spid="50" grpId="0"/>
      <p:bldP spid="44" grpId="0" animBg="1"/>
      <p:bldP spid="47" grpId="0" animBg="1"/>
      <p:bldP spid="52" grpId="0" animBg="1"/>
      <p:bldP spid="24" grpId="0"/>
      <p:bldP spid="25" grpId="0"/>
      <p:bldP spid="26" grpId="0" animBg="1"/>
      <p:bldP spid="27" grpId="1" animBg="1"/>
      <p:bldP spid="28" grpId="0" animBg="1"/>
      <p:bldP spid="29" grpId="0" animBg="1"/>
      <p:bldP spid="30" grpId="0" animBg="1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1179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914819"/>
            <a:ext cx="2781952" cy="20864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05"/>
          <a:stretch/>
        </p:blipFill>
        <p:spPr>
          <a:xfrm>
            <a:off x="3158016" y="914819"/>
            <a:ext cx="2843060" cy="2126029"/>
          </a:xfrm>
          <a:prstGeom prst="rect">
            <a:avLst/>
          </a:prstGeom>
        </p:spPr>
      </p:pic>
      <p:pic>
        <p:nvPicPr>
          <p:cNvPr id="5" name="Picture 4" descr="C:\Users\botezatu_tania\Desktop\New folder (2)\20413958_1327185907392640_5504773455661580820_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43000"/>
            <a:ext cx="2790869" cy="1886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3124200"/>
            <a:ext cx="2970518" cy="1982680"/>
          </a:xfrm>
          <a:prstGeom prst="rect">
            <a:avLst/>
          </a:prstGeom>
        </p:spPr>
      </p:pic>
      <p:pic>
        <p:nvPicPr>
          <p:cNvPr id="8" name="Picture 7" descr="C:\Users\botezatu_tania\Desktop\New folder (2)\16665622_1142770492500850_5304822284790378430_o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77"/>
          <a:stretch/>
        </p:blipFill>
        <p:spPr bwMode="auto">
          <a:xfrm>
            <a:off x="6172200" y="3124200"/>
            <a:ext cx="2790869" cy="2047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9" name="Picture 1" descr="D:\Doc_Mihai_Dascalu\Bilant\Bilant_2015\Materiale_bilant_2015\Poze\foto calendar\sias\4149039683_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3048000"/>
            <a:ext cx="2819400" cy="19050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1" r="16297"/>
          <a:stretch/>
        </p:blipFill>
        <p:spPr>
          <a:xfrm>
            <a:off x="1828800" y="4343400"/>
            <a:ext cx="2891042" cy="2270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2286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POLI</a:t>
            </a:r>
            <a:r>
              <a:rPr lang="ro-RO" sz="20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ŢIA ROMANĂ</a:t>
            </a:r>
            <a:endParaRPr lang="en-US" sz="2000" b="1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4648200"/>
            <a:ext cx="861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000" b="1" dirty="0" smtClean="0">
                <a:solidFill>
                  <a:srgbClr val="3560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Poliţia Română</a:t>
            </a:r>
          </a:p>
          <a:p>
            <a:pPr algn="ctr"/>
            <a:endParaRPr lang="ro-RO" sz="2000" b="1" dirty="0" smtClean="0">
              <a:solidFill>
                <a:srgbClr val="3560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o-RO" sz="2000" b="1" dirty="0" smtClean="0">
                <a:solidFill>
                  <a:srgbClr val="3560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vă mulţumeşte pentru atenţie!</a:t>
            </a:r>
            <a:endParaRPr lang="en-US" sz="2000" dirty="0" smtClean="0">
              <a:solidFill>
                <a:srgbClr val="3560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dascalu_mihai\Desktop\Stema_cu_coroa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905000"/>
            <a:ext cx="1600200" cy="2171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592177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 flipH="1">
            <a:off x="7315200" y="2171700"/>
            <a:ext cx="1676400" cy="3771900"/>
            <a:chOff x="2736402" y="2366414"/>
            <a:chExt cx="588092" cy="1853658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2736402" y="2366414"/>
              <a:ext cx="588092" cy="1853658"/>
              <a:chOff x="3854678" y="2366414"/>
              <a:chExt cx="588092" cy="1853658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3854678" y="2366414"/>
                <a:ext cx="452764" cy="1849757"/>
              </a:xfrm>
              <a:custGeom>
                <a:avLst/>
                <a:gdLst>
                  <a:gd name="connsiteX0" fmla="*/ 216707 w 452795"/>
                  <a:gd name="connsiteY0" fmla="*/ 277052 h 2339296"/>
                  <a:gd name="connsiteX1" fmla="*/ 44927 w 452795"/>
                  <a:gd name="connsiteY1" fmla="*/ 707824 h 2339296"/>
                  <a:gd name="connsiteX2" fmla="*/ 13214 w 452795"/>
                  <a:gd name="connsiteY2" fmla="*/ 1376446 h 2339296"/>
                  <a:gd name="connsiteX3" fmla="*/ 124210 w 452795"/>
                  <a:gd name="connsiteY3" fmla="*/ 1949928 h 2339296"/>
                  <a:gd name="connsiteX4" fmla="*/ 274848 w 452795"/>
                  <a:gd name="connsiteY4" fmla="*/ 2089995 h 2339296"/>
                  <a:gd name="connsiteX5" fmla="*/ 430772 w 452795"/>
                  <a:gd name="connsiteY5" fmla="*/ 2039782 h 2339296"/>
                  <a:gd name="connsiteX6" fmla="*/ 406987 w 452795"/>
                  <a:gd name="connsiteY6" fmla="*/ 292908 h 2339296"/>
                  <a:gd name="connsiteX7" fmla="*/ 216707 w 452795"/>
                  <a:gd name="connsiteY7" fmla="*/ 277052 h 2339296"/>
                  <a:gd name="connsiteX0" fmla="*/ 216707 w 452795"/>
                  <a:gd name="connsiteY0" fmla="*/ 69153 h 2131397"/>
                  <a:gd name="connsiteX1" fmla="*/ 44927 w 452795"/>
                  <a:gd name="connsiteY1" fmla="*/ 499925 h 2131397"/>
                  <a:gd name="connsiteX2" fmla="*/ 13214 w 452795"/>
                  <a:gd name="connsiteY2" fmla="*/ 1168547 h 2131397"/>
                  <a:gd name="connsiteX3" fmla="*/ 124210 w 452795"/>
                  <a:gd name="connsiteY3" fmla="*/ 1742029 h 2131397"/>
                  <a:gd name="connsiteX4" fmla="*/ 274848 w 452795"/>
                  <a:gd name="connsiteY4" fmla="*/ 1882096 h 2131397"/>
                  <a:gd name="connsiteX5" fmla="*/ 430772 w 452795"/>
                  <a:gd name="connsiteY5" fmla="*/ 1831883 h 2131397"/>
                  <a:gd name="connsiteX6" fmla="*/ 406987 w 452795"/>
                  <a:gd name="connsiteY6" fmla="*/ 85009 h 2131397"/>
                  <a:gd name="connsiteX7" fmla="*/ 216707 w 452795"/>
                  <a:gd name="connsiteY7" fmla="*/ 69153 h 2131397"/>
                  <a:gd name="connsiteX0" fmla="*/ 216707 w 452795"/>
                  <a:gd name="connsiteY0" fmla="*/ 34356 h 2096600"/>
                  <a:gd name="connsiteX1" fmla="*/ 44927 w 452795"/>
                  <a:gd name="connsiteY1" fmla="*/ 465128 h 2096600"/>
                  <a:gd name="connsiteX2" fmla="*/ 13214 w 452795"/>
                  <a:gd name="connsiteY2" fmla="*/ 1133750 h 2096600"/>
                  <a:gd name="connsiteX3" fmla="*/ 124210 w 452795"/>
                  <a:gd name="connsiteY3" fmla="*/ 1707232 h 2096600"/>
                  <a:gd name="connsiteX4" fmla="*/ 274848 w 452795"/>
                  <a:gd name="connsiteY4" fmla="*/ 1847299 h 2096600"/>
                  <a:gd name="connsiteX5" fmla="*/ 430772 w 452795"/>
                  <a:gd name="connsiteY5" fmla="*/ 1797086 h 2096600"/>
                  <a:gd name="connsiteX6" fmla="*/ 406987 w 452795"/>
                  <a:gd name="connsiteY6" fmla="*/ 50212 h 2096600"/>
                  <a:gd name="connsiteX7" fmla="*/ 216707 w 452795"/>
                  <a:gd name="connsiteY7" fmla="*/ 34356 h 2096600"/>
                  <a:gd name="connsiteX0" fmla="*/ 216707 w 452795"/>
                  <a:gd name="connsiteY0" fmla="*/ 34356 h 1862275"/>
                  <a:gd name="connsiteX1" fmla="*/ 44927 w 452795"/>
                  <a:gd name="connsiteY1" fmla="*/ 465128 h 1862275"/>
                  <a:gd name="connsiteX2" fmla="*/ 13214 w 452795"/>
                  <a:gd name="connsiteY2" fmla="*/ 1133750 h 1862275"/>
                  <a:gd name="connsiteX3" fmla="*/ 124210 w 452795"/>
                  <a:gd name="connsiteY3" fmla="*/ 1707232 h 1862275"/>
                  <a:gd name="connsiteX4" fmla="*/ 274848 w 452795"/>
                  <a:gd name="connsiteY4" fmla="*/ 1847299 h 1862275"/>
                  <a:gd name="connsiteX5" fmla="*/ 430772 w 452795"/>
                  <a:gd name="connsiteY5" fmla="*/ 1797086 h 1862275"/>
                  <a:gd name="connsiteX6" fmla="*/ 406987 w 452795"/>
                  <a:gd name="connsiteY6" fmla="*/ 50212 h 1862275"/>
                  <a:gd name="connsiteX7" fmla="*/ 216707 w 452795"/>
                  <a:gd name="connsiteY7" fmla="*/ 34356 h 1862275"/>
                  <a:gd name="connsiteX0" fmla="*/ 216707 w 452795"/>
                  <a:gd name="connsiteY0" fmla="*/ 34356 h 1862275"/>
                  <a:gd name="connsiteX1" fmla="*/ 44927 w 452795"/>
                  <a:gd name="connsiteY1" fmla="*/ 465128 h 1862275"/>
                  <a:gd name="connsiteX2" fmla="*/ 13214 w 452795"/>
                  <a:gd name="connsiteY2" fmla="*/ 1133750 h 1862275"/>
                  <a:gd name="connsiteX3" fmla="*/ 124210 w 452795"/>
                  <a:gd name="connsiteY3" fmla="*/ 1707232 h 1862275"/>
                  <a:gd name="connsiteX4" fmla="*/ 274848 w 452795"/>
                  <a:gd name="connsiteY4" fmla="*/ 1847299 h 1862275"/>
                  <a:gd name="connsiteX5" fmla="*/ 430772 w 452795"/>
                  <a:gd name="connsiteY5" fmla="*/ 1797086 h 1862275"/>
                  <a:gd name="connsiteX6" fmla="*/ 406987 w 452795"/>
                  <a:gd name="connsiteY6" fmla="*/ 50212 h 1862275"/>
                  <a:gd name="connsiteX7" fmla="*/ 216707 w 452795"/>
                  <a:gd name="connsiteY7" fmla="*/ 34356 h 1862275"/>
                  <a:gd name="connsiteX0" fmla="*/ 216707 w 452795"/>
                  <a:gd name="connsiteY0" fmla="*/ 34356 h 1847299"/>
                  <a:gd name="connsiteX1" fmla="*/ 44927 w 452795"/>
                  <a:gd name="connsiteY1" fmla="*/ 465128 h 1847299"/>
                  <a:gd name="connsiteX2" fmla="*/ 13214 w 452795"/>
                  <a:gd name="connsiteY2" fmla="*/ 1133750 h 1847299"/>
                  <a:gd name="connsiteX3" fmla="*/ 124210 w 452795"/>
                  <a:gd name="connsiteY3" fmla="*/ 1707232 h 1847299"/>
                  <a:gd name="connsiteX4" fmla="*/ 274848 w 452795"/>
                  <a:gd name="connsiteY4" fmla="*/ 1847299 h 1847299"/>
                  <a:gd name="connsiteX5" fmla="*/ 430772 w 452795"/>
                  <a:gd name="connsiteY5" fmla="*/ 1797086 h 1847299"/>
                  <a:gd name="connsiteX6" fmla="*/ 406987 w 452795"/>
                  <a:gd name="connsiteY6" fmla="*/ 50212 h 1847299"/>
                  <a:gd name="connsiteX7" fmla="*/ 216707 w 452795"/>
                  <a:gd name="connsiteY7" fmla="*/ 34356 h 1847299"/>
                  <a:gd name="connsiteX0" fmla="*/ 216707 w 452795"/>
                  <a:gd name="connsiteY0" fmla="*/ 34356 h 1850383"/>
                  <a:gd name="connsiteX1" fmla="*/ 44927 w 452795"/>
                  <a:gd name="connsiteY1" fmla="*/ 465128 h 1850383"/>
                  <a:gd name="connsiteX2" fmla="*/ 13214 w 452795"/>
                  <a:gd name="connsiteY2" fmla="*/ 1133750 h 1850383"/>
                  <a:gd name="connsiteX3" fmla="*/ 124210 w 452795"/>
                  <a:gd name="connsiteY3" fmla="*/ 1707232 h 1850383"/>
                  <a:gd name="connsiteX4" fmla="*/ 274848 w 452795"/>
                  <a:gd name="connsiteY4" fmla="*/ 1847299 h 1850383"/>
                  <a:gd name="connsiteX5" fmla="*/ 430772 w 452795"/>
                  <a:gd name="connsiteY5" fmla="*/ 1797086 h 1850383"/>
                  <a:gd name="connsiteX6" fmla="*/ 406987 w 452795"/>
                  <a:gd name="connsiteY6" fmla="*/ 50212 h 1850383"/>
                  <a:gd name="connsiteX7" fmla="*/ 216707 w 452795"/>
                  <a:gd name="connsiteY7" fmla="*/ 34356 h 1850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2795" h="1850383">
                    <a:moveTo>
                      <a:pt x="216707" y="34356"/>
                    </a:moveTo>
                    <a:cubicBezTo>
                      <a:pt x="156364" y="103509"/>
                      <a:pt x="78842" y="281896"/>
                      <a:pt x="44927" y="465128"/>
                    </a:cubicBezTo>
                    <a:cubicBezTo>
                      <a:pt x="11012" y="648360"/>
                      <a:pt x="0" y="926733"/>
                      <a:pt x="13214" y="1133750"/>
                    </a:cubicBezTo>
                    <a:cubicBezTo>
                      <a:pt x="26428" y="1340767"/>
                      <a:pt x="80604" y="1588307"/>
                      <a:pt x="124210" y="1707232"/>
                    </a:cubicBezTo>
                    <a:cubicBezTo>
                      <a:pt x="167816" y="1826157"/>
                      <a:pt x="223754" y="1832323"/>
                      <a:pt x="274848" y="1847299"/>
                    </a:cubicBezTo>
                    <a:cubicBezTo>
                      <a:pt x="411392" y="1850383"/>
                      <a:pt x="391130" y="1816466"/>
                      <a:pt x="430772" y="1797086"/>
                    </a:cubicBezTo>
                    <a:cubicBezTo>
                      <a:pt x="452795" y="1497572"/>
                      <a:pt x="443545" y="343120"/>
                      <a:pt x="406987" y="50212"/>
                    </a:cubicBezTo>
                    <a:cubicBezTo>
                      <a:pt x="360298" y="25986"/>
                      <a:pt x="321977" y="0"/>
                      <a:pt x="216707" y="3435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rgbClr val="35607F"/>
                  </a:gs>
                </a:gsLst>
                <a:path path="shape">
                  <a:fillToRect l="50000" t="50000" r="50000" b="50000"/>
                </a:path>
                <a:tileRect/>
              </a:gradFill>
              <a:ln w="3175">
                <a:solidFill>
                  <a:srgbClr val="3560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962161" y="2391379"/>
                <a:ext cx="480609" cy="1828693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3560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2924079" y="2591100"/>
              <a:ext cx="380923" cy="1447195"/>
            </a:xfrm>
            <a:prstGeom prst="ellipse">
              <a:avLst/>
            </a:prstGeom>
            <a:solidFill>
              <a:srgbClr val="3560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971973" y="2733089"/>
              <a:ext cx="304627" cy="11725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026549" y="2895362"/>
              <a:ext cx="227774" cy="83867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082240" y="3006925"/>
              <a:ext cx="152035" cy="60930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124565" y="3124729"/>
              <a:ext cx="75739" cy="379938"/>
            </a:xfrm>
            <a:prstGeom prst="ellipse">
              <a:avLst/>
            </a:prstGeom>
            <a:solidFill>
              <a:srgbClr val="3560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144613" y="3230830"/>
              <a:ext cx="45666" cy="152911"/>
            </a:xfrm>
            <a:prstGeom prst="ellipse">
              <a:avLst/>
            </a:prstGeom>
            <a:solidFill>
              <a:srgbClr val="FF0000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2" name="Oval 23"/>
          <p:cNvSpPr>
            <a:spLocks noChangeArrowheads="1"/>
          </p:cNvSpPr>
          <p:nvPr/>
        </p:nvSpPr>
        <p:spPr bwMode="auto">
          <a:xfrm>
            <a:off x="6951157" y="5275972"/>
            <a:ext cx="2192843" cy="519351"/>
          </a:xfrm>
          <a:prstGeom prst="ellipse">
            <a:avLst/>
          </a:prstGeom>
          <a:gradFill rotWithShape="1">
            <a:gsLst>
              <a:gs pos="0">
                <a:schemeClr val="tx1">
                  <a:alpha val="43999"/>
                </a:schemeClr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28575">
            <a:noFill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endParaRPr lang="fr-FR">
              <a:latin typeface="Calibri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2286000"/>
            <a:ext cx="0" cy="3886200"/>
          </a:xfrm>
          <a:prstGeom prst="line">
            <a:avLst/>
          </a:prstGeom>
          <a:ln>
            <a:solidFill>
              <a:srgbClr val="3560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Picture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64391">
            <a:off x="5267644" y="3876182"/>
            <a:ext cx="9810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Picture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89734">
            <a:off x="5268487" y="4317937"/>
            <a:ext cx="9810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Picture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00528">
            <a:off x="5347945" y="3373406"/>
            <a:ext cx="9810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82"/>
          <p:cNvSpPr>
            <a:spLocks noChangeArrowheads="1"/>
          </p:cNvSpPr>
          <p:nvPr/>
        </p:nvSpPr>
        <p:spPr bwMode="auto">
          <a:xfrm>
            <a:off x="457200" y="2286000"/>
            <a:ext cx="5943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  <a:spcAft>
                <a:spcPts val="1200"/>
              </a:spcAft>
            </a:pPr>
            <a:r>
              <a:rPr lang="ro-RO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Consolidarea</a:t>
            </a:r>
            <a:r>
              <a:rPr lang="ro-RO" sz="16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rolului pro-activ în comunitate</a:t>
            </a:r>
            <a:endParaRPr lang="en-US" sz="1600" b="1" dirty="0" smtClean="0">
              <a:latin typeface="Verdana" pitchFamily="34" charset="0"/>
            </a:endParaRPr>
          </a:p>
        </p:txBody>
      </p:sp>
      <p:sp>
        <p:nvSpPr>
          <p:cNvPr id="18" name="Rectangle 83"/>
          <p:cNvSpPr>
            <a:spLocks noChangeArrowheads="1"/>
          </p:cNvSpPr>
          <p:nvPr/>
        </p:nvSpPr>
        <p:spPr bwMode="auto">
          <a:xfrm>
            <a:off x="457200" y="3048000"/>
            <a:ext cx="381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  <a:spcAft>
                <a:spcPts val="1200"/>
              </a:spcAft>
            </a:pPr>
            <a:r>
              <a:rPr lang="ro-RO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Creșterea</a:t>
            </a:r>
            <a:r>
              <a:rPr lang="ro-RO" sz="16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absorbției fondurilor europene</a:t>
            </a:r>
          </a:p>
        </p:txBody>
      </p:sp>
      <p:sp>
        <p:nvSpPr>
          <p:cNvPr id="19" name="Rectangle 84"/>
          <p:cNvSpPr>
            <a:spLocks noChangeArrowheads="1"/>
          </p:cNvSpPr>
          <p:nvPr/>
        </p:nvSpPr>
        <p:spPr bwMode="auto">
          <a:xfrm>
            <a:off x="457200" y="4114800"/>
            <a:ext cx="3810000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  <a:spcAft>
                <a:spcPts val="1200"/>
              </a:spcAft>
            </a:pPr>
            <a:r>
              <a:rPr lang="ro-RO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Asigurarea</a:t>
            </a:r>
            <a:r>
              <a:rPr lang="ro-RO" sz="16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resursei umane, bine pregătită și dotată corespunzător</a:t>
            </a:r>
            <a:endParaRPr lang="ro-RO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1800"/>
              </a:spcBef>
              <a:spcAft>
                <a:spcPts val="1200"/>
              </a:spcAft>
            </a:pPr>
            <a:endParaRPr lang="ro-RO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Rectangle 85"/>
          <p:cNvSpPr>
            <a:spLocks noChangeArrowheads="1"/>
          </p:cNvSpPr>
          <p:nvPr/>
        </p:nvSpPr>
        <p:spPr bwMode="auto">
          <a:xfrm>
            <a:off x="457200" y="5508248"/>
            <a:ext cx="5943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  <a:spcAft>
                <a:spcPts val="1200"/>
              </a:spcAft>
            </a:pPr>
            <a:r>
              <a:rPr lang="ro-RO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Continuarea</a:t>
            </a:r>
            <a:r>
              <a:rPr lang="ro-RO" sz="16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intensificării cooperării cu celelalte instituții partenere din plan național și internațional </a:t>
            </a:r>
            <a:endParaRPr lang="ro-RO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33400" y="956846"/>
            <a:ext cx="792480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OBIECTIVELE </a:t>
            </a:r>
            <a:r>
              <a:rPr lang="ro-RO" altLang="en-US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POLIŢIEI ROMÂNE </a:t>
            </a:r>
            <a:endParaRPr lang="en-US" altLang="en-US" sz="17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0" y="1371600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Protejarea drepturilor și libertăților fundamentale ale tuturor cetățenilor și garantarea siguranței lor reprezintă un interes național de securitate.</a:t>
            </a:r>
          </a:p>
        </p:txBody>
      </p:sp>
      <p:pic>
        <p:nvPicPr>
          <p:cNvPr id="26" name="Picture 25" descr="Picture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97761">
            <a:off x="5347244" y="4782611"/>
            <a:ext cx="9810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0.00185 L 0.15625 0.05555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5E-6 1.11111E-6 L 0.16198 0.00625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4.44444E-6 L 0.15 -0.04444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94444E-6 -4.81481E-6 L 0.1533 -0.1037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85800" y="914400"/>
            <a:ext cx="792480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RESURSE UMANE</a:t>
            </a:r>
            <a:endParaRPr lang="en-US" altLang="en-US" sz="17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6172200"/>
            <a:ext cx="85344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7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Poliţistul </a:t>
            </a:r>
            <a:r>
              <a:rPr lang="en-US" sz="17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ro-RO" sz="17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principala resursă a Poliţiei Române</a:t>
            </a:r>
            <a:endParaRPr lang="en-US" sz="17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206895"/>
            <a:ext cx="807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o-RO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Poliţia Română are un personal tânăr </a:t>
            </a:r>
            <a:r>
              <a:rPr lang="ro-RO" sz="15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vârsta medie a poliţiştilor este de 37 </a:t>
            </a:r>
            <a:r>
              <a:rPr lang="en-US" sz="15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ro-RO" sz="15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ani.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Ø"/>
            </a:pPr>
            <a:endParaRPr lang="ro-RO" sz="1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o-RO" sz="15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Femeile </a:t>
            </a:r>
            <a:r>
              <a:rPr lang="ro-RO" sz="1500" b="1" dirty="0" smtClean="0">
                <a:latin typeface="Verdana" panose="020B0604030504040204" pitchFamily="34" charset="0"/>
              </a:rPr>
              <a:t>reprezintă </a:t>
            </a:r>
            <a:r>
              <a:rPr lang="ro-RO" sz="15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21,3% </a:t>
            </a:r>
            <a:r>
              <a:rPr lang="ro-RO" sz="1500" b="1" dirty="0" smtClean="0">
                <a:latin typeface="Verdana" panose="020B0604030504040204" pitchFamily="34" charset="0"/>
              </a:rPr>
              <a:t>din totalul personalului.</a:t>
            </a:r>
          </a:p>
          <a:p>
            <a:pPr algn="just">
              <a:spcBef>
                <a:spcPts val="600"/>
              </a:spcBef>
            </a:pPr>
            <a:endParaRPr lang="ro-RO" sz="200" dirty="0" smtClean="0">
              <a:latin typeface="Verdana" panose="020B060403050404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o-RO" sz="15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1,33% </a:t>
            </a:r>
            <a:r>
              <a:rPr lang="ro-RO" sz="15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dintre poliţişti </a:t>
            </a:r>
            <a:r>
              <a:rPr lang="ro-RO" sz="1500" b="1" dirty="0" smtClean="0">
                <a:latin typeface="Verdana" panose="020B0604030504040204" pitchFamily="34" charset="0"/>
              </a:rPr>
              <a:t>sunt de alte minorităţi.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Ø"/>
            </a:pPr>
            <a:endParaRPr lang="ro-RO" sz="400" dirty="0" smtClean="0">
              <a:latin typeface="Verdana" panose="020B060403050404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o-RO" sz="15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7,5% </a:t>
            </a:r>
            <a:r>
              <a:rPr lang="ro-RO" sz="1500" b="1" dirty="0" smtClean="0">
                <a:latin typeface="Verdana" panose="020B0604030504040204" pitchFamily="34" charset="0"/>
              </a:rPr>
              <a:t>dintre polițiști au fost recompensați.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0" y="1524000"/>
            <a:ext cx="1978346" cy="237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sz="1200" b="1" dirty="0">
                <a:solidFill>
                  <a:schemeClr val="tx1"/>
                </a:solidFill>
              </a:rPr>
              <a:t>În</a:t>
            </a:r>
            <a:r>
              <a:rPr lang="ro-RO" sz="1200" b="1" baseline="0" dirty="0">
                <a:solidFill>
                  <a:schemeClr val="tx1"/>
                </a:solidFill>
              </a:rPr>
              <a:t> prezent, deficitul este de:</a:t>
            </a:r>
            <a:endParaRPr lang="ro-RO" sz="1200" b="1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828800"/>
            <a:ext cx="3413125" cy="189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502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10400" y="1447800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>
              <a:latin typeface="Verdana" panose="020B060403050404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867034" y="941457"/>
            <a:ext cx="323518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o-RO" altLang="en-US" sz="1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RESURSELE </a:t>
            </a:r>
            <a:r>
              <a:rPr lang="ro-RO" altLang="en-US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FINANCIARE</a:t>
            </a:r>
            <a:endParaRPr lang="ro-RO" altLang="en-US" sz="17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200" y="6096000"/>
            <a:ext cx="8915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7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Atragerea fondurilor europene – obiectiv prioritar pentru Poliţia Română</a:t>
            </a:r>
            <a:endParaRPr lang="ro-RO" sz="17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 bwMode="auto">
          <a:xfrm>
            <a:off x="457200" y="396240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o-RO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 fost gestionate </a:t>
            </a:r>
            <a:r>
              <a:rPr lang="ro-RO" sz="15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23 de proiecte și parteneriate în valoare de 188 </a:t>
            </a:r>
            <a:r>
              <a:rPr lang="en-US" sz="15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ro-RO" sz="15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milioane de lei</a:t>
            </a:r>
            <a:r>
              <a:rPr lang="ro-RO" sz="1500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ro-RO" sz="1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o-RO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fiind finalizate 7</a:t>
            </a:r>
            <a:r>
              <a:rPr lang="ro-RO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în valoare de 29</a:t>
            </a:r>
            <a:r>
              <a:rPr lang="en-US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</a:t>
            </a:r>
            <a:r>
              <a:rPr lang="ro-RO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milioane</a:t>
            </a:r>
            <a:r>
              <a:rPr lang="en-US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</a:t>
            </a:r>
            <a:r>
              <a:rPr lang="ro-RO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o-RO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lei</a:t>
            </a:r>
            <a:r>
              <a:rPr lang="ro-RO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o-RO" sz="15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Content Placeholder 5"/>
          <p:cNvSpPr txBox="1">
            <a:spLocks/>
          </p:cNvSpPr>
          <p:nvPr/>
        </p:nvSpPr>
        <p:spPr bwMode="auto">
          <a:xfrm>
            <a:off x="457200" y="4572000"/>
            <a:ext cx="830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o-RO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 fost elaborate </a:t>
            </a:r>
            <a:r>
              <a:rPr lang="ro-RO" sz="15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 propuneri de proiecte</a:t>
            </a:r>
            <a:r>
              <a:rPr lang="ro-RO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în valoare </a:t>
            </a:r>
            <a:r>
              <a:rPr lang="ro-RO" sz="15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114 milioane lei</a:t>
            </a:r>
            <a:r>
              <a:rPr lang="ro-RO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752600"/>
            <a:ext cx="3429000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71600"/>
            <a:ext cx="46148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3200400" y="1371600"/>
            <a:ext cx="259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1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Buget: 3,37 miliarde lei (99,95% execuția bugetară)</a:t>
            </a:r>
            <a:endParaRPr lang="en-US" sz="11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 bwMode="auto">
          <a:xfrm>
            <a:off x="304800" y="5257800"/>
            <a:ext cx="830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o-RO" sz="1600" b="1" dirty="0" smtClean="0">
                <a:latin typeface="Verdana" panose="020B0604030504040204" pitchFamily="34" charset="0"/>
              </a:rPr>
              <a:t>Au fost executate lucrări de reparații la </a:t>
            </a:r>
            <a:r>
              <a:rPr lang="ro-RO" sz="16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723 de imobile, </a:t>
            </a:r>
            <a:r>
              <a:rPr lang="ro-RO" sz="1600" b="1" dirty="0" smtClean="0">
                <a:latin typeface="Verdana" panose="020B0604030504040204" pitchFamily="34" charset="0"/>
              </a:rPr>
              <a:t>în valoare de </a:t>
            </a:r>
            <a:r>
              <a:rPr lang="ro-RO" sz="16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15,1 milioane lei</a:t>
            </a:r>
            <a:endParaRPr lang="ro-RO" sz="1600" dirty="0" smtClean="0">
              <a:solidFill>
                <a:srgbClr val="C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894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4" grpId="0" build="allAtOnce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10400" y="2869793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>
              <a:latin typeface="Verdana" panose="020B0604030504040204" pitchFamily="34" charset="0"/>
            </a:endParaRPr>
          </a:p>
        </p:txBody>
      </p:sp>
      <p:sp>
        <p:nvSpPr>
          <p:cNvPr id="40" name="Trapezoid 39"/>
          <p:cNvSpPr/>
          <p:nvPr/>
        </p:nvSpPr>
        <p:spPr>
          <a:xfrm>
            <a:off x="1219200" y="5612993"/>
            <a:ext cx="1664669" cy="168475"/>
          </a:xfrm>
          <a:prstGeom prst="trapezoid">
            <a:avLst>
              <a:gd name="adj" fmla="val 92391"/>
            </a:avLst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800"/>
          </a:p>
        </p:txBody>
      </p:sp>
      <p:sp>
        <p:nvSpPr>
          <p:cNvPr id="41" name="TextBox 8"/>
          <p:cNvSpPr txBox="1"/>
          <p:nvPr/>
        </p:nvSpPr>
        <p:spPr>
          <a:xfrm>
            <a:off x="381000" y="2667000"/>
            <a:ext cx="3352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Parc activ</a:t>
            </a:r>
          </a:p>
          <a:p>
            <a:pPr algn="ctr"/>
            <a:r>
              <a:rPr lang="ro-RO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15.384</a:t>
            </a:r>
            <a:r>
              <a:rPr lang="en-US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</a:t>
            </a:r>
            <a:endParaRPr lang="ro-RO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o-RO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mijloace de transport</a:t>
            </a:r>
          </a:p>
        </p:txBody>
      </p:sp>
      <p:sp>
        <p:nvSpPr>
          <p:cNvPr id="44" name="Isosceles Triangle 43"/>
          <p:cNvSpPr>
            <a:spLocks/>
          </p:cNvSpPr>
          <p:nvPr/>
        </p:nvSpPr>
        <p:spPr>
          <a:xfrm rot="5400000">
            <a:off x="1600200" y="4241393"/>
            <a:ext cx="152400" cy="30480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/>
          </a:p>
        </p:txBody>
      </p:sp>
      <p:sp>
        <p:nvSpPr>
          <p:cNvPr id="50" name="TextBox 49"/>
          <p:cNvSpPr txBox="1"/>
          <p:nvPr/>
        </p:nvSpPr>
        <p:spPr>
          <a:xfrm>
            <a:off x="2973633" y="941457"/>
            <a:ext cx="302198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o-RO" altLang="en-US" sz="1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RESURSELE </a:t>
            </a:r>
            <a:r>
              <a:rPr lang="ro-RO" altLang="en-US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LOGISTICE</a:t>
            </a:r>
            <a:endParaRPr lang="ro-RO" altLang="en-US" sz="17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5" name="원통 116"/>
          <p:cNvSpPr/>
          <p:nvPr/>
        </p:nvSpPr>
        <p:spPr>
          <a:xfrm>
            <a:off x="1878439" y="3403193"/>
            <a:ext cx="395663" cy="2286000"/>
          </a:xfrm>
          <a:prstGeom prst="can">
            <a:avLst>
              <a:gd name="adj" fmla="val 46695"/>
            </a:avLst>
          </a:prstGeom>
          <a:gradFill flip="none" rotWithShape="1">
            <a:gsLst>
              <a:gs pos="50000">
                <a:schemeClr val="accent1">
                  <a:lumMod val="40000"/>
                  <a:lumOff val="60000"/>
                </a:schemeClr>
              </a:gs>
              <a:gs pos="14000">
                <a:schemeClr val="accent1">
                  <a:lumMod val="60000"/>
                  <a:lumOff val="40000"/>
                </a:schemeClr>
              </a:gs>
              <a:gs pos="76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56" name="원통 115"/>
          <p:cNvSpPr/>
          <p:nvPr/>
        </p:nvSpPr>
        <p:spPr>
          <a:xfrm>
            <a:off x="1905000" y="4317593"/>
            <a:ext cx="358037" cy="1371600"/>
          </a:xfrm>
          <a:prstGeom prst="can">
            <a:avLst>
              <a:gd name="adj" fmla="val 46695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7" name="TextBox 8"/>
          <p:cNvSpPr txBox="1"/>
          <p:nvPr/>
        </p:nvSpPr>
        <p:spPr>
          <a:xfrm>
            <a:off x="457200" y="4165193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Asigurat</a:t>
            </a:r>
            <a:endParaRPr lang="ro-RO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o-RO" sz="1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63,6%</a:t>
            </a:r>
            <a:endParaRPr lang="en-US" sz="12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8" name="TextBox 8"/>
          <p:cNvSpPr txBox="1"/>
          <p:nvPr/>
        </p:nvSpPr>
        <p:spPr>
          <a:xfrm>
            <a:off x="3581400" y="2676436"/>
            <a:ext cx="2209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Parc activ</a:t>
            </a:r>
          </a:p>
          <a:p>
            <a:pPr algn="ctr"/>
            <a:r>
              <a:rPr lang="ro-RO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104</a:t>
            </a:r>
          </a:p>
          <a:p>
            <a:pPr algn="ctr"/>
            <a:r>
              <a:rPr lang="ro-RO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mijloace navale</a:t>
            </a:r>
          </a:p>
        </p:txBody>
      </p:sp>
      <p:graphicFrame>
        <p:nvGraphicFramePr>
          <p:cNvPr id="69" name="Chart 68"/>
          <p:cNvGraphicFramePr/>
          <p:nvPr/>
        </p:nvGraphicFramePr>
        <p:xfrm>
          <a:off x="3276600" y="3479393"/>
          <a:ext cx="29718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6019800" y="4800600"/>
            <a:ext cx="2895600" cy="8925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13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3.058 </a:t>
            </a:r>
            <a:r>
              <a:rPr lang="ro-RO" sz="13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de </a:t>
            </a:r>
            <a:r>
              <a:rPr lang="ro-RO" sz="13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imobile</a:t>
            </a:r>
          </a:p>
          <a:p>
            <a:pPr algn="ctr"/>
            <a:r>
              <a:rPr lang="ro-RO" sz="13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 </a:t>
            </a:r>
            <a:r>
              <a:rPr lang="ro-RO" sz="1300" b="1" dirty="0" smtClean="0">
                <a:latin typeface="Verdana" panose="020B0604030504040204" pitchFamily="34" charset="0"/>
              </a:rPr>
              <a:t>în </a:t>
            </a:r>
            <a:r>
              <a:rPr lang="ro-RO" sz="1300" b="1" dirty="0" smtClean="0">
                <a:latin typeface="Verdana" panose="020B0604030504040204" pitchFamily="34" charset="0"/>
              </a:rPr>
              <a:t>administrare, dintre care  </a:t>
            </a:r>
          </a:p>
          <a:p>
            <a:pPr algn="ctr"/>
            <a:r>
              <a:rPr lang="ro-RO" sz="1300" b="1" dirty="0" smtClean="0">
                <a:latin typeface="Verdana" panose="020B0604030504040204" pitchFamily="34" charset="0"/>
              </a:rPr>
              <a:t>2.249 posturi de poliție comunale.</a:t>
            </a:r>
          </a:p>
        </p:txBody>
      </p:sp>
      <p:pic>
        <p:nvPicPr>
          <p:cNvPr id="18" name="Picture 16" descr="Royalty Free Clipart Image of a House of Solar Pane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869793"/>
            <a:ext cx="1371600" cy="135016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57200" y="1447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o-RO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 fost achiziționate mijloace specifice pentru protecția polițiștilor și creșterea capacității de intervenție</a:t>
            </a:r>
            <a:r>
              <a:rPr lang="en-US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ro-RO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în valoare de </a:t>
            </a:r>
            <a:r>
              <a:rPr lang="ro-RO" sz="15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peste 7 milioane</a:t>
            </a:r>
            <a:r>
              <a:rPr lang="en-US" sz="15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</a:t>
            </a:r>
            <a:r>
              <a:rPr lang="ro-RO" sz="15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lei.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Ø"/>
            </a:pPr>
            <a:endParaRPr lang="ro-RO" sz="1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o-RO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 linia mobilității au fost achiziționate </a:t>
            </a:r>
            <a:r>
              <a:rPr lang="ro-RO" sz="15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633 de autovehicule.</a:t>
            </a:r>
            <a:endParaRPr lang="ro-RO" sz="400" dirty="0" smtClean="0">
              <a:latin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" y="6096000"/>
            <a:ext cx="8915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7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vi-VN" sz="17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rotecția polițiștilor și creșterea capacității de intervenție</a:t>
            </a:r>
            <a:endParaRPr lang="ro-RO" sz="17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o-RO" sz="17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prioritate pentru Poliţia Română -</a:t>
            </a:r>
            <a:endParaRPr lang="ro-RO" sz="17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894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17778 L -3.33333E-6 -4.44444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56" grpId="0" animBg="1"/>
      <p:bldP spid="47" grpId="0"/>
      <p:bldP spid="68" grpId="0"/>
      <p:bldGraphic spid="69" grpId="0">
        <p:bldAsOne/>
      </p:bldGraphic>
      <p:bldP spid="70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/>
          <p:cNvSpPr txBox="1">
            <a:spLocks/>
          </p:cNvSpPr>
          <p:nvPr/>
        </p:nvSpPr>
        <p:spPr bwMode="auto">
          <a:xfrm>
            <a:off x="228600" y="1600200"/>
            <a:ext cx="8382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o-RO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 fost asigurate fonduri de la bugetul de stat:</a:t>
            </a:r>
          </a:p>
          <a:p>
            <a:pPr algn="just"/>
            <a:endParaRPr lang="ro-RO" sz="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o-RO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13,04 milioane lei </a:t>
            </a:r>
            <a:r>
              <a:rPr lang="vi-VN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pentru obiective ce vizează și construirea/modernizarea/consolidarea/extinderea a 9 centre de reținere și arestare preventivă</a:t>
            </a:r>
            <a:r>
              <a:rPr lang="ro-RO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endParaRPr lang="ro-RO" sz="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o-RO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1,5 milioane lei </a:t>
            </a:r>
            <a:r>
              <a:rPr lang="ro-RO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pentru lucrări de reparații curente la 33 de centre.</a:t>
            </a:r>
            <a:endParaRPr lang="en-US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429000"/>
            <a:ext cx="84582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1600" b="1" dirty="0" smtClean="0">
                <a:latin typeface="Verdana" panose="020B0604030504040204" pitchFamily="34" charset="0"/>
              </a:rPr>
              <a:t>RESURSELE IT</a:t>
            </a:r>
            <a:endParaRPr lang="en-US" sz="1600" b="1" dirty="0">
              <a:latin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886200"/>
            <a:ext cx="86868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500" b="1" dirty="0" smtClean="0">
                <a:latin typeface="Verdana" panose="020B0604030504040204" pitchFamily="34" charset="0"/>
              </a:rPr>
              <a:t>Poliţia Română administrează una dintre cele mai mari reţele IT din România: </a:t>
            </a:r>
            <a:r>
              <a:rPr lang="ro-RO" sz="1600" b="1" dirty="0" smtClean="0">
                <a:latin typeface="Verdana" panose="020B0604030504040204" pitchFamily="34" charset="0"/>
              </a:rPr>
              <a:t>peste 30.000 de stații de lucru și aproximativ 40.000 de utilizatori.</a:t>
            </a:r>
            <a:endParaRPr lang="ro-RO" sz="1600" dirty="0" smtClean="0">
              <a:latin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3270" y="990600"/>
            <a:ext cx="61302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o-RO" alt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CENTRELE DE REȚINERE ȘI ARESTARE PREVENTIVĂ</a:t>
            </a:r>
            <a:endParaRPr lang="ro-RO" altLang="en-US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533400" y="4876800"/>
            <a:ext cx="1981200" cy="1295400"/>
            <a:chOff x="685800" y="3886201"/>
            <a:chExt cx="3276600" cy="2103320"/>
          </a:xfrm>
        </p:grpSpPr>
        <p:grpSp>
          <p:nvGrpSpPr>
            <p:cNvPr id="9" name="Group 8"/>
            <p:cNvGrpSpPr/>
            <p:nvPr/>
          </p:nvGrpSpPr>
          <p:grpSpPr bwMode="auto">
            <a:xfrm>
              <a:off x="1524001" y="3886206"/>
              <a:ext cx="2438399" cy="2103323"/>
              <a:chOff x="0" y="3357562"/>
              <a:chExt cx="2143108" cy="2048427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27" name="Donut 26"/>
              <p:cNvSpPr/>
              <p:nvPr/>
            </p:nvSpPr>
            <p:spPr>
              <a:xfrm>
                <a:off x="470208" y="5196613"/>
                <a:ext cx="1187731" cy="209376"/>
              </a:xfrm>
              <a:prstGeom prst="donu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725864" y="4970414"/>
                <a:ext cx="659876" cy="396010"/>
              </a:xfrm>
              <a:custGeom>
                <a:avLst/>
                <a:gdLst>
                  <a:gd name="connsiteX0" fmla="*/ 70701 w 659876"/>
                  <a:gd name="connsiteY0" fmla="*/ 14140 h 329938"/>
                  <a:gd name="connsiteX1" fmla="*/ 0 w 659876"/>
                  <a:gd name="connsiteY1" fmla="*/ 329938 h 329938"/>
                  <a:gd name="connsiteX2" fmla="*/ 659876 w 659876"/>
                  <a:gd name="connsiteY2" fmla="*/ 329938 h 329938"/>
                  <a:gd name="connsiteX3" fmla="*/ 598602 w 659876"/>
                  <a:gd name="connsiteY3" fmla="*/ 0 h 329938"/>
                  <a:gd name="connsiteX4" fmla="*/ 70701 w 659876"/>
                  <a:gd name="connsiteY4" fmla="*/ 14140 h 329938"/>
                  <a:gd name="connsiteX0" fmla="*/ 70701 w 659876"/>
                  <a:gd name="connsiteY0" fmla="*/ 14140 h 329938"/>
                  <a:gd name="connsiteX1" fmla="*/ 0 w 659876"/>
                  <a:gd name="connsiteY1" fmla="*/ 329938 h 329938"/>
                  <a:gd name="connsiteX2" fmla="*/ 659876 w 659876"/>
                  <a:gd name="connsiteY2" fmla="*/ 329938 h 329938"/>
                  <a:gd name="connsiteX3" fmla="*/ 598602 w 659876"/>
                  <a:gd name="connsiteY3" fmla="*/ 0 h 329938"/>
                  <a:gd name="connsiteX4" fmla="*/ 70701 w 659876"/>
                  <a:gd name="connsiteY4" fmla="*/ 14140 h 329938"/>
                  <a:gd name="connsiteX0" fmla="*/ 70701 w 659876"/>
                  <a:gd name="connsiteY0" fmla="*/ 14140 h 329938"/>
                  <a:gd name="connsiteX1" fmla="*/ 0 w 659876"/>
                  <a:gd name="connsiteY1" fmla="*/ 329938 h 329938"/>
                  <a:gd name="connsiteX2" fmla="*/ 659876 w 659876"/>
                  <a:gd name="connsiteY2" fmla="*/ 329938 h 329938"/>
                  <a:gd name="connsiteX3" fmla="*/ 598602 w 659876"/>
                  <a:gd name="connsiteY3" fmla="*/ 0 h 329938"/>
                  <a:gd name="connsiteX4" fmla="*/ 70701 w 659876"/>
                  <a:gd name="connsiteY4" fmla="*/ 14140 h 329938"/>
                  <a:gd name="connsiteX0" fmla="*/ 70701 w 659876"/>
                  <a:gd name="connsiteY0" fmla="*/ 14140 h 396010"/>
                  <a:gd name="connsiteX1" fmla="*/ 0 w 659876"/>
                  <a:gd name="connsiteY1" fmla="*/ 329938 h 396010"/>
                  <a:gd name="connsiteX2" fmla="*/ 659876 w 659876"/>
                  <a:gd name="connsiteY2" fmla="*/ 329938 h 396010"/>
                  <a:gd name="connsiteX3" fmla="*/ 598602 w 659876"/>
                  <a:gd name="connsiteY3" fmla="*/ 0 h 396010"/>
                  <a:gd name="connsiteX4" fmla="*/ 70701 w 659876"/>
                  <a:gd name="connsiteY4" fmla="*/ 14140 h 396010"/>
                  <a:gd name="connsiteX0" fmla="*/ 70701 w 659876"/>
                  <a:gd name="connsiteY0" fmla="*/ 14140 h 396010"/>
                  <a:gd name="connsiteX1" fmla="*/ 0 w 659876"/>
                  <a:gd name="connsiteY1" fmla="*/ 329938 h 396010"/>
                  <a:gd name="connsiteX2" fmla="*/ 659876 w 659876"/>
                  <a:gd name="connsiteY2" fmla="*/ 329938 h 396010"/>
                  <a:gd name="connsiteX3" fmla="*/ 598602 w 659876"/>
                  <a:gd name="connsiteY3" fmla="*/ 0 h 396010"/>
                  <a:gd name="connsiteX4" fmla="*/ 70701 w 659876"/>
                  <a:gd name="connsiteY4" fmla="*/ 14140 h 396010"/>
                  <a:gd name="connsiteX0" fmla="*/ 70701 w 659876"/>
                  <a:gd name="connsiteY0" fmla="*/ 14140 h 396010"/>
                  <a:gd name="connsiteX1" fmla="*/ 0 w 659876"/>
                  <a:gd name="connsiteY1" fmla="*/ 329938 h 396010"/>
                  <a:gd name="connsiteX2" fmla="*/ 659876 w 659876"/>
                  <a:gd name="connsiteY2" fmla="*/ 329938 h 396010"/>
                  <a:gd name="connsiteX3" fmla="*/ 598602 w 659876"/>
                  <a:gd name="connsiteY3" fmla="*/ 0 h 396010"/>
                  <a:gd name="connsiteX4" fmla="*/ 70701 w 659876"/>
                  <a:gd name="connsiteY4" fmla="*/ 14140 h 396010"/>
                  <a:gd name="connsiteX0" fmla="*/ 70701 w 659876"/>
                  <a:gd name="connsiteY0" fmla="*/ 14140 h 396010"/>
                  <a:gd name="connsiteX1" fmla="*/ 0 w 659876"/>
                  <a:gd name="connsiteY1" fmla="*/ 329938 h 396010"/>
                  <a:gd name="connsiteX2" fmla="*/ 659876 w 659876"/>
                  <a:gd name="connsiteY2" fmla="*/ 329938 h 396010"/>
                  <a:gd name="connsiteX3" fmla="*/ 598602 w 659876"/>
                  <a:gd name="connsiteY3" fmla="*/ 0 h 396010"/>
                  <a:gd name="connsiteX4" fmla="*/ 70701 w 659876"/>
                  <a:gd name="connsiteY4" fmla="*/ 14140 h 396010"/>
                  <a:gd name="connsiteX0" fmla="*/ 70701 w 659876"/>
                  <a:gd name="connsiteY0" fmla="*/ 14140 h 396010"/>
                  <a:gd name="connsiteX1" fmla="*/ 0 w 659876"/>
                  <a:gd name="connsiteY1" fmla="*/ 329938 h 396010"/>
                  <a:gd name="connsiteX2" fmla="*/ 659876 w 659876"/>
                  <a:gd name="connsiteY2" fmla="*/ 329938 h 396010"/>
                  <a:gd name="connsiteX3" fmla="*/ 598602 w 659876"/>
                  <a:gd name="connsiteY3" fmla="*/ 0 h 396010"/>
                  <a:gd name="connsiteX4" fmla="*/ 70701 w 659876"/>
                  <a:gd name="connsiteY4" fmla="*/ 14140 h 396010"/>
                  <a:gd name="connsiteX0" fmla="*/ 70701 w 659876"/>
                  <a:gd name="connsiteY0" fmla="*/ 14140 h 396010"/>
                  <a:gd name="connsiteX1" fmla="*/ 0 w 659876"/>
                  <a:gd name="connsiteY1" fmla="*/ 329938 h 396010"/>
                  <a:gd name="connsiteX2" fmla="*/ 659876 w 659876"/>
                  <a:gd name="connsiteY2" fmla="*/ 329938 h 396010"/>
                  <a:gd name="connsiteX3" fmla="*/ 598602 w 659876"/>
                  <a:gd name="connsiteY3" fmla="*/ 0 h 396010"/>
                  <a:gd name="connsiteX4" fmla="*/ 70701 w 659876"/>
                  <a:gd name="connsiteY4" fmla="*/ 14140 h 396010"/>
                  <a:gd name="connsiteX0" fmla="*/ 70701 w 659876"/>
                  <a:gd name="connsiteY0" fmla="*/ 14140 h 396010"/>
                  <a:gd name="connsiteX1" fmla="*/ 0 w 659876"/>
                  <a:gd name="connsiteY1" fmla="*/ 329938 h 396010"/>
                  <a:gd name="connsiteX2" fmla="*/ 659876 w 659876"/>
                  <a:gd name="connsiteY2" fmla="*/ 329938 h 396010"/>
                  <a:gd name="connsiteX3" fmla="*/ 598602 w 659876"/>
                  <a:gd name="connsiteY3" fmla="*/ 0 h 396010"/>
                  <a:gd name="connsiteX4" fmla="*/ 70701 w 659876"/>
                  <a:gd name="connsiteY4" fmla="*/ 14140 h 396010"/>
                  <a:gd name="connsiteX0" fmla="*/ 70701 w 659876"/>
                  <a:gd name="connsiteY0" fmla="*/ 14140 h 396010"/>
                  <a:gd name="connsiteX1" fmla="*/ 0 w 659876"/>
                  <a:gd name="connsiteY1" fmla="*/ 329938 h 396010"/>
                  <a:gd name="connsiteX2" fmla="*/ 659876 w 659876"/>
                  <a:gd name="connsiteY2" fmla="*/ 329938 h 396010"/>
                  <a:gd name="connsiteX3" fmla="*/ 598602 w 659876"/>
                  <a:gd name="connsiteY3" fmla="*/ 0 h 396010"/>
                  <a:gd name="connsiteX4" fmla="*/ 70701 w 659876"/>
                  <a:gd name="connsiteY4" fmla="*/ 14140 h 396010"/>
                  <a:gd name="connsiteX0" fmla="*/ 70701 w 659876"/>
                  <a:gd name="connsiteY0" fmla="*/ 14140 h 396010"/>
                  <a:gd name="connsiteX1" fmla="*/ 0 w 659876"/>
                  <a:gd name="connsiteY1" fmla="*/ 329938 h 396010"/>
                  <a:gd name="connsiteX2" fmla="*/ 659876 w 659876"/>
                  <a:gd name="connsiteY2" fmla="*/ 329938 h 396010"/>
                  <a:gd name="connsiteX3" fmla="*/ 598602 w 659876"/>
                  <a:gd name="connsiteY3" fmla="*/ 0 h 396010"/>
                  <a:gd name="connsiteX4" fmla="*/ 70701 w 659876"/>
                  <a:gd name="connsiteY4" fmla="*/ 14140 h 396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9876" h="396010">
                    <a:moveTo>
                      <a:pt x="70701" y="14140"/>
                    </a:moveTo>
                    <a:cubicBezTo>
                      <a:pt x="77520" y="78281"/>
                      <a:pt x="77309" y="166733"/>
                      <a:pt x="0" y="329938"/>
                    </a:cubicBezTo>
                    <a:cubicBezTo>
                      <a:pt x="257212" y="396010"/>
                      <a:pt x="542391" y="368145"/>
                      <a:pt x="659876" y="329938"/>
                    </a:cubicBezTo>
                    <a:cubicBezTo>
                      <a:pt x="593230" y="143679"/>
                      <a:pt x="590980" y="33851"/>
                      <a:pt x="598602" y="0"/>
                    </a:cubicBezTo>
                    <a:lnTo>
                      <a:pt x="70701" y="1414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0" y="3357562"/>
                <a:ext cx="2143108" cy="1643074"/>
              </a:xfrm>
              <a:prstGeom prst="roundRect">
                <a:avLst>
                  <a:gd name="adj" fmla="val 2586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" name="Rounded Rectangle 2"/>
              <p:cNvSpPr/>
              <p:nvPr/>
            </p:nvSpPr>
            <p:spPr>
              <a:xfrm>
                <a:off x="95426" y="3475191"/>
                <a:ext cx="1920240" cy="1371600"/>
              </a:xfrm>
              <a:prstGeom prst="roundRect">
                <a:avLst>
                  <a:gd name="adj" fmla="val 1438"/>
                </a:avLst>
              </a:prstGeom>
              <a:solidFill>
                <a:schemeClr val="bg1"/>
              </a:solidFill>
              <a:ln>
                <a:noFill/>
              </a:ln>
              <a:effectLst>
                <a:glow rad="101600">
                  <a:srgbClr val="DBE4ED">
                    <a:alpha val="6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0" name="Rounded Rectangle 9"/>
            <p:cNvSpPr/>
            <p:nvPr/>
          </p:nvSpPr>
          <p:spPr bwMode="auto">
            <a:xfrm flipV="1">
              <a:off x="2590800" y="5483654"/>
              <a:ext cx="276524" cy="3319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 bwMode="auto">
            <a:xfrm flipV="1">
              <a:off x="3584448" y="5483654"/>
              <a:ext cx="55305" cy="3319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685800" y="4191000"/>
              <a:ext cx="765121" cy="1769964"/>
              <a:chOff x="1873981" y="3837678"/>
              <a:chExt cx="928694" cy="1857388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13" name="Rounded Rectangle 12"/>
              <p:cNvSpPr/>
              <p:nvPr/>
            </p:nvSpPr>
            <p:spPr>
              <a:xfrm>
                <a:off x="1873981" y="3837678"/>
                <a:ext cx="928694" cy="1857388"/>
              </a:xfrm>
              <a:prstGeom prst="roundRect">
                <a:avLst>
                  <a:gd name="adj" fmla="val 342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945419" y="3913088"/>
                <a:ext cx="785818" cy="1071570"/>
              </a:xfrm>
              <a:prstGeom prst="roundRect">
                <a:avLst>
                  <a:gd name="adj" fmla="val 355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1935938" y="5547252"/>
                <a:ext cx="785818" cy="71438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1983607" y="3952988"/>
                <a:ext cx="714380" cy="214314"/>
              </a:xfrm>
              <a:prstGeom prst="roundRect">
                <a:avLst>
                  <a:gd name="adj" fmla="val 891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016857" y="3985203"/>
                <a:ext cx="642942" cy="94713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566431" y="4099836"/>
                <a:ext cx="91440" cy="27432"/>
              </a:xfrm>
              <a:prstGeom prst="rect">
                <a:avLst/>
              </a:prstGeom>
              <a:solidFill>
                <a:srgbClr val="3560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983607" y="4206525"/>
                <a:ext cx="714380" cy="214314"/>
              </a:xfrm>
              <a:prstGeom prst="roundRect">
                <a:avLst>
                  <a:gd name="adj" fmla="val 891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16857" y="4238740"/>
                <a:ext cx="642942" cy="94713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566431" y="4353373"/>
                <a:ext cx="91440" cy="27432"/>
              </a:xfrm>
              <a:prstGeom prst="rect">
                <a:avLst/>
              </a:prstGeom>
              <a:solidFill>
                <a:srgbClr val="3560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1983607" y="4492277"/>
                <a:ext cx="714380" cy="214314"/>
              </a:xfrm>
              <a:prstGeom prst="roundRect">
                <a:avLst>
                  <a:gd name="adj" fmla="val 891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126483" y="4550211"/>
                <a:ext cx="445253" cy="4571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566431" y="4639125"/>
                <a:ext cx="91440" cy="27432"/>
              </a:xfrm>
              <a:prstGeom prst="rect">
                <a:avLst/>
              </a:prstGeom>
              <a:solidFill>
                <a:srgbClr val="3560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618548" y="4876694"/>
                <a:ext cx="47516" cy="4751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501924" y="4876694"/>
                <a:ext cx="47516" cy="4751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3200400" y="4803338"/>
            <a:ext cx="5410200" cy="14927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1300" b="1" dirty="0" smtClean="0">
                <a:latin typeface="Verdana" panose="020B0604030504040204" pitchFamily="34" charset="0"/>
              </a:rPr>
              <a:t>Au fost achiziționate:</a:t>
            </a:r>
          </a:p>
          <a:p>
            <a:pPr algn="ctr">
              <a:buFontTx/>
              <a:buChar char="-"/>
            </a:pPr>
            <a:r>
              <a:rPr lang="ro-RO" sz="1300" b="1" dirty="0" smtClean="0">
                <a:latin typeface="Verdana" panose="020B0604030504040204" pitchFamily="34" charset="0"/>
              </a:rPr>
              <a:t> din fonduri bugetare peste </a:t>
            </a:r>
            <a:r>
              <a:rPr lang="ro-RO" sz="13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850 de stații de lucru</a:t>
            </a:r>
            <a:r>
              <a:rPr lang="ro-RO" sz="1300" b="1" dirty="0" smtClean="0">
                <a:latin typeface="Verdana" panose="020B0604030504040204" pitchFamily="34" charset="0"/>
              </a:rPr>
              <a:t>;</a:t>
            </a:r>
          </a:p>
          <a:p>
            <a:pPr algn="ctr">
              <a:buFontTx/>
              <a:buChar char="-"/>
            </a:pPr>
            <a:r>
              <a:rPr lang="ro-RO" sz="1300" b="1" dirty="0" smtClean="0">
                <a:latin typeface="Verdana" panose="020B0604030504040204" pitchFamily="34" charset="0"/>
              </a:rPr>
              <a:t> din fonduri externe nerambursabile,  peste 650 de dispozitive mobile.</a:t>
            </a:r>
          </a:p>
          <a:p>
            <a:pPr algn="ctr"/>
            <a:endParaRPr lang="ro-RO" sz="1300" b="1" dirty="0" smtClean="0">
              <a:latin typeface="Verdana" panose="020B0604030504040204" pitchFamily="34" charset="0"/>
            </a:endParaRPr>
          </a:p>
          <a:p>
            <a:pPr algn="ctr"/>
            <a:r>
              <a:rPr lang="ro-RO" sz="1300" b="1" dirty="0" smtClean="0">
                <a:latin typeface="Verdana" panose="020B0604030504040204" pitchFamily="34" charset="0"/>
              </a:rPr>
              <a:t>În prezent, sunt în curs de achiziție, în cadrul unui proiect european, peste </a:t>
            </a:r>
            <a:r>
              <a:rPr lang="ro-RO" sz="13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6.500 de stații de lucru.</a:t>
            </a:r>
            <a:endParaRPr lang="ro-RO" sz="1300" dirty="0" smtClean="0">
              <a:solidFill>
                <a:srgbClr val="C0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" presetClass="entr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/>
      <p:bldP spid="5" grpId="0" animBg="1"/>
      <p:bldP spid="6" grpId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3400" y="914400"/>
            <a:ext cx="833919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ORDINE ŞI SIGURANŢĂ PUBLICĂ</a:t>
            </a:r>
            <a:endParaRPr lang="ro-RO" sz="17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1" name="Chart 20"/>
          <p:cNvGraphicFramePr/>
          <p:nvPr/>
        </p:nvGraphicFramePr>
        <p:xfrm>
          <a:off x="304800" y="3733800"/>
          <a:ext cx="4648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Rectangle 22"/>
          <p:cNvSpPr/>
          <p:nvPr/>
        </p:nvSpPr>
        <p:spPr>
          <a:xfrm>
            <a:off x="5715000" y="4038600"/>
            <a:ext cx="2667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Acţiuni la nivel naţional: </a:t>
            </a:r>
            <a:r>
              <a:rPr lang="ro-RO" sz="1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Contrabanda, </a:t>
            </a:r>
            <a:endParaRPr lang="ro-RO" sz="1400" b="1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o-RO" sz="1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Achiziții </a:t>
            </a:r>
            <a:r>
              <a:rPr lang="ro-RO" sz="1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Publice, </a:t>
            </a:r>
          </a:p>
          <a:p>
            <a:pPr algn="ctr"/>
            <a:r>
              <a:rPr lang="ro-RO" sz="14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Excise</a:t>
            </a:r>
            <a:r>
              <a:rPr lang="ro-RO" sz="1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In </a:t>
            </a:r>
            <a:r>
              <a:rPr lang="ro-RO" sz="14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our</a:t>
            </a:r>
            <a:r>
              <a:rPr lang="ro-RO" sz="1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o-RO" sz="14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sites</a:t>
            </a:r>
            <a:r>
              <a:rPr lang="ro-RO" sz="1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</a:p>
          <a:p>
            <a:pPr algn="ctr"/>
            <a:r>
              <a:rPr lang="ro-RO" sz="1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Siguranța, </a:t>
            </a:r>
            <a:r>
              <a:rPr lang="ro-RO" sz="14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Agro</a:t>
            </a:r>
            <a:r>
              <a:rPr lang="ro-RO" sz="1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o-RO" sz="1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Alimentare, Export – Control,</a:t>
            </a:r>
          </a:p>
          <a:p>
            <a:pPr algn="ctr"/>
            <a:r>
              <a:rPr lang="ro-RO" sz="1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Scutul pădurii etc.</a:t>
            </a:r>
            <a:endParaRPr lang="ro-RO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Content Placeholder 5"/>
          <p:cNvSpPr txBox="1">
            <a:spLocks/>
          </p:cNvSpPr>
          <p:nvPr/>
        </p:nvSpPr>
        <p:spPr bwMode="auto">
          <a:xfrm>
            <a:off x="304800" y="1219200"/>
            <a:ext cx="8534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o-RO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Creșterea gradului de siguranță a cetățenilor prin:</a:t>
            </a:r>
          </a:p>
          <a:p>
            <a:pPr algn="just"/>
            <a:endParaRPr lang="ro-RO" sz="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Char char="-"/>
            </a:pPr>
            <a:r>
              <a:rPr lang="ro-RO" sz="15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vi-VN" sz="15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abordare pro-activă și implementarea unor planuri de </a:t>
            </a:r>
            <a:r>
              <a:rPr lang="vi-VN" sz="15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măsuri;</a:t>
            </a:r>
            <a:endParaRPr lang="ro-RO" sz="1500" b="1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Char char="-"/>
            </a:pPr>
            <a:endParaRPr lang="vi-VN" sz="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Char char="-"/>
            </a:pPr>
            <a:r>
              <a:rPr lang="ro-RO" sz="15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vi-VN" sz="15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consolidarea cooperării cu partenerii tradiționali;</a:t>
            </a:r>
            <a:endParaRPr lang="ro-RO" sz="1500" b="1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Char char="-"/>
            </a:pPr>
            <a:endParaRPr lang="vi-VN" sz="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vi-VN" sz="15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optimizarea resurselor și prioritizarea măsurilor </a:t>
            </a:r>
            <a:r>
              <a:rPr lang="ro-RO" sz="15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contracarare a  eventualelor riscuri.</a:t>
            </a:r>
            <a:endParaRPr lang="ro-RO" sz="1500" b="1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438400" y="3810000"/>
            <a:ext cx="28956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sz="1050" b="1" dirty="0" smtClean="0">
                <a:latin typeface="Verdana" pitchFamily="34" charset="0"/>
              </a:rPr>
              <a:t>Infracționalitatea sesizată</a:t>
            </a:r>
            <a:endParaRPr lang="en-US" altLang="en-US" sz="1050" b="1" dirty="0"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6153835"/>
            <a:ext cx="8534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5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Siguranţa cetăţeanului </a:t>
            </a:r>
            <a:r>
              <a:rPr lang="ro-RO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ro-RO" sz="15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o-RO" sz="15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principalul reper al activităţii Poliţiei Române</a:t>
            </a:r>
            <a:endParaRPr lang="ro-RO" sz="15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304800" y="2895600"/>
            <a:ext cx="84582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o-RO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Manifestări publice / de protest – Condiții meteo nefavorabile – </a:t>
            </a:r>
          </a:p>
          <a:p>
            <a:pPr algn="ctr"/>
            <a:r>
              <a:rPr lang="ro-RO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Sezon estival cu număr mare de turiști – Aflux de </a:t>
            </a:r>
            <a:r>
              <a:rPr lang="ro-RO" sz="15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migranți</a:t>
            </a:r>
            <a:endParaRPr lang="ro-RO" sz="15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1"/>
      <p:bldP spid="26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" y="914400"/>
            <a:ext cx="833919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INVESTIGAREA CRIMINALITĂȚII</a:t>
            </a:r>
            <a:endParaRPr lang="ro-RO" sz="17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304800" y="1524000"/>
            <a:ext cx="8610600" cy="5410200"/>
            <a:chOff x="0" y="1874838"/>
            <a:chExt cx="15122525" cy="8818562"/>
          </a:xfrm>
        </p:grpSpPr>
        <p:grpSp>
          <p:nvGrpSpPr>
            <p:cNvPr id="16" name="Group 3"/>
            <p:cNvGrpSpPr>
              <a:grpSpLocks/>
            </p:cNvGrpSpPr>
            <p:nvPr/>
          </p:nvGrpSpPr>
          <p:grpSpPr bwMode="auto">
            <a:xfrm>
              <a:off x="0" y="1874838"/>
              <a:ext cx="15122525" cy="8818562"/>
              <a:chOff x="432471" y="2394372"/>
              <a:chExt cx="13825536" cy="7848872"/>
            </a:xfrm>
          </p:grpSpPr>
          <p:sp>
            <p:nvSpPr>
              <p:cNvPr id="28" name="Rectangle 4"/>
              <p:cNvSpPr>
                <a:spLocks noChangeArrowheads="1"/>
              </p:cNvSpPr>
              <p:nvPr/>
            </p:nvSpPr>
            <p:spPr bwMode="auto">
              <a:xfrm>
                <a:off x="432471" y="2394372"/>
                <a:ext cx="13825536" cy="7848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ro-RO" altLang="ro-RO" sz="800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774989" y="2681199"/>
                <a:ext cx="6307556" cy="3422136"/>
              </a:xfrm>
              <a:custGeom>
                <a:avLst/>
                <a:gdLst>
                  <a:gd name="connsiteX0" fmla="*/ 0 w 3420381"/>
                  <a:gd name="connsiteY0" fmla="*/ 0 h 6120703"/>
                  <a:gd name="connsiteX1" fmla="*/ 2850306 w 3420381"/>
                  <a:gd name="connsiteY1" fmla="*/ 0 h 6120703"/>
                  <a:gd name="connsiteX2" fmla="*/ 3420381 w 3420381"/>
                  <a:gd name="connsiteY2" fmla="*/ 570075 h 6120703"/>
                  <a:gd name="connsiteX3" fmla="*/ 3420381 w 3420381"/>
                  <a:gd name="connsiteY3" fmla="*/ 6120703 h 6120703"/>
                  <a:gd name="connsiteX4" fmla="*/ 0 w 3420381"/>
                  <a:gd name="connsiteY4" fmla="*/ 6120703 h 6120703"/>
                  <a:gd name="connsiteX5" fmla="*/ 0 w 3420381"/>
                  <a:gd name="connsiteY5" fmla="*/ 0 h 6120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20381" h="6120703">
                    <a:moveTo>
                      <a:pt x="0" y="6120703"/>
                    </a:moveTo>
                    <a:lnTo>
                      <a:pt x="0" y="1020138"/>
                    </a:lnTo>
                    <a:cubicBezTo>
                      <a:pt x="0" y="456731"/>
                      <a:pt x="142629" y="0"/>
                      <a:pt x="318570" y="0"/>
                    </a:cubicBezTo>
                    <a:lnTo>
                      <a:pt x="3420381" y="0"/>
                    </a:lnTo>
                    <a:lnTo>
                      <a:pt x="3420381" y="6120703"/>
                    </a:lnTo>
                    <a:lnTo>
                      <a:pt x="0" y="6120703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92025" tIns="192023" rIns="192024" bIns="1047120" spcCol="1270" anchor="ctr"/>
              <a:lstStyle/>
              <a:p>
                <a:pPr algn="ctr" defTabSz="1200150">
                  <a:spcAft>
                    <a:spcPts val="0"/>
                  </a:spcAft>
                  <a:defRPr/>
                </a:pPr>
                <a:endParaRPr lang="ro-RO" sz="1100" dirty="0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7506339" y="2681199"/>
                <a:ext cx="6481718" cy="3422136"/>
              </a:xfrm>
              <a:custGeom>
                <a:avLst/>
                <a:gdLst>
                  <a:gd name="connsiteX0" fmla="*/ 0 w 6480720"/>
                  <a:gd name="connsiteY0" fmla="*/ 0 h 3420381"/>
                  <a:gd name="connsiteX1" fmla="*/ 5910645 w 6480720"/>
                  <a:gd name="connsiteY1" fmla="*/ 0 h 3420381"/>
                  <a:gd name="connsiteX2" fmla="*/ 6480720 w 6480720"/>
                  <a:gd name="connsiteY2" fmla="*/ 570075 h 3420381"/>
                  <a:gd name="connsiteX3" fmla="*/ 6480720 w 6480720"/>
                  <a:gd name="connsiteY3" fmla="*/ 3420381 h 3420381"/>
                  <a:gd name="connsiteX4" fmla="*/ 0 w 6480720"/>
                  <a:gd name="connsiteY4" fmla="*/ 3420381 h 3420381"/>
                  <a:gd name="connsiteX5" fmla="*/ 0 w 6480720"/>
                  <a:gd name="connsiteY5" fmla="*/ 0 h 3420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80720" h="3420381">
                    <a:moveTo>
                      <a:pt x="0" y="0"/>
                    </a:moveTo>
                    <a:lnTo>
                      <a:pt x="5910645" y="0"/>
                    </a:lnTo>
                    <a:cubicBezTo>
                      <a:pt x="6225489" y="0"/>
                      <a:pt x="6480720" y="255231"/>
                      <a:pt x="6480720" y="570075"/>
                    </a:cubicBezTo>
                    <a:lnTo>
                      <a:pt x="6480720" y="3420381"/>
                    </a:lnTo>
                    <a:lnTo>
                      <a:pt x="0" y="34203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92024" tIns="192024" rIns="192024" bIns="1047119" spcCol="1270" anchor="ctr"/>
              <a:lstStyle/>
              <a:p>
                <a:pPr algn="ctr" defTabSz="1200150">
                  <a:spcAft>
                    <a:spcPts val="0"/>
                  </a:spcAft>
                  <a:defRPr/>
                </a:pPr>
                <a:endParaRPr lang="ro-RO" altLang="ro-RO" sz="105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22" name="Straight Connector 21"/>
            <p:cNvCxnSpPr/>
            <p:nvPr/>
          </p:nvCxnSpPr>
          <p:spPr>
            <a:xfrm>
              <a:off x="8137525" y="4414838"/>
              <a:ext cx="633571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92163" y="4414838"/>
              <a:ext cx="597693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4" name="Chart 33"/>
          <p:cNvGraphicFramePr/>
          <p:nvPr/>
        </p:nvGraphicFramePr>
        <p:xfrm>
          <a:off x="533400" y="1905000"/>
          <a:ext cx="38862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733800" y="2743200"/>
            <a:ext cx="762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sz="1050" b="1" dirty="0">
                <a:solidFill>
                  <a:srgbClr val="C00000"/>
                </a:solidFill>
                <a:latin typeface="Verdana" pitchFamily="34" charset="0"/>
              </a:rPr>
              <a:t>- </a:t>
            </a:r>
            <a:r>
              <a:rPr lang="ro-RO" altLang="en-US" sz="1050" b="1" dirty="0" smtClean="0">
                <a:solidFill>
                  <a:srgbClr val="C00000"/>
                </a:solidFill>
                <a:latin typeface="Verdana" pitchFamily="34" charset="0"/>
              </a:rPr>
              <a:t>3,2%</a:t>
            </a:r>
            <a:endParaRPr lang="en-US" altLang="en-US" sz="1050" b="1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600200" y="1752600"/>
            <a:ext cx="28956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sz="1050" b="1" dirty="0" smtClean="0">
                <a:latin typeface="Verdana" pitchFamily="34" charset="0"/>
              </a:rPr>
              <a:t>Infracționalitatea comisă în stradă</a:t>
            </a:r>
            <a:endParaRPr lang="en-US" altLang="en-US" sz="1050" b="1" dirty="0">
              <a:latin typeface="Verdana" pitchFamily="34" charset="0"/>
            </a:endParaRPr>
          </a:p>
        </p:txBody>
      </p:sp>
      <p:graphicFrame>
        <p:nvGraphicFramePr>
          <p:cNvPr id="38" name="Chart 37"/>
          <p:cNvGraphicFramePr/>
          <p:nvPr/>
        </p:nvGraphicFramePr>
        <p:xfrm>
          <a:off x="4724400" y="1828800"/>
          <a:ext cx="38862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334000" y="1752600"/>
            <a:ext cx="32766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sz="1050" b="1" dirty="0" smtClean="0">
                <a:latin typeface="Verdana" pitchFamily="34" charset="0"/>
              </a:rPr>
              <a:t>Infracționalitatea comisă în mediul rural</a:t>
            </a:r>
            <a:endParaRPr lang="en-US" altLang="en-US" sz="1050" b="1" dirty="0">
              <a:latin typeface="Verdana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8077200" y="2743200"/>
            <a:ext cx="762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sz="1050" b="1" dirty="0">
                <a:solidFill>
                  <a:srgbClr val="C00000"/>
                </a:solidFill>
                <a:latin typeface="Verdana" pitchFamily="34" charset="0"/>
              </a:rPr>
              <a:t>- </a:t>
            </a:r>
            <a:r>
              <a:rPr lang="ro-RO" altLang="en-US" sz="1050" b="1" dirty="0" smtClean="0">
                <a:solidFill>
                  <a:srgbClr val="C00000"/>
                </a:solidFill>
                <a:latin typeface="Verdana" pitchFamily="34" charset="0"/>
              </a:rPr>
              <a:t>6,9%</a:t>
            </a:r>
            <a:endParaRPr lang="en-US" altLang="en-US" sz="1050" b="1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9600" y="1295400"/>
            <a:ext cx="7772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15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Criminalitatea sesizată s-a diminuat pentru al șaselea an consecutiv.</a:t>
            </a:r>
          </a:p>
        </p:txBody>
      </p:sp>
      <p:sp>
        <p:nvSpPr>
          <p:cNvPr id="37" name="Content Placeholder 5"/>
          <p:cNvSpPr txBox="1">
            <a:spLocks/>
          </p:cNvSpPr>
          <p:nvPr/>
        </p:nvSpPr>
        <p:spPr bwMode="auto">
          <a:xfrm>
            <a:off x="457200" y="4419600"/>
            <a:ext cx="838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o-RO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Procentul de soluţionare a dosarelor penale de </a:t>
            </a:r>
            <a:r>
              <a:rPr lang="ro-RO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omor </a:t>
            </a:r>
            <a:r>
              <a:rPr lang="ro-RO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este</a:t>
            </a:r>
            <a:r>
              <a:rPr lang="ro-RO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99,5%.</a:t>
            </a:r>
            <a:endParaRPr lang="en-US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Content Placeholder 5"/>
          <p:cNvSpPr txBox="1">
            <a:spLocks/>
          </p:cNvSpPr>
          <p:nvPr/>
        </p:nvSpPr>
        <p:spPr bwMode="auto">
          <a:xfrm>
            <a:off x="228600" y="5029200"/>
            <a:ext cx="861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o-RO" sz="2000" b="1" dirty="0" smtClean="0"/>
              <a:t>Identificarea autorilor unor infracțiuni de omor deosebite: </a:t>
            </a:r>
          </a:p>
          <a:p>
            <a:pPr algn="ctr"/>
            <a:r>
              <a:rPr lang="ro-RO" sz="2000" b="1" i="1" dirty="0" smtClean="0"/>
              <a:t>Satu Mare</a:t>
            </a:r>
            <a:r>
              <a:rPr lang="ro-RO" sz="2000" b="1" dirty="0" smtClean="0"/>
              <a:t> </a:t>
            </a:r>
            <a:r>
              <a:rPr lang="ro-RO" sz="2000" b="1" dirty="0" smtClean="0">
                <a:solidFill>
                  <a:srgbClr val="C00000"/>
                </a:solidFill>
              </a:rPr>
              <a:t>- triplu omor, </a:t>
            </a:r>
            <a:r>
              <a:rPr lang="ro-RO" sz="2000" b="1" i="1" dirty="0" smtClean="0"/>
              <a:t>Bistrița - Năsăud </a:t>
            </a:r>
            <a:r>
              <a:rPr lang="ro-RO" sz="2000" b="1" dirty="0" smtClean="0">
                <a:solidFill>
                  <a:srgbClr val="C00000"/>
                </a:solidFill>
              </a:rPr>
              <a:t>- triplu omor, </a:t>
            </a:r>
          </a:p>
          <a:p>
            <a:pPr algn="ctr"/>
            <a:r>
              <a:rPr lang="ro-RO" sz="2000" b="1" i="1" dirty="0" smtClean="0"/>
              <a:t>București</a:t>
            </a:r>
            <a:r>
              <a:rPr lang="ro-RO" sz="2000" b="1" dirty="0" smtClean="0"/>
              <a:t> </a:t>
            </a:r>
            <a:r>
              <a:rPr lang="ro-RO" sz="2000" b="1" dirty="0" smtClean="0">
                <a:solidFill>
                  <a:srgbClr val="C00000"/>
                </a:solidFill>
              </a:rPr>
              <a:t>- omor și tentativă la omor, </a:t>
            </a:r>
            <a:r>
              <a:rPr lang="ro-RO" sz="2000" b="1" i="1" dirty="0" smtClean="0"/>
              <a:t>Călărași</a:t>
            </a:r>
            <a:r>
              <a:rPr lang="ro-RO" sz="2000" b="1" dirty="0" smtClean="0">
                <a:solidFill>
                  <a:srgbClr val="C00000"/>
                </a:solidFill>
              </a:rPr>
              <a:t> - omor și tentativă la omor, </a:t>
            </a:r>
            <a:r>
              <a:rPr lang="ro-RO" sz="2000" b="1" i="1" dirty="0" smtClean="0"/>
              <a:t>Dâmbovița </a:t>
            </a:r>
            <a:r>
              <a:rPr lang="ro-RO" sz="2000" b="1" dirty="0" smtClean="0">
                <a:solidFill>
                  <a:srgbClr val="C00000"/>
                </a:solidFill>
              </a:rPr>
              <a:t>- dublu omor, </a:t>
            </a:r>
            <a:r>
              <a:rPr lang="ro-RO" sz="2000" b="1" i="1" dirty="0" smtClean="0"/>
              <a:t>Maramureș </a:t>
            </a:r>
            <a:r>
              <a:rPr lang="ro-RO" sz="2000" b="1" dirty="0" smtClean="0">
                <a:solidFill>
                  <a:srgbClr val="C00000"/>
                </a:solidFill>
              </a:rPr>
              <a:t>- omor, </a:t>
            </a:r>
            <a:r>
              <a:rPr lang="ro-RO" sz="2000" b="1" i="1" dirty="0" smtClean="0"/>
              <a:t>Brăila </a:t>
            </a:r>
            <a:r>
              <a:rPr lang="ro-RO" sz="2000" b="1" dirty="0" smtClean="0">
                <a:solidFill>
                  <a:srgbClr val="C00000"/>
                </a:solidFill>
              </a:rPr>
              <a:t>– omor.</a:t>
            </a:r>
            <a:endParaRPr lang="en-US" sz="20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>
        <p:bldAsOne/>
      </p:bldGraphic>
      <p:bldP spid="18" grpId="0"/>
      <p:bldP spid="35" grpId="0"/>
      <p:bldGraphic spid="38" grpId="0">
        <p:bldAsOne/>
      </p:bldGraphic>
      <p:bldP spid="39" grpId="0"/>
      <p:bldP spid="40" grpId="0"/>
      <p:bldP spid="37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" y="914400"/>
            <a:ext cx="833919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ORDINE ŞI SIGURANŢĂ PUBLICĂ</a:t>
            </a:r>
            <a:endParaRPr lang="ro-RO" sz="17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1352862"/>
            <a:ext cx="83820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1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SIGURANŢA RUTIERĂ</a:t>
            </a:r>
            <a:endParaRPr lang="ro-RO" sz="13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4114801"/>
            <a:ext cx="83820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1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SIGURANŢA TRANSPORTULUI FEROVIAR, NAVAL ŞI AERIAN</a:t>
            </a:r>
            <a:endParaRPr lang="ro-RO" sz="13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" y="4495800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o-RO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0" y="2165628"/>
            <a:ext cx="3429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o-RO" sz="1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Principalele repere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o-RO" sz="13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numărul persoanelor decedate            </a:t>
            </a:r>
            <a:r>
              <a:rPr lang="ro-RO" sz="13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&lt; 2.000, </a:t>
            </a:r>
            <a:r>
              <a:rPr lang="ro-RO" sz="13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în creștere cu 1,9%;</a:t>
            </a:r>
          </a:p>
          <a:p>
            <a:pPr indent="-1714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o-RO" sz="13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numărul accidentelor grave de circulație s-a redus cu </a:t>
            </a:r>
            <a:r>
              <a:rPr lang="ro-RO" sz="13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0,8%.</a:t>
            </a:r>
            <a:endParaRPr lang="ro-RO" sz="13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3000" y="48768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o-RO" sz="13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infracțiuni judiciare: </a:t>
            </a:r>
            <a:r>
              <a:rPr lang="ro-RO" sz="13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-15,6%</a:t>
            </a:r>
            <a:r>
              <a:rPr lang="ro-RO" sz="13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ro-RO" sz="4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o-RO" sz="13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infracțiuni de furt: </a:t>
            </a:r>
            <a:r>
              <a:rPr lang="ro-RO" sz="13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-14,3%</a:t>
            </a:r>
            <a:r>
              <a:rPr lang="ro-RO" sz="13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ro-RO" sz="1300" b="1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o-RO" sz="13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infracțiuni de tâlhărie: </a:t>
            </a:r>
            <a:r>
              <a:rPr lang="ro-RO" sz="13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-5%.</a:t>
            </a:r>
            <a:endParaRPr lang="ro-RO" sz="13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4" name="Chart 13"/>
          <p:cNvGraphicFramePr/>
          <p:nvPr/>
        </p:nvGraphicFramePr>
        <p:xfrm>
          <a:off x="381000" y="1676400"/>
          <a:ext cx="4724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81200" y="1676400"/>
            <a:ext cx="32766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sz="1050" b="1" dirty="0" smtClean="0">
                <a:latin typeface="Verdana" pitchFamily="34" charset="0"/>
              </a:rPr>
              <a:t>Numărul persoanelor decedate</a:t>
            </a:r>
            <a:endParaRPr lang="en-US" altLang="en-US" sz="1050" b="1" dirty="0">
              <a:latin typeface="Verdana" pitchFamily="34" charset="0"/>
            </a:endParaRPr>
          </a:p>
        </p:txBody>
      </p:sp>
      <p:graphicFrame>
        <p:nvGraphicFramePr>
          <p:cNvPr id="21" name="Chart 20"/>
          <p:cNvGraphicFramePr/>
          <p:nvPr/>
        </p:nvGraphicFramePr>
        <p:xfrm>
          <a:off x="381000" y="4572000"/>
          <a:ext cx="43434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667125" y="5486400"/>
            <a:ext cx="10572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b="1" dirty="0">
                <a:solidFill>
                  <a:srgbClr val="C00000"/>
                </a:solidFill>
                <a:latin typeface="Verdana" pitchFamily="34" charset="0"/>
              </a:rPr>
              <a:t>- </a:t>
            </a:r>
            <a:r>
              <a:rPr lang="ro-RO" altLang="en-US" b="1" dirty="0" smtClean="0">
                <a:solidFill>
                  <a:srgbClr val="C00000"/>
                </a:solidFill>
                <a:latin typeface="Verdana" pitchFamily="34" charset="0"/>
              </a:rPr>
              <a:t>16%</a:t>
            </a:r>
            <a:endParaRPr lang="en-US" altLang="en-US" b="1" dirty="0">
              <a:solidFill>
                <a:srgbClr val="C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8" grpId="0"/>
      <p:bldP spid="20" grpId="0"/>
      <p:bldGraphic spid="14" grpId="1">
        <p:bldAsOne/>
      </p:bldGraphic>
      <p:bldGraphic spid="21" grpId="0">
        <p:bldAsOne/>
      </p:bldGraphic>
      <p:bldP spid="1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22608</TotalTime>
  <Words>1455</Words>
  <Application>Microsoft Office PowerPoint</Application>
  <PresentationFormat>On-screen Show (4:3)</PresentationFormat>
  <Paragraphs>192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Politia Romana</dc:creator>
  <cp:lastModifiedBy>dascalu_mihai</cp:lastModifiedBy>
  <cp:revision>2620</cp:revision>
  <dcterms:created xsi:type="dcterms:W3CDTF">2012-02-06T07:14:08Z</dcterms:created>
  <dcterms:modified xsi:type="dcterms:W3CDTF">2018-02-15T17:33:27Z</dcterms:modified>
</cp:coreProperties>
</file>